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  <p:sldMasterId id="2147483711" r:id="rId2"/>
    <p:sldMasterId id="2147483747" r:id="rId3"/>
  </p:sldMasterIdLst>
  <p:notesMasterIdLst>
    <p:notesMasterId r:id="rId13"/>
  </p:notesMasterIdLst>
  <p:sldIdLst>
    <p:sldId id="756" r:id="rId4"/>
    <p:sldId id="256" r:id="rId5"/>
    <p:sldId id="257" r:id="rId6"/>
    <p:sldId id="760" r:id="rId7"/>
    <p:sldId id="258" r:id="rId8"/>
    <p:sldId id="761" r:id="rId9"/>
    <p:sldId id="762" r:id="rId10"/>
    <p:sldId id="763" r:id="rId11"/>
    <p:sldId id="75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-Service" id="{F3D0A326-848B-403A-A056-8FFE20F92914}">
          <p14:sldIdLst/>
        </p14:section>
        <p14:section name="Opening song" id="{0654DAB5-AE50-44A2-8AF8-8E0510C8D86D}">
          <p14:sldIdLst/>
        </p14:section>
        <p14:section name="Prayer" id="{AA7EF9D7-2C1A-4A9E-B897-034327F9C43B}">
          <p14:sldIdLst/>
        </p14:section>
        <p14:section name="Scripture Reading" id="{9A28BFB2-9F46-438F-AEE7-B3FFCE5D145F}">
          <p14:sldIdLst/>
        </p14:section>
        <p14:section name="Song(s)" id="{F8F9A752-988C-4EE5-973C-DF67270C0D70}">
          <p14:sldIdLst/>
        </p14:section>
        <p14:section name="Lord's Supper" id="{EF0736C1-8E37-46BA-BF55-85A1B1056937}">
          <p14:sldIdLst/>
        </p14:section>
        <p14:section name="Song" id="{233B487B-5101-4156-A243-A60B2BC2DFE3}">
          <p14:sldIdLst/>
        </p14:section>
        <p14:section name="Sermon" id="{ECE0CD35-CB87-435B-8717-E0A7CD30F08D}">
          <p14:sldIdLst>
            <p14:sldId id="756"/>
            <p14:sldId id="256"/>
            <p14:sldId id="257"/>
            <p14:sldId id="760"/>
            <p14:sldId id="258"/>
            <p14:sldId id="761"/>
            <p14:sldId id="762"/>
            <p14:sldId id="763"/>
            <p14:sldId id="757"/>
          </p14:sldIdLst>
        </p14:section>
        <p14:section name="Song" id="{0E89271B-AEF7-417E-BEAD-CBF4682F4AAA}">
          <p14:sldIdLst/>
        </p14:section>
        <p14:section name="End" id="{9DF123F3-2949-4C9A-9B17-20F16A955194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4603" autoAdjust="0"/>
    <p:restoredTop sz="86469" autoAdjust="0"/>
  </p:normalViewPr>
  <p:slideViewPr>
    <p:cSldViewPr>
      <p:cViewPr varScale="1">
        <p:scale>
          <a:sx n="70" d="100"/>
          <a:sy n="70" d="100"/>
        </p:scale>
        <p:origin x="861" y="6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1584"/>
    </p:cViewPr>
  </p:sorterViewPr>
  <p:notesViewPr>
    <p:cSldViewPr>
      <p:cViewPr varScale="1">
        <p:scale>
          <a:sx n="76" d="100"/>
          <a:sy n="76" d="100"/>
        </p:scale>
        <p:origin x="-2971" y="-8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8DE7A2-50D1-4400-88E2-5E32D940C051}" type="datetimeFigureOut">
              <a:rPr lang="en-US"/>
              <a:pPr/>
              <a:t>9/27/2026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F674F-5FF1-4C50-AE02-5B1470F93F7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DEE617-B2F9-1258-05CD-4DD67CD07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D1AB45-8374-191F-C88C-70C955B60C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C0D64D-08D8-0CC9-C22B-D6B22E5CB0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468A89-2406-3AE3-005A-86FF81C9FA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9F674F-5FF1-4C50-AE02-5B1470F93F7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135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6C67B3-4CA9-5082-08A8-A0E8F5C07D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811ED6-C7CE-85CF-2388-76D827DC2E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78056F-8681-2CAF-20DD-0847F333DE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327417-6D5F-46F2-4130-034652A8EB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9F674F-5FF1-4C50-AE02-5B1470F93F7E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378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73FE-46E5-4EC3-8B09-87BB8EC9119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918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73FE-46E5-4EC3-8B09-87BB8EC9119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980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73FE-46E5-4EC3-8B09-87BB8EC9119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693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73FE-46E5-4EC3-8B09-87BB8EC9119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884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73FE-46E5-4EC3-8B09-87BB8EC9119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099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73FE-46E5-4EC3-8B09-87BB8EC9119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400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73FE-46E5-4EC3-8B09-87BB8EC9119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497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73FE-46E5-4EC3-8B09-87BB8EC9119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785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73FE-46E5-4EC3-8B09-87BB8EC9119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738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73FE-46E5-4EC3-8B09-87BB8EC9119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03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73FE-46E5-4EC3-8B09-87BB8EC9119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0746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F119-1FF8-4546-B33C-D899D33F052B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9552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F119-1FF8-4546-B33C-D899D33F052B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4862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F119-1FF8-4546-B33C-D899D33F052B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8803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F119-1FF8-4546-B33C-D899D33F052B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4456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F119-1FF8-4546-B33C-D899D33F052B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3597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F119-1FF8-4546-B33C-D899D33F052B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0555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F119-1FF8-4546-B33C-D899D33F052B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082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F119-1FF8-4546-B33C-D899D33F052B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5190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F119-1FF8-4546-B33C-D899D33F052B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9527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F119-1FF8-4546-B33C-D899D33F052B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9209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F119-1FF8-4546-B33C-D899D33F052B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1348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6A94C-6970-4939-B839-6ABE303ED8CC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2B3EA-3898-4540-A55E-8FD603DFF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231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6A94C-6970-4939-B839-6ABE303ED8CC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2B3EA-3898-4540-A55E-8FD603DFF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3903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6A94C-6970-4939-B839-6ABE303ED8CC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2B3EA-3898-4540-A55E-8FD603DFF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5557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6A94C-6970-4939-B839-6ABE303ED8CC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2B3EA-3898-4540-A55E-8FD603DFF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58560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6A94C-6970-4939-B839-6ABE303ED8CC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2B3EA-3898-4540-A55E-8FD603DFF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1014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6A94C-6970-4939-B839-6ABE303ED8CC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2B3EA-3898-4540-A55E-8FD603DFF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5233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6A94C-6970-4939-B839-6ABE303ED8CC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2B3EA-3898-4540-A55E-8FD603DFF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7356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6A94C-6970-4939-B839-6ABE303ED8CC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2B3EA-3898-4540-A55E-8FD603DFF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96612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6A94C-6970-4939-B839-6ABE303ED8CC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2B3EA-3898-4540-A55E-8FD603DFF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5408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6A94C-6970-4939-B839-6ABE303ED8CC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2B3EA-3898-4540-A55E-8FD603DFF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33806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6A94C-6970-4939-B839-6ABE303ED8CC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2B3EA-3898-4540-A55E-8FD603DFF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751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373FE-46E5-4EC3-8B09-87BB8EC9119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597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60F119-1FF8-4546-B33C-D899D33F052B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6A94C-6970-4939-B839-6ABE303ED8CC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62B3EA-3898-4540-A55E-8FD603DFF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3724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9A4C9A-88CC-2FEA-8B66-31DEC1A7E8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1843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B53F8-F053-4573-9D8C-691CE9CFC3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4105" y="421343"/>
            <a:ext cx="8435789" cy="2740210"/>
          </a:xfrm>
        </p:spPr>
        <p:txBody>
          <a:bodyPr/>
          <a:lstStyle/>
          <a:p>
            <a:r>
              <a:rPr lang="en-US" sz="4800" dirty="0">
                <a:latin typeface="Impact" panose="020B0806030902050204" pitchFamily="34" charset="0"/>
              </a:rPr>
              <a:t>Why the </a:t>
            </a:r>
            <a:r>
              <a:rPr lang="en-US" dirty="0">
                <a:latin typeface="Impact" panose="020B0806030902050204" pitchFamily="34" charset="0"/>
              </a:rPr>
              <a:t>Death </a:t>
            </a:r>
            <a:br>
              <a:rPr lang="en-US" dirty="0">
                <a:latin typeface="Impact" panose="020B0806030902050204" pitchFamily="34" charset="0"/>
              </a:rPr>
            </a:br>
            <a:r>
              <a:rPr lang="en-US" sz="4800" dirty="0">
                <a:latin typeface="Impact" panose="020B0806030902050204" pitchFamily="34" charset="0"/>
              </a:rPr>
              <a:t>of </a:t>
            </a:r>
            <a:r>
              <a:rPr lang="en-US" dirty="0">
                <a:latin typeface="Impact" panose="020B0806030902050204" pitchFamily="34" charset="0"/>
              </a:rPr>
              <a:t>Jesus </a:t>
            </a:r>
            <a:br>
              <a:rPr lang="en-US" dirty="0">
                <a:latin typeface="Impact" panose="020B0806030902050204" pitchFamily="34" charset="0"/>
              </a:rPr>
            </a:br>
            <a:r>
              <a:rPr lang="en-US" sz="4800" dirty="0">
                <a:latin typeface="Impact" panose="020B0806030902050204" pitchFamily="34" charset="0"/>
              </a:rPr>
              <a:t>on the </a:t>
            </a:r>
            <a:r>
              <a:rPr lang="en-US" dirty="0">
                <a:latin typeface="Impact" panose="020B0806030902050204" pitchFamily="34" charset="0"/>
              </a:rPr>
              <a:t>Cross?</a:t>
            </a:r>
          </a:p>
        </p:txBody>
      </p:sp>
      <p:pic>
        <p:nvPicPr>
          <p:cNvPr id="1030" name="Picture 6" descr="How to Understand the Cross | Catholic Answers Magazine">
            <a:extLst>
              <a:ext uri="{FF2B5EF4-FFF2-40B4-BE49-F238E27FC236}">
                <a16:creationId xmlns:a16="http://schemas.microsoft.com/office/drawing/2014/main" id="{FCFCB9FB-D009-4CCD-A5C9-126AEEC322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05" y="3696447"/>
            <a:ext cx="8435789" cy="281192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8492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82ECC5-C500-4C84-B5C7-C1A9B94B5D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770965"/>
            <a:ext cx="7886700" cy="5405998"/>
          </a:xfrm>
        </p:spPr>
        <p:txBody>
          <a:bodyPr>
            <a:normAutofit lnSpcReduction="10000"/>
          </a:bodyPr>
          <a:lstStyle/>
          <a:p>
            <a:pPr marL="514338" indent="-514338">
              <a:buSzPct val="80000"/>
              <a:buFont typeface="+mj-lt"/>
              <a:buAutoNum type="arabicPeriod"/>
            </a:pPr>
            <a:r>
              <a:rPr lang="en-US" sz="3200" dirty="0"/>
              <a:t>Now when they had passed through Amphipolis and Apollonia, they came to Thessalonica, where there was a synagogue of the Jews. </a:t>
            </a:r>
          </a:p>
          <a:p>
            <a:pPr marL="514338" indent="-514338">
              <a:buSzPct val="80000"/>
              <a:buFont typeface="+mj-lt"/>
              <a:buAutoNum type="arabicPeriod"/>
            </a:pPr>
            <a:r>
              <a:rPr lang="en-US" sz="3200" dirty="0"/>
              <a:t>Then Paul, as his custom was, went in to them, and for three Sabbaths reasoned with them from the Scriptures, </a:t>
            </a:r>
          </a:p>
          <a:p>
            <a:pPr marL="514338" indent="-514338">
              <a:buSzPct val="80000"/>
              <a:buFont typeface="+mj-lt"/>
              <a:buAutoNum type="arabicPeriod"/>
            </a:pPr>
            <a:r>
              <a:rPr lang="en-US" sz="3200" dirty="0"/>
              <a:t>explaining and demonstrating that the Christ had to suffer and rise again from the dead, and saying, “This Jesus whom I preach to you is the Christ.” </a:t>
            </a:r>
          </a:p>
          <a:p>
            <a:pPr marL="0" indent="0" algn="r">
              <a:buNone/>
            </a:pPr>
            <a:r>
              <a:rPr lang="en-US" dirty="0"/>
              <a:t>Acts 17:1-3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24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82ECC5-C500-4C84-B5C7-C1A9B94B5D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977153"/>
            <a:ext cx="7886700" cy="5199810"/>
          </a:xfrm>
        </p:spPr>
        <p:txBody>
          <a:bodyPr/>
          <a:lstStyle/>
          <a:p>
            <a:pPr marL="514338" indent="-514338">
              <a:buSzPct val="80000"/>
              <a:buFont typeface="+mj-lt"/>
              <a:buAutoNum type="arabicPeriod" startAt="3"/>
            </a:pPr>
            <a:r>
              <a:rPr lang="en-US" sz="3200" dirty="0"/>
              <a:t>For I delivered to you first of all that which I also received: that Christ died for our sins according to the Scriptures, </a:t>
            </a:r>
          </a:p>
          <a:p>
            <a:pPr marL="514338" indent="-514338">
              <a:buSzPct val="80000"/>
              <a:buFont typeface="+mj-lt"/>
              <a:buAutoNum type="arabicPeriod" startAt="3"/>
            </a:pPr>
            <a:r>
              <a:rPr lang="en-US" sz="3200" dirty="0"/>
              <a:t>and that He was buried, and that He rose again the third day according to the Scriptures. </a:t>
            </a:r>
          </a:p>
          <a:p>
            <a:pPr marL="0" indent="0" algn="r">
              <a:buNone/>
            </a:pPr>
            <a:r>
              <a:rPr lang="en-US" dirty="0"/>
              <a:t>1 Corinthians 15:3-4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327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C9187-4700-40AA-B345-311CE3B81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051298"/>
          </a:xfrm>
          <a:solidFill>
            <a:srgbClr val="C00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+mn-lt"/>
              </a:rPr>
              <a:t>1. Why Death?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765F7E-AAB3-4C24-A523-1D1928995A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Suitable Penalty </a:t>
            </a:r>
            <a:r>
              <a:rPr lang="en-US" sz="3200" dirty="0"/>
              <a:t>- </a:t>
            </a:r>
            <a:r>
              <a:rPr lang="en-US" sz="3200" dirty="0">
                <a:solidFill>
                  <a:srgbClr val="C00000"/>
                </a:solidFill>
              </a:rPr>
              <a:t>Gen. 2:17; Rom. 6:23</a:t>
            </a:r>
          </a:p>
          <a:p>
            <a:r>
              <a:rPr lang="en-US" sz="3600" b="1" dirty="0"/>
              <a:t>Nothing Cleansed Without Shedding of Blood </a:t>
            </a:r>
            <a:r>
              <a:rPr lang="en-US" sz="3200" dirty="0"/>
              <a:t>- </a:t>
            </a:r>
            <a:r>
              <a:rPr lang="en-US" sz="3200" dirty="0">
                <a:solidFill>
                  <a:srgbClr val="C00000"/>
                </a:solidFill>
              </a:rPr>
              <a:t>Heb. 9:22; Lev. 17:11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4889908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C9187-4700-40AA-B345-311CE3B81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060262"/>
          </a:xfrm>
          <a:solidFill>
            <a:srgbClr val="7030A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+mn-lt"/>
              </a:rPr>
              <a:t>2. Why Jesus?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765F7E-AAB3-4C24-A523-1D1928995A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Can’t Be an Animal </a:t>
            </a:r>
            <a:r>
              <a:rPr lang="en-US" sz="3600" dirty="0"/>
              <a:t>- </a:t>
            </a:r>
            <a:r>
              <a:rPr lang="en-US" sz="3600" dirty="0">
                <a:solidFill>
                  <a:srgbClr val="7030A0"/>
                </a:solidFill>
              </a:rPr>
              <a:t>Heb. 10:4, 10</a:t>
            </a:r>
          </a:p>
          <a:p>
            <a:r>
              <a:rPr lang="en-US" sz="3600" b="1" dirty="0"/>
              <a:t>Had to Be Perfect </a:t>
            </a:r>
            <a:r>
              <a:rPr lang="en-US" sz="3600" dirty="0"/>
              <a:t>- </a:t>
            </a:r>
            <a:r>
              <a:rPr lang="en-US" sz="3600" dirty="0">
                <a:solidFill>
                  <a:srgbClr val="7030A0"/>
                </a:solidFill>
              </a:rPr>
              <a:t>1 Pet. 1:18-19; 2:22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15804895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C9187-4700-40AA-B345-311CE3B81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060262"/>
          </a:xfrm>
          <a:solidFill>
            <a:schemeClr val="accent4">
              <a:lumMod val="5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+mn-lt"/>
              </a:rPr>
              <a:t>3. Why the Cross?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765F7E-AAB3-4C24-A523-1D1928995A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3600" b="1" dirty="0"/>
              <a:t>Manifest God’s Love </a:t>
            </a:r>
            <a:r>
              <a:rPr lang="en-US" sz="3200" dirty="0"/>
              <a:t>- 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</a:rPr>
              <a:t>Rom. 5:8; John 15:13</a:t>
            </a:r>
          </a:p>
          <a:p>
            <a:r>
              <a:rPr lang="en-US" sz="3600" b="1" dirty="0"/>
              <a:t>Give Us a Good Example </a:t>
            </a:r>
            <a:r>
              <a:rPr lang="en-US" sz="3200" dirty="0"/>
              <a:t>- 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</a:rPr>
              <a:t>1 Pet. 2:21</a:t>
            </a:r>
          </a:p>
          <a:p>
            <a:r>
              <a:rPr lang="en-US" sz="3600" b="1" dirty="0"/>
              <a:t>Defeat Satan and the World </a:t>
            </a:r>
            <a:r>
              <a:rPr lang="en-US" sz="3200" dirty="0"/>
              <a:t>- 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</a:rPr>
              <a:t>Acts 2:22-24</a:t>
            </a:r>
          </a:p>
          <a:p>
            <a:r>
              <a:rPr lang="en-US" sz="3600" b="1" dirty="0"/>
              <a:t>Draw All Mankind to Himself </a:t>
            </a:r>
            <a:r>
              <a:rPr lang="en-US" sz="3200" dirty="0"/>
              <a:t>- 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</a:rPr>
              <a:t>John 12:32</a:t>
            </a:r>
          </a:p>
          <a:p>
            <a:r>
              <a:rPr lang="en-US" sz="3600" b="1" dirty="0"/>
              <a:t>Demonstrate Awfulness of Sin </a:t>
            </a:r>
            <a:r>
              <a:rPr lang="en-US" sz="3200" dirty="0"/>
              <a:t>-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</a:rPr>
              <a:t> Rom. 7:13</a:t>
            </a:r>
          </a:p>
        </p:txBody>
      </p:sp>
    </p:spTree>
    <p:extLst>
      <p:ext uri="{BB962C8B-B14F-4D97-AF65-F5344CB8AC3E}">
        <p14:creationId xmlns:p14="http://schemas.microsoft.com/office/powerpoint/2010/main" val="234651227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15E99-FD58-43CA-BD9E-B89D0FF8C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976" y="1165412"/>
            <a:ext cx="8624048" cy="50115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b="1" dirty="0"/>
              <a:t>Why Death?  </a:t>
            </a:r>
            <a:r>
              <a:rPr lang="en-US" sz="2400" b="1" dirty="0">
                <a:sym typeface="Wingdings" panose="05000000000000000000" pitchFamily="2" charset="2"/>
              </a:rPr>
              <a:t> </a:t>
            </a:r>
            <a:r>
              <a:rPr lang="en-US" sz="3600" b="1" dirty="0"/>
              <a:t> </a:t>
            </a:r>
            <a:r>
              <a:rPr lang="en-US" sz="3200" dirty="0"/>
              <a:t>No way around it. </a:t>
            </a:r>
          </a:p>
          <a:p>
            <a:pPr marL="0" indent="0" algn="ctr">
              <a:buNone/>
            </a:pPr>
            <a:r>
              <a:rPr lang="en-US" sz="3600" b="1" dirty="0"/>
              <a:t>Why Jesus?  </a:t>
            </a:r>
            <a:r>
              <a:rPr lang="en-US" sz="2400" b="1" dirty="0">
                <a:sym typeface="Wingdings" panose="05000000000000000000" pitchFamily="2" charset="2"/>
              </a:rPr>
              <a:t> </a:t>
            </a:r>
            <a:r>
              <a:rPr lang="en-US" sz="3600" b="1" dirty="0"/>
              <a:t> </a:t>
            </a:r>
            <a:r>
              <a:rPr lang="en-US" sz="3200" dirty="0"/>
              <a:t>No one else could do it. </a:t>
            </a:r>
          </a:p>
          <a:p>
            <a:pPr marL="0" indent="0" algn="ctr">
              <a:buNone/>
            </a:pPr>
            <a:r>
              <a:rPr lang="en-US" sz="3600" b="1" dirty="0"/>
              <a:t>Why the Cross?  </a:t>
            </a:r>
            <a:r>
              <a:rPr lang="en-US" sz="2400" b="1" dirty="0">
                <a:sym typeface="Wingdings" panose="05000000000000000000" pitchFamily="2" charset="2"/>
              </a:rPr>
              <a:t></a:t>
            </a:r>
            <a:r>
              <a:rPr lang="en-US" sz="3600" b="1" dirty="0"/>
              <a:t>  </a:t>
            </a:r>
            <a:r>
              <a:rPr lang="en-US" sz="3200" dirty="0"/>
              <a:t>So I would appreciate it. </a:t>
            </a:r>
          </a:p>
        </p:txBody>
      </p:sp>
      <p:pic>
        <p:nvPicPr>
          <p:cNvPr id="4" name="Picture 6" descr="How to Understand the Cross | Catholic Answers Magazine">
            <a:extLst>
              <a:ext uri="{FF2B5EF4-FFF2-40B4-BE49-F238E27FC236}">
                <a16:creationId xmlns:a16="http://schemas.microsoft.com/office/drawing/2014/main" id="{E9A72040-E649-47E5-9BEC-5F55BC861A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71"/>
          <a:stretch/>
        </p:blipFill>
        <p:spPr bwMode="auto">
          <a:xfrm>
            <a:off x="259976" y="4193997"/>
            <a:ext cx="8615083" cy="234127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356164"/>
      </p:ext>
    </p:extLst>
  </p:cSld>
  <p:clrMapOvr>
    <a:masterClrMapping/>
  </p:clrMapOvr>
  <p:transition spd="slow">
    <p:wheel spokes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F99F00-B4BB-A62A-080F-8200C838F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0859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1280</TotalTime>
  <Words>277</Words>
  <Application>Microsoft Office PowerPoint</Application>
  <PresentationFormat>On-screen Show (4:3)</PresentationFormat>
  <Paragraphs>25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Calibri</vt:lpstr>
      <vt:lpstr>Calibri Light</vt:lpstr>
      <vt:lpstr>Impact</vt:lpstr>
      <vt:lpstr>Wingdings</vt:lpstr>
      <vt:lpstr>1_Office Theme</vt:lpstr>
      <vt:lpstr>3_Office Theme</vt:lpstr>
      <vt:lpstr>4_Office Theme</vt:lpstr>
      <vt:lpstr>PowerPoint Presentation</vt:lpstr>
      <vt:lpstr>Why the Death  of Jesus  on the Cross?</vt:lpstr>
      <vt:lpstr>PowerPoint Presentation</vt:lpstr>
      <vt:lpstr>PowerPoint Presentation</vt:lpstr>
      <vt:lpstr>1. Why Death?</vt:lpstr>
      <vt:lpstr>2. Why Jesus?</vt:lpstr>
      <vt:lpstr>3. Why the Cross?</vt:lpstr>
      <vt:lpstr>PowerPoint Presentation</vt:lpstr>
      <vt:lpstr>PowerPoint Presentation</vt:lpstr>
    </vt:vector>
  </TitlesOfParts>
  <Company>AQ2 Technologies, LLC.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Template</dc:title>
  <dc:creator>RJStevensMusic.com</dc:creator>
  <dc:description/>
  <cp:lastModifiedBy>Michael Hepner</cp:lastModifiedBy>
  <cp:revision>96</cp:revision>
  <dcterms:created xsi:type="dcterms:W3CDTF">2008-03-16T18:22:36Z</dcterms:created>
  <dcterms:modified xsi:type="dcterms:W3CDTF">2026-09-27T22:10:47Z</dcterms:modified>
</cp:coreProperties>
</file>