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47" r:id="rId2"/>
  </p:sldMasterIdLst>
  <p:notesMasterIdLst>
    <p:notesMasterId r:id="rId14"/>
  </p:notesMasterIdLst>
  <p:sldIdLst>
    <p:sldId id="756" r:id="rId3"/>
    <p:sldId id="761" r:id="rId4"/>
    <p:sldId id="762" r:id="rId5"/>
    <p:sldId id="763" r:id="rId6"/>
    <p:sldId id="764" r:id="rId7"/>
    <p:sldId id="765" r:id="rId8"/>
    <p:sldId id="766" r:id="rId9"/>
    <p:sldId id="767" r:id="rId10"/>
    <p:sldId id="768" r:id="rId11"/>
    <p:sldId id="769" r:id="rId12"/>
    <p:sldId id="75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rvice" id="{F3D0A326-848B-403A-A056-8FFE20F92914}">
          <p14:sldIdLst/>
        </p14:section>
        <p14:section name="Opening song" id="{0654DAB5-AE50-44A2-8AF8-8E0510C8D86D}">
          <p14:sldIdLst/>
        </p14:section>
        <p14:section name="Prayer" id="{AA7EF9D7-2C1A-4A9E-B897-034327F9C43B}">
          <p14:sldIdLst/>
        </p14:section>
        <p14:section name="Scripture Reading" id="{9A28BFB2-9F46-438F-AEE7-B3FFCE5D145F}">
          <p14:sldIdLst/>
        </p14:section>
        <p14:section name="Song(s)" id="{F8F9A752-988C-4EE5-973C-DF67270C0D70}">
          <p14:sldIdLst/>
        </p14:section>
        <p14:section name="Lord's Supper" id="{EF0736C1-8E37-46BA-BF55-85A1B1056937}">
          <p14:sldIdLst/>
        </p14:section>
        <p14:section name="Song" id="{233B487B-5101-4156-A243-A60B2BC2DFE3}">
          <p14:sldIdLst/>
        </p14:section>
        <p14:section name="Sermon" id="{ECE0CD35-CB87-435B-8717-E0A7CD30F08D}">
          <p14:sldIdLst>
            <p14:sldId id="756"/>
            <p14:sldId id="761"/>
            <p14:sldId id="762"/>
            <p14:sldId id="763"/>
            <p14:sldId id="764"/>
            <p14:sldId id="765"/>
            <p14:sldId id="766"/>
            <p14:sldId id="767"/>
            <p14:sldId id="768"/>
            <p14:sldId id="769"/>
            <p14:sldId id="757"/>
          </p14:sldIdLst>
        </p14:section>
        <p14:section name="Song" id="{0E89271B-AEF7-417E-BEAD-CBF4682F4AAA}">
          <p14:sldIdLst/>
        </p14:section>
        <p14:section name="End" id="{9DF123F3-2949-4C9A-9B17-20F16A9551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603" autoAdjust="0"/>
    <p:restoredTop sz="86469" autoAdjust="0"/>
  </p:normalViewPr>
  <p:slideViewPr>
    <p:cSldViewPr>
      <p:cViewPr varScale="1">
        <p:scale>
          <a:sx n="75" d="100"/>
          <a:sy n="75" d="100"/>
        </p:scale>
        <p:origin x="1272" y="6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2478"/>
    </p:cViewPr>
  </p:sorterViewPr>
  <p:notesViewPr>
    <p:cSldViewPr>
      <p:cViewPr varScale="1">
        <p:scale>
          <a:sx n="76" d="100"/>
          <a:sy n="76" d="100"/>
        </p:scale>
        <p:origin x="-2971"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8DE7A2-50D1-4400-88E2-5E32D940C051}" type="datetimeFigureOut">
              <a:rPr lang="en-US"/>
              <a:pPr/>
              <a:t>9/21/2026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F674F-5FF1-4C50-AE02-5B1470F93F7E}" type="slidenum">
              <a:rPr lang="en-US"/>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EE617-B2F9-1258-05CD-4DD67CD07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1AB45-8374-191F-C88C-70C955B60C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0D64D-08D8-0CC9-C22B-D6B22E5CB0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468A89-2406-3AE3-005A-86FF81C9FACC}"/>
              </a:ext>
            </a:extLst>
          </p:cNvPr>
          <p:cNvSpPr>
            <a:spLocks noGrp="1"/>
          </p:cNvSpPr>
          <p:nvPr>
            <p:ph type="sldNum" sz="quarter" idx="5"/>
          </p:nvPr>
        </p:nvSpPr>
        <p:spPr/>
        <p:txBody>
          <a:bodyPr/>
          <a:lstStyle/>
          <a:p>
            <a:fld id="{709F674F-5FF1-4C50-AE02-5B1470F93F7E}" type="slidenum">
              <a:rPr lang="en-US" smtClean="0"/>
              <a:pPr/>
              <a:t>1</a:t>
            </a:fld>
            <a:endParaRPr lang="en-US"/>
          </a:p>
        </p:txBody>
      </p:sp>
    </p:spTree>
    <p:extLst>
      <p:ext uri="{BB962C8B-B14F-4D97-AF65-F5344CB8AC3E}">
        <p14:creationId xmlns:p14="http://schemas.microsoft.com/office/powerpoint/2010/main" val="3556713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C67B3-4CA9-5082-08A8-A0E8F5C07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11ED6-C7CE-85CF-2388-76D827DC2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78056F-8681-2CAF-20DD-0847F333DE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327417-6D5F-46F2-4130-034652A8EB8C}"/>
              </a:ext>
            </a:extLst>
          </p:cNvPr>
          <p:cNvSpPr>
            <a:spLocks noGrp="1"/>
          </p:cNvSpPr>
          <p:nvPr>
            <p:ph type="sldNum" sz="quarter" idx="5"/>
          </p:nvPr>
        </p:nvSpPr>
        <p:spPr/>
        <p:txBody>
          <a:bodyPr/>
          <a:lstStyle/>
          <a:p>
            <a:fld id="{709F674F-5FF1-4C50-AE02-5B1470F93F7E}" type="slidenum">
              <a:rPr lang="en-US" smtClean="0"/>
              <a:pPr/>
              <a:t>11</a:t>
            </a:fld>
            <a:endParaRPr lang="en-US"/>
          </a:p>
        </p:txBody>
      </p:sp>
    </p:spTree>
    <p:extLst>
      <p:ext uri="{BB962C8B-B14F-4D97-AF65-F5344CB8AC3E}">
        <p14:creationId xmlns:p14="http://schemas.microsoft.com/office/powerpoint/2010/main" val="3610378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4373FE-46E5-4EC3-8B09-87BB8EC91198}"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1714918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4373FE-46E5-4EC3-8B09-87BB8EC91198}"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776980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4373FE-46E5-4EC3-8B09-87BB8EC91198}"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1808693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4373FE-46E5-4EC3-8B09-87BB8EC91198}"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184588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4373FE-46E5-4EC3-8B09-87BB8EC91198}"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824099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4373FE-46E5-4EC3-8B09-87BB8EC91198}"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4256400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373FE-46E5-4EC3-8B09-87BB8EC91198}"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93549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4373FE-46E5-4EC3-8B09-87BB8EC91198}"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3016785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4373FE-46E5-4EC3-8B09-87BB8EC91198}"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1466738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4373FE-46E5-4EC3-8B09-87BB8EC91198}"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25210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4373FE-46E5-4EC3-8B09-87BB8EC91198}"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584074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F2771F-1E72-41D7-B498-5C5D5CC6B19A}"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2909623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F2771F-1E72-41D7-B498-5C5D5CC6B19A}"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1400627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F2771F-1E72-41D7-B498-5C5D5CC6B19A}"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2037574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F2771F-1E72-41D7-B498-5C5D5CC6B19A}"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1730832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F2771F-1E72-41D7-B498-5C5D5CC6B19A}"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3501228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F2771F-1E72-41D7-B498-5C5D5CC6B19A}"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327021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F2771F-1E72-41D7-B498-5C5D5CC6B19A}"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630988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F2771F-1E72-41D7-B498-5C5D5CC6B19A}"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817089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F2771F-1E72-41D7-B498-5C5D5CC6B19A}"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4141593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F2771F-1E72-41D7-B498-5C5D5CC6B19A}"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2812764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F2771F-1E72-41D7-B498-5C5D5CC6B19A}"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014F75-F425-4F28-9646-C7ED28F169B3}" type="slidenum">
              <a:rPr lang="en-US" smtClean="0"/>
              <a:t>‹#›</a:t>
            </a:fld>
            <a:endParaRPr lang="en-US"/>
          </a:p>
        </p:txBody>
      </p:sp>
    </p:spTree>
    <p:extLst>
      <p:ext uri="{BB962C8B-B14F-4D97-AF65-F5344CB8AC3E}">
        <p14:creationId xmlns:p14="http://schemas.microsoft.com/office/powerpoint/2010/main" val="2623870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4373FE-46E5-4EC3-8B09-87BB8EC91198}" type="datetimeFigureOut">
              <a:rPr lang="en-US" smtClean="0"/>
              <a:t>9/21/2026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4E781A-A49D-456A-A786-A4020587AF63}" type="slidenum">
              <a:rPr lang="en-US" smtClean="0"/>
              <a:t>‹#›</a:t>
            </a:fld>
            <a:endParaRPr lang="en-US"/>
          </a:p>
        </p:txBody>
      </p:sp>
    </p:spTree>
    <p:extLst>
      <p:ext uri="{BB962C8B-B14F-4D97-AF65-F5344CB8AC3E}">
        <p14:creationId xmlns:p14="http://schemas.microsoft.com/office/powerpoint/2010/main" val="169759790"/>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F2771F-1E72-41D7-B498-5C5D5CC6B19A}" type="datetimeFigureOut">
              <a:rPr lang="en-US" smtClean="0"/>
              <a:t>9/21/2026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014F75-F425-4F28-9646-C7ED28F169B3}" type="slidenum">
              <a:rPr lang="en-US" smtClean="0"/>
              <a:t>‹#›</a:t>
            </a:fld>
            <a:endParaRPr lang="en-US"/>
          </a:p>
        </p:txBody>
      </p:sp>
    </p:spTree>
    <p:extLst>
      <p:ext uri="{BB962C8B-B14F-4D97-AF65-F5344CB8AC3E}">
        <p14:creationId xmlns:p14="http://schemas.microsoft.com/office/powerpoint/2010/main" val="273343175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A4C9A-88CC-2FEA-8B66-31DEC1A7E80C}"/>
            </a:ext>
          </a:extLst>
        </p:cNvPr>
        <p:cNvGrpSpPr/>
        <p:nvPr/>
      </p:nvGrpSpPr>
      <p:grpSpPr>
        <a:xfrm>
          <a:off x="0" y="0"/>
          <a:ext cx="0" cy="0"/>
          <a:chOff x="0" y="0"/>
          <a:chExt cx="0" cy="0"/>
        </a:xfrm>
      </p:grpSpPr>
    </p:spTree>
    <p:extLst>
      <p:ext uri="{BB962C8B-B14F-4D97-AF65-F5344CB8AC3E}">
        <p14:creationId xmlns:p14="http://schemas.microsoft.com/office/powerpoint/2010/main" val="207184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Wood human figure">
            <a:extLst>
              <a:ext uri="{FF2B5EF4-FFF2-40B4-BE49-F238E27FC236}">
                <a16:creationId xmlns:a16="http://schemas.microsoft.com/office/drawing/2014/main" id="{60DDD7A2-3208-CCD0-F5F6-3198798260C1}"/>
              </a:ext>
            </a:extLst>
          </p:cNvPr>
          <p:cNvPicPr>
            <a:picLocks noChangeAspect="1"/>
          </p:cNvPicPr>
          <p:nvPr/>
        </p:nvPicPr>
        <p:blipFill>
          <a:blip r:embed="rId2"/>
          <a:srcRect b="15730"/>
          <a:stretch>
            <a:fillRect/>
          </a:stretch>
        </p:blipFill>
        <p:spPr>
          <a:xfrm>
            <a:off x="-2285" y="857257"/>
            <a:ext cx="9143999" cy="5143493"/>
          </a:xfrm>
          <a:prstGeom prst="rect">
            <a:avLst/>
          </a:prstGeom>
        </p:spPr>
      </p:pic>
      <p:sp>
        <p:nvSpPr>
          <p:cNvPr id="2" name="Title 1">
            <a:extLst>
              <a:ext uri="{FF2B5EF4-FFF2-40B4-BE49-F238E27FC236}">
                <a16:creationId xmlns:a16="http://schemas.microsoft.com/office/drawing/2014/main" id="{21FB2C56-42A1-981E-3C6D-DED68F5460D1}"/>
              </a:ext>
            </a:extLst>
          </p:cNvPr>
          <p:cNvSpPr>
            <a:spLocks noGrp="1"/>
          </p:cNvSpPr>
          <p:nvPr>
            <p:ph type="ctrTitle"/>
          </p:nvPr>
        </p:nvSpPr>
        <p:spPr>
          <a:xfrm>
            <a:off x="955696" y="2761572"/>
            <a:ext cx="7543800" cy="2681084"/>
          </a:xfrm>
          <a:effectLst>
            <a:outerShdw blurRad="50800" dist="38100" dir="2700000" algn="tl" rotWithShape="0">
              <a:prstClr val="black">
                <a:alpha val="40000"/>
              </a:prstClr>
            </a:outerShdw>
          </a:effectLst>
        </p:spPr>
        <p:txBody>
          <a:bodyPr>
            <a:normAutofit/>
          </a:bodyPr>
          <a:lstStyle/>
          <a:p>
            <a:r>
              <a:rPr lang="en-US" sz="5400" b="1" dirty="0">
                <a:solidFill>
                  <a:srgbClr val="002060"/>
                </a:solidFill>
              </a:rPr>
              <a:t>What is the </a:t>
            </a:r>
            <a:r>
              <a:rPr lang="en-US" sz="5400" b="1" dirty="0">
                <a:solidFill>
                  <a:srgbClr val="002060"/>
                </a:solidFill>
                <a:effectLst>
                  <a:outerShdw blurRad="38100" dist="38100" dir="2700000" algn="tl">
                    <a:srgbClr val="000000">
                      <a:alpha val="43137"/>
                    </a:srgbClr>
                  </a:outerShdw>
                </a:effectLst>
              </a:rPr>
              <a:t>right</a:t>
            </a:r>
            <a:r>
              <a:rPr lang="en-US" sz="5400" b="1" dirty="0">
                <a:solidFill>
                  <a:srgbClr val="002060"/>
                </a:solidFill>
              </a:rPr>
              <a:t> thing to do?</a:t>
            </a:r>
          </a:p>
        </p:txBody>
      </p:sp>
    </p:spTree>
    <p:extLst>
      <p:ext uri="{BB962C8B-B14F-4D97-AF65-F5344CB8AC3E}">
        <p14:creationId xmlns:p14="http://schemas.microsoft.com/office/powerpoint/2010/main" val="3206787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Color Cover">
            <a:extLst>
              <a:ext uri="{FF2B5EF4-FFF2-40B4-BE49-F238E27FC236}">
                <a16:creationId xmlns:a16="http://schemas.microsoft.com/office/drawing/2014/main" id="{6BE11944-ED05-4FE9-9927-06C110BB3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A2812508-238C-4BCD-BDD3-25C99C5CA2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167"/>
            <a:ext cx="9141714" cy="3490956"/>
            <a:chOff x="651279" y="598259"/>
            <a:chExt cx="10889442" cy="5680742"/>
          </a:xfrm>
        </p:grpSpPr>
        <p:sp>
          <p:nvSpPr>
            <p:cNvPr id="13" name="Color">
              <a:extLst>
                <a:ext uri="{FF2B5EF4-FFF2-40B4-BE49-F238E27FC236}">
                  <a16:creationId xmlns:a16="http://schemas.microsoft.com/office/drawing/2014/main" id="{EA98B5EE-6906-45B1-8691-D06F06B6C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Color">
              <a:extLst>
                <a:ext uri="{FF2B5EF4-FFF2-40B4-BE49-F238E27FC236}">
                  <a16:creationId xmlns:a16="http://schemas.microsoft.com/office/drawing/2014/main" id="{3CB4D77E-DA74-4797-88E4-C7D817D31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45B0CC74-8C91-2D9F-2676-0159CDA9044D}"/>
              </a:ext>
            </a:extLst>
          </p:cNvPr>
          <p:cNvSpPr>
            <a:spLocks noGrp="1"/>
          </p:cNvSpPr>
          <p:nvPr>
            <p:ph type="title"/>
          </p:nvPr>
        </p:nvSpPr>
        <p:spPr>
          <a:xfrm>
            <a:off x="592281" y="1014574"/>
            <a:ext cx="7294297" cy="2226769"/>
          </a:xfrm>
        </p:spPr>
        <p:txBody>
          <a:bodyPr vert="horz" lIns="91440" tIns="45720" rIns="91440" bIns="45720" rtlCol="0" anchor="ctr">
            <a:normAutofit/>
          </a:bodyPr>
          <a:lstStyle/>
          <a:p>
            <a:r>
              <a:rPr lang="en-US" sz="4200" kern="1200">
                <a:solidFill>
                  <a:schemeClr val="bg1"/>
                </a:solidFill>
                <a:latin typeface="+mj-lt"/>
                <a:ea typeface="+mj-ea"/>
                <a:cs typeface="+mj-cs"/>
              </a:rPr>
              <a:t>An old quote</a:t>
            </a:r>
          </a:p>
        </p:txBody>
      </p:sp>
      <p:sp>
        <p:nvSpPr>
          <p:cNvPr id="3" name="Content Placeholder 2">
            <a:extLst>
              <a:ext uri="{FF2B5EF4-FFF2-40B4-BE49-F238E27FC236}">
                <a16:creationId xmlns:a16="http://schemas.microsoft.com/office/drawing/2014/main" id="{50FCAF26-5244-5A00-5351-C37C83CA8EC4}"/>
              </a:ext>
            </a:extLst>
          </p:cNvPr>
          <p:cNvSpPr>
            <a:spLocks noGrp="1"/>
          </p:cNvSpPr>
          <p:nvPr>
            <p:ph idx="1"/>
          </p:nvPr>
        </p:nvSpPr>
        <p:spPr>
          <a:xfrm>
            <a:off x="592281" y="3640633"/>
            <a:ext cx="7294297" cy="2487212"/>
          </a:xfrm>
        </p:spPr>
        <p:txBody>
          <a:bodyPr vert="horz" lIns="91440" tIns="45720" rIns="91440" bIns="45720" rtlCol="0" anchor="ctr">
            <a:normAutofit/>
          </a:bodyPr>
          <a:lstStyle/>
          <a:p>
            <a:pPr marL="0" indent="0">
              <a:buNone/>
            </a:pPr>
            <a:r>
              <a:rPr lang="en-US" sz="5400" kern="1200" dirty="0">
                <a:solidFill>
                  <a:schemeClr val="tx2"/>
                </a:solidFill>
                <a:latin typeface="+mn-lt"/>
                <a:ea typeface="+mn-ea"/>
                <a:cs typeface="+mn-cs"/>
              </a:rPr>
              <a:t>“It is always right to do right and it is always wrong to do wrong”</a:t>
            </a:r>
          </a:p>
        </p:txBody>
      </p:sp>
    </p:spTree>
    <p:extLst>
      <p:ext uri="{BB962C8B-B14F-4D97-AF65-F5344CB8AC3E}">
        <p14:creationId xmlns:p14="http://schemas.microsoft.com/office/powerpoint/2010/main" val="2931800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A90B517-A435-0284-4CDE-37F79682DEA5}"/>
              </a:ext>
            </a:extLst>
          </p:cNvPr>
          <p:cNvSpPr>
            <a:spLocks noGrp="1"/>
          </p:cNvSpPr>
          <p:nvPr>
            <p:ph type="title"/>
          </p:nvPr>
        </p:nvSpPr>
        <p:spPr>
          <a:xfrm>
            <a:off x="515125" y="1153572"/>
            <a:ext cx="2400300" cy="4461163"/>
          </a:xfrm>
        </p:spPr>
        <p:txBody>
          <a:bodyPr>
            <a:normAutofit/>
          </a:bodyPr>
          <a:lstStyle/>
          <a:p>
            <a:r>
              <a:rPr lang="en-US" dirty="0">
                <a:solidFill>
                  <a:srgbClr val="FFFFFF"/>
                </a:solidFill>
              </a:rPr>
              <a:t>Consider the following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ABBBA7B1-9B0F-3C58-9A47-965D40FB0121}"/>
              </a:ext>
            </a:extLst>
          </p:cNvPr>
          <p:cNvSpPr>
            <a:spLocks noGrp="1"/>
          </p:cNvSpPr>
          <p:nvPr>
            <p:ph idx="1"/>
          </p:nvPr>
        </p:nvSpPr>
        <p:spPr>
          <a:xfrm>
            <a:off x="3335481" y="591344"/>
            <a:ext cx="5179868" cy="5585619"/>
          </a:xfrm>
        </p:spPr>
        <p:txBody>
          <a:bodyPr anchor="ctr">
            <a:normAutofit fontScale="92500" lnSpcReduction="20000"/>
          </a:bodyPr>
          <a:lstStyle/>
          <a:p>
            <a:r>
              <a:rPr lang="en-US" sz="2600" dirty="0"/>
              <a:t>A woman in a prison of war camp can only be released if she becomes pregnant.    Her family needs her.   She seduces a guard, becomes pregnant, and is released.  Was she right?</a:t>
            </a:r>
          </a:p>
          <a:p>
            <a:r>
              <a:rPr lang="en-US" sz="2600" dirty="0"/>
              <a:t>A man comes into your home and demands to know where your children are.   If you do not tell him, he threatens to kill your wife.  Should you lie?</a:t>
            </a:r>
          </a:p>
          <a:p>
            <a:r>
              <a:rPr lang="en-US" sz="2600" dirty="0"/>
              <a:t>A man comes into your home and demands to know where your children are.   If you do not tell him, he threatens to beat you up.  Should you lie?</a:t>
            </a:r>
          </a:p>
          <a:p>
            <a:r>
              <a:rPr lang="en-US" sz="2600" dirty="0"/>
              <a:t>A man tells you to renounce Christ, or he will kill your wife.   What do you do?</a:t>
            </a:r>
          </a:p>
          <a:p>
            <a:endParaRPr lang="en-US" sz="2200" dirty="0"/>
          </a:p>
        </p:txBody>
      </p:sp>
    </p:spTree>
    <p:extLst>
      <p:ext uri="{BB962C8B-B14F-4D97-AF65-F5344CB8AC3E}">
        <p14:creationId xmlns:p14="http://schemas.microsoft.com/office/powerpoint/2010/main" val="78630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EE2A045-2EF7-46D3-5129-4027630C3CEA}"/>
              </a:ext>
            </a:extLst>
          </p:cNvPr>
          <p:cNvSpPr>
            <a:spLocks noGrp="1"/>
          </p:cNvSpPr>
          <p:nvPr>
            <p:ph type="title"/>
          </p:nvPr>
        </p:nvSpPr>
        <p:spPr>
          <a:xfrm>
            <a:off x="515125" y="1153572"/>
            <a:ext cx="2400300" cy="4461163"/>
          </a:xfrm>
        </p:spPr>
        <p:txBody>
          <a:bodyPr>
            <a:normAutofit/>
          </a:bodyPr>
          <a:lstStyle/>
          <a:p>
            <a:r>
              <a:rPr lang="en-US">
                <a:solidFill>
                  <a:srgbClr val="FFFFFF"/>
                </a:solidFill>
              </a:rPr>
              <a:t>What makes a thing right?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6BF3456-0C90-921C-2FCE-A97670141118}"/>
              </a:ext>
            </a:extLst>
          </p:cNvPr>
          <p:cNvSpPr>
            <a:spLocks noGrp="1"/>
          </p:cNvSpPr>
          <p:nvPr>
            <p:ph idx="1"/>
          </p:nvPr>
        </p:nvSpPr>
        <p:spPr>
          <a:xfrm>
            <a:off x="3335481" y="591344"/>
            <a:ext cx="5179868" cy="5585619"/>
          </a:xfrm>
        </p:spPr>
        <p:txBody>
          <a:bodyPr anchor="ctr">
            <a:normAutofit/>
          </a:bodyPr>
          <a:lstStyle/>
          <a:p>
            <a:r>
              <a:rPr lang="en-US" dirty="0"/>
              <a:t>The majority </a:t>
            </a:r>
          </a:p>
          <a:p>
            <a:pPr lvl="1"/>
            <a:r>
              <a:rPr lang="en-US" dirty="0"/>
              <a:t>Germany in the 1930’s</a:t>
            </a:r>
          </a:p>
          <a:p>
            <a:pPr lvl="1"/>
            <a:r>
              <a:rPr lang="en-US" dirty="0"/>
              <a:t>Treatment of blacks in the South in the 1840’s</a:t>
            </a:r>
          </a:p>
          <a:p>
            <a:r>
              <a:rPr lang="en-US" dirty="0"/>
              <a:t>The law</a:t>
            </a:r>
          </a:p>
          <a:p>
            <a:pPr lvl="1"/>
            <a:r>
              <a:rPr lang="en-US" dirty="0"/>
              <a:t>Germany in the 1930’s</a:t>
            </a:r>
          </a:p>
          <a:p>
            <a:r>
              <a:rPr lang="en-US" dirty="0"/>
              <a:t>I define what is right</a:t>
            </a:r>
          </a:p>
          <a:p>
            <a:pPr lvl="1"/>
            <a:r>
              <a:rPr lang="en-US" u="sng" dirty="0"/>
              <a:t>Prov. 21:2  </a:t>
            </a:r>
            <a:r>
              <a:rPr lang="en-US" dirty="0"/>
              <a:t>Every way of a man is right in his own eyes but the Lord </a:t>
            </a:r>
            <a:r>
              <a:rPr lang="en-US" dirty="0" err="1"/>
              <a:t>pondereth</a:t>
            </a:r>
            <a:r>
              <a:rPr lang="en-US" dirty="0"/>
              <a:t> the hearts</a:t>
            </a:r>
          </a:p>
          <a:p>
            <a:pPr lvl="1"/>
            <a:r>
              <a:rPr lang="en-US" dirty="0"/>
              <a:t>Judges 21:25 -  In those days there was no king in Israel; everyone did what was right in his own eyes</a:t>
            </a:r>
          </a:p>
          <a:p>
            <a:endParaRPr lang="en-US" dirty="0"/>
          </a:p>
          <a:p>
            <a:pPr lvl="1"/>
            <a:endParaRPr lang="en-US" dirty="0"/>
          </a:p>
          <a:p>
            <a:endParaRPr lang="en-US" dirty="0"/>
          </a:p>
        </p:txBody>
      </p:sp>
    </p:spTree>
    <p:extLst>
      <p:ext uri="{BB962C8B-B14F-4D97-AF65-F5344CB8AC3E}">
        <p14:creationId xmlns:p14="http://schemas.microsoft.com/office/powerpoint/2010/main" val="182056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E07929A-422C-05E4-BE90-CBB2DA7C179F}"/>
              </a:ext>
            </a:extLst>
          </p:cNvPr>
          <p:cNvSpPr>
            <a:spLocks noGrp="1"/>
          </p:cNvSpPr>
          <p:nvPr>
            <p:ph type="title"/>
          </p:nvPr>
        </p:nvSpPr>
        <p:spPr>
          <a:xfrm>
            <a:off x="515125" y="1153572"/>
            <a:ext cx="2400300" cy="4461163"/>
          </a:xfrm>
        </p:spPr>
        <p:txBody>
          <a:bodyPr>
            <a:normAutofit/>
          </a:bodyPr>
          <a:lstStyle/>
          <a:p>
            <a:r>
              <a:rPr lang="en-US">
                <a:solidFill>
                  <a:srgbClr val="FFFFFF"/>
                </a:solidFill>
              </a:rPr>
              <a:t>What makes a thing right?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D2B37486-E25A-09F7-C7CB-AA10948DF039}"/>
              </a:ext>
            </a:extLst>
          </p:cNvPr>
          <p:cNvSpPr>
            <a:spLocks noGrp="1"/>
          </p:cNvSpPr>
          <p:nvPr>
            <p:ph idx="1"/>
          </p:nvPr>
        </p:nvSpPr>
        <p:spPr>
          <a:xfrm>
            <a:off x="3335481" y="591344"/>
            <a:ext cx="5179868" cy="5585619"/>
          </a:xfrm>
        </p:spPr>
        <p:txBody>
          <a:bodyPr anchor="ctr">
            <a:normAutofit/>
          </a:bodyPr>
          <a:lstStyle/>
          <a:p>
            <a:r>
              <a:rPr lang="en-US" dirty="0"/>
              <a:t>Isaiah 45:19 “I the Lord speak the truth; I declare what is right.”</a:t>
            </a:r>
          </a:p>
          <a:p>
            <a:pPr marL="0" indent="0">
              <a:buNone/>
            </a:pPr>
            <a:endParaRPr lang="en-US" dirty="0"/>
          </a:p>
          <a:p>
            <a:r>
              <a:rPr lang="en-US" dirty="0"/>
              <a:t>Psalm 119:37 “Righteous are you, O Lord, and right are your rules.”</a:t>
            </a:r>
          </a:p>
          <a:p>
            <a:endParaRPr lang="en-US" dirty="0"/>
          </a:p>
          <a:p>
            <a:r>
              <a:rPr lang="en-US" b="1" dirty="0">
                <a:solidFill>
                  <a:srgbClr val="FF0000"/>
                </a:solidFill>
              </a:rPr>
              <a:t>Prov. 14:12 “There is a way which </a:t>
            </a:r>
            <a:r>
              <a:rPr lang="en-US" b="1" dirty="0" err="1">
                <a:solidFill>
                  <a:srgbClr val="FF0000"/>
                </a:solidFill>
              </a:rPr>
              <a:t>seemeth</a:t>
            </a:r>
            <a:r>
              <a:rPr lang="en-US" b="1" dirty="0">
                <a:solidFill>
                  <a:srgbClr val="FF0000"/>
                </a:solidFill>
              </a:rPr>
              <a:t> right unto a man, but the end thereof are the ways of death”</a:t>
            </a:r>
          </a:p>
          <a:p>
            <a:endParaRPr lang="en-US" dirty="0"/>
          </a:p>
          <a:p>
            <a:endParaRPr lang="en-US" dirty="0"/>
          </a:p>
        </p:txBody>
      </p:sp>
    </p:spTree>
    <p:extLst>
      <p:ext uri="{BB962C8B-B14F-4D97-AF65-F5344CB8AC3E}">
        <p14:creationId xmlns:p14="http://schemas.microsoft.com/office/powerpoint/2010/main" val="154154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544" y="847600"/>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443A260-2F3D-09CE-D8CF-EAF7694EEC2C}"/>
              </a:ext>
            </a:extLst>
          </p:cNvPr>
          <p:cNvSpPr>
            <a:spLocks noGrp="1"/>
          </p:cNvSpPr>
          <p:nvPr>
            <p:ph type="title"/>
          </p:nvPr>
        </p:nvSpPr>
        <p:spPr>
          <a:xfrm>
            <a:off x="1041958" y="1233241"/>
            <a:ext cx="2430380" cy="4064628"/>
          </a:xfrm>
        </p:spPr>
        <p:txBody>
          <a:bodyPr>
            <a:normAutofit/>
          </a:bodyPr>
          <a:lstStyle/>
          <a:p>
            <a:r>
              <a:rPr lang="en-US" sz="3700">
                <a:solidFill>
                  <a:srgbClr val="FFFFFF"/>
                </a:solidFill>
              </a:rPr>
              <a:t>Situation Ethics-An old philosophy newly dressed in the 1960’s</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833632F1-F9C6-F041-122E-10BB4CC72A44}"/>
              </a:ext>
            </a:extLst>
          </p:cNvPr>
          <p:cNvSpPr>
            <a:spLocks noGrp="1"/>
          </p:cNvSpPr>
          <p:nvPr>
            <p:ph idx="1"/>
          </p:nvPr>
        </p:nvSpPr>
        <p:spPr>
          <a:xfrm>
            <a:off x="4598074" y="274202"/>
            <a:ext cx="3943349" cy="6411733"/>
          </a:xfrm>
        </p:spPr>
        <p:txBody>
          <a:bodyPr anchor="t">
            <a:normAutofit/>
          </a:bodyPr>
          <a:lstStyle/>
          <a:p>
            <a:r>
              <a:rPr lang="en-US" sz="2400" b="1" dirty="0"/>
              <a:t>Only one ‘thing’ is intrinsically good; namely, love; nothing else at all</a:t>
            </a:r>
          </a:p>
          <a:p>
            <a:r>
              <a:rPr lang="en-US" sz="2400" b="1" dirty="0"/>
              <a:t>The ruling norm of Christian decision is love, nothing else</a:t>
            </a:r>
          </a:p>
          <a:p>
            <a:r>
              <a:rPr lang="en-US" sz="2400" b="1" dirty="0"/>
              <a:t>Love and justice are the same, for justice is love distributed, nothing else</a:t>
            </a:r>
          </a:p>
          <a:p>
            <a:r>
              <a:rPr lang="en-US" sz="2400" b="1" dirty="0"/>
              <a:t>Love wills the neighbor’s good whether we like him or not</a:t>
            </a:r>
          </a:p>
          <a:p>
            <a:r>
              <a:rPr lang="en-US" sz="2400" b="1" dirty="0"/>
              <a:t>Only the ends justify the means, nothing else</a:t>
            </a:r>
          </a:p>
          <a:p>
            <a:r>
              <a:rPr lang="en-US" sz="2400" b="1" dirty="0"/>
              <a:t>Love’s decisions are made situationally</a:t>
            </a:r>
          </a:p>
          <a:p>
            <a:endParaRPr lang="en-US" sz="2000" b="1" dirty="0"/>
          </a:p>
          <a:p>
            <a:endParaRPr lang="en-US" sz="2000" b="1" dirty="0"/>
          </a:p>
          <a:p>
            <a:endParaRPr lang="en-US" sz="2000" b="1" dirty="0"/>
          </a:p>
          <a:p>
            <a:endParaRPr lang="en-US" sz="2000" b="1" dirty="0"/>
          </a:p>
          <a:p>
            <a:endParaRPr lang="en-US" sz="2000"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53792"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810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53DBA1D-3A8A-F79B-E478-7A081EDD0B90}"/>
              </a:ext>
            </a:extLst>
          </p:cNvPr>
          <p:cNvSpPr>
            <a:spLocks noGrp="1"/>
          </p:cNvSpPr>
          <p:nvPr>
            <p:ph type="title"/>
          </p:nvPr>
        </p:nvSpPr>
        <p:spPr>
          <a:xfrm>
            <a:off x="515125" y="1153572"/>
            <a:ext cx="2400300" cy="4461163"/>
          </a:xfrm>
        </p:spPr>
        <p:txBody>
          <a:bodyPr>
            <a:normAutofit/>
          </a:bodyPr>
          <a:lstStyle/>
          <a:p>
            <a:r>
              <a:rPr lang="en-US" sz="3700">
                <a:solidFill>
                  <a:srgbClr val="FFFFFF"/>
                </a:solidFill>
              </a:rPr>
              <a:t>Aren’t there situations in the Bible where people ignored the law?</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B7DA07E3-93FA-512E-7FA0-5852A4E7903D}"/>
              </a:ext>
            </a:extLst>
          </p:cNvPr>
          <p:cNvSpPr>
            <a:spLocks noGrp="1"/>
          </p:cNvSpPr>
          <p:nvPr>
            <p:ph idx="1"/>
          </p:nvPr>
        </p:nvSpPr>
        <p:spPr>
          <a:xfrm>
            <a:off x="3335481" y="591344"/>
            <a:ext cx="5179868" cy="5585619"/>
          </a:xfrm>
        </p:spPr>
        <p:txBody>
          <a:bodyPr anchor="ctr">
            <a:normAutofit lnSpcReduction="10000"/>
          </a:bodyPr>
          <a:lstStyle/>
          <a:p>
            <a:r>
              <a:rPr lang="en-US" dirty="0"/>
              <a:t>Rahab – Joshua 2:1-13</a:t>
            </a:r>
          </a:p>
          <a:p>
            <a:endParaRPr lang="en-US" dirty="0"/>
          </a:p>
          <a:p>
            <a:r>
              <a:rPr lang="en-US" dirty="0"/>
              <a:t>Commended in Heb. 11:31 – By faith Rahab the harlot perished not with them that were disobedient, having received the spies with peace.</a:t>
            </a:r>
          </a:p>
          <a:p>
            <a:r>
              <a:rPr lang="en-US" dirty="0"/>
              <a:t>What was commended in Hebrews?   Her faith</a:t>
            </a:r>
          </a:p>
          <a:p>
            <a:pPr lvl="1"/>
            <a:r>
              <a:rPr lang="en-US" dirty="0"/>
              <a:t>Not her occupation</a:t>
            </a:r>
          </a:p>
          <a:p>
            <a:pPr lvl="1"/>
            <a:r>
              <a:rPr lang="en-US" dirty="0"/>
              <a:t>Not the fact that she lied</a:t>
            </a:r>
          </a:p>
          <a:p>
            <a:r>
              <a:rPr lang="en-US" dirty="0"/>
              <a:t>If lying is commended, when can we lie?   What situation?</a:t>
            </a:r>
          </a:p>
        </p:txBody>
      </p:sp>
    </p:spTree>
    <p:extLst>
      <p:ext uri="{BB962C8B-B14F-4D97-AF65-F5344CB8AC3E}">
        <p14:creationId xmlns:p14="http://schemas.microsoft.com/office/powerpoint/2010/main" val="364240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AD2D35F-CC8F-865A-F3E6-602F2F173C92}"/>
              </a:ext>
            </a:extLst>
          </p:cNvPr>
          <p:cNvSpPr>
            <a:spLocks noGrp="1"/>
          </p:cNvSpPr>
          <p:nvPr>
            <p:ph type="title"/>
          </p:nvPr>
        </p:nvSpPr>
        <p:spPr>
          <a:xfrm>
            <a:off x="515125" y="1153572"/>
            <a:ext cx="2400300" cy="4461163"/>
          </a:xfrm>
        </p:spPr>
        <p:txBody>
          <a:bodyPr>
            <a:normAutofit/>
          </a:bodyPr>
          <a:lstStyle/>
          <a:p>
            <a:r>
              <a:rPr lang="en-US" sz="3700">
                <a:solidFill>
                  <a:srgbClr val="FFFFFF"/>
                </a:solidFill>
              </a:rPr>
              <a:t>Aren’t there situations in the Bible where people ignored the law?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12FB102F-BFD4-ACC5-2916-7BD058CA019E}"/>
              </a:ext>
            </a:extLst>
          </p:cNvPr>
          <p:cNvSpPr>
            <a:spLocks noGrp="1"/>
          </p:cNvSpPr>
          <p:nvPr>
            <p:ph idx="1"/>
          </p:nvPr>
        </p:nvSpPr>
        <p:spPr>
          <a:xfrm>
            <a:off x="3335481" y="591344"/>
            <a:ext cx="5179868" cy="5585619"/>
          </a:xfrm>
        </p:spPr>
        <p:txBody>
          <a:bodyPr anchor="ctr">
            <a:normAutofit/>
          </a:bodyPr>
          <a:lstStyle/>
          <a:p>
            <a:r>
              <a:rPr lang="en-US" dirty="0"/>
              <a:t>Hebrew midwives – Ex. 2:15-22</a:t>
            </a:r>
          </a:p>
          <a:p>
            <a:endParaRPr lang="en-US" dirty="0"/>
          </a:p>
          <a:p>
            <a:endParaRPr lang="en-US" dirty="0"/>
          </a:p>
          <a:p>
            <a:r>
              <a:rPr lang="en-US" dirty="0"/>
              <a:t>Commended for “fearing God” – not for lying.   Their concept of who God was </a:t>
            </a:r>
            <a:r>
              <a:rPr lang="en-US" dirty="0" err="1"/>
              <a:t>was</a:t>
            </a:r>
            <a:r>
              <a:rPr lang="en-US" dirty="0"/>
              <a:t> far from complete.</a:t>
            </a:r>
          </a:p>
          <a:p>
            <a:r>
              <a:rPr lang="en-US" dirty="0"/>
              <a:t>Compare with the churches in Revelation – there was criticism and condemnation </a:t>
            </a:r>
          </a:p>
          <a:p>
            <a:endParaRPr lang="en-US" dirty="0"/>
          </a:p>
          <a:p>
            <a:endParaRPr lang="en-US" dirty="0"/>
          </a:p>
          <a:p>
            <a:endParaRPr lang="en-US" dirty="0"/>
          </a:p>
        </p:txBody>
      </p:sp>
    </p:spTree>
    <p:extLst>
      <p:ext uri="{BB962C8B-B14F-4D97-AF65-F5344CB8AC3E}">
        <p14:creationId xmlns:p14="http://schemas.microsoft.com/office/powerpoint/2010/main" val="272799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CC3DD-CB66-1FE1-2232-D0F757A1F89B}"/>
              </a:ext>
            </a:extLst>
          </p:cNvPr>
          <p:cNvSpPr>
            <a:spLocks noGrp="1"/>
          </p:cNvSpPr>
          <p:nvPr>
            <p:ph type="title"/>
          </p:nvPr>
        </p:nvSpPr>
        <p:spPr/>
        <p:txBody>
          <a:bodyPr/>
          <a:lstStyle/>
          <a:p>
            <a:pPr algn="ctr"/>
            <a:r>
              <a:rPr lang="en-US" dirty="0"/>
              <a:t>What does the Bible say about lying?</a:t>
            </a:r>
          </a:p>
        </p:txBody>
      </p:sp>
      <p:sp>
        <p:nvSpPr>
          <p:cNvPr id="3" name="Content Placeholder 2">
            <a:extLst>
              <a:ext uri="{FF2B5EF4-FFF2-40B4-BE49-F238E27FC236}">
                <a16:creationId xmlns:a16="http://schemas.microsoft.com/office/drawing/2014/main" id="{8D1C784D-8563-33A2-688C-3FE55AD71722}"/>
              </a:ext>
            </a:extLst>
          </p:cNvPr>
          <p:cNvSpPr>
            <a:spLocks noGrp="1"/>
          </p:cNvSpPr>
          <p:nvPr>
            <p:ph idx="1"/>
          </p:nvPr>
        </p:nvSpPr>
        <p:spPr/>
        <p:txBody>
          <a:bodyPr/>
          <a:lstStyle/>
          <a:p>
            <a:r>
              <a:rPr lang="en-US"/>
              <a:t>Revelation 21:8</a:t>
            </a:r>
          </a:p>
          <a:p>
            <a:r>
              <a:rPr lang="en-US"/>
              <a:t>   </a:t>
            </a:r>
            <a:r>
              <a:rPr lang="en-US" sz="3600" dirty="0"/>
              <a:t>But the cowardly and unbelieving, and abominable and murderers and sexually immoral persons and sorcerers and idolaters and all liars, their part will be in the lake that burns with fire and brimstone, which is the second death. </a:t>
            </a:r>
          </a:p>
        </p:txBody>
      </p:sp>
    </p:spTree>
    <p:extLst>
      <p:ext uri="{BB962C8B-B14F-4D97-AF65-F5344CB8AC3E}">
        <p14:creationId xmlns:p14="http://schemas.microsoft.com/office/powerpoint/2010/main" val="1970532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99F00-B4BB-A62A-080F-8200C838FB76}"/>
            </a:ext>
          </a:extLst>
        </p:cNvPr>
        <p:cNvGrpSpPr/>
        <p:nvPr/>
      </p:nvGrpSpPr>
      <p:grpSpPr>
        <a:xfrm>
          <a:off x="0" y="0"/>
          <a:ext cx="0" cy="0"/>
          <a:chOff x="0" y="0"/>
          <a:chExt cx="0" cy="0"/>
        </a:xfrm>
      </p:grpSpPr>
    </p:spTree>
    <p:extLst>
      <p:ext uri="{BB962C8B-B14F-4D97-AF65-F5344CB8AC3E}">
        <p14:creationId xmlns:p14="http://schemas.microsoft.com/office/powerpoint/2010/main" val="48085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4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1282</TotalTime>
  <Words>548</Words>
  <Application>Microsoft Office PowerPoint</Application>
  <PresentationFormat>On-screen Show (4:3)</PresentationFormat>
  <Paragraphs>54</Paragraphs>
  <Slides>11</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Aptos</vt:lpstr>
      <vt:lpstr>Aptos Display</vt:lpstr>
      <vt:lpstr>Arial</vt:lpstr>
      <vt:lpstr>Calibri</vt:lpstr>
      <vt:lpstr>Calibri Light</vt:lpstr>
      <vt:lpstr>1_Office Theme</vt:lpstr>
      <vt:lpstr>4_Office Theme</vt:lpstr>
      <vt:lpstr>PowerPoint Presentation</vt:lpstr>
      <vt:lpstr>What is the right thing to do?</vt:lpstr>
      <vt:lpstr>An old quote</vt:lpstr>
      <vt:lpstr>Consider the following</vt:lpstr>
      <vt:lpstr>What makes a thing right?</vt:lpstr>
      <vt:lpstr>What makes a thing right?</vt:lpstr>
      <vt:lpstr>Situation Ethics-An old philosophy newly dressed in the 1960’s</vt:lpstr>
      <vt:lpstr>Aren’t there situations in the Bible where people ignored the law?</vt:lpstr>
      <vt:lpstr>Aren’t there situations in the Bible where people ignored the law? </vt:lpstr>
      <vt:lpstr>What does the Bible say about lying?</vt:lpstr>
      <vt:lpstr>PowerPoint Presentation</vt:lpstr>
    </vt:vector>
  </TitlesOfParts>
  <Company>AQ2 Technologies,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Template</dc:title>
  <dc:creator>RJStevensMusic.com</dc:creator>
  <dc:description/>
  <cp:lastModifiedBy>Michael Hepner</cp:lastModifiedBy>
  <cp:revision>97</cp:revision>
  <dcterms:created xsi:type="dcterms:W3CDTF">2008-03-16T18:22:36Z</dcterms:created>
  <dcterms:modified xsi:type="dcterms:W3CDTF">2026-09-21T11:26:41Z</dcterms:modified>
</cp:coreProperties>
</file>