
<file path=[Content_Types].xml><?xml version="1.0" encoding="utf-8"?>
<Types xmlns="http://schemas.openxmlformats.org/package/2006/content-types">
  <Default Extension="gif" ContentType="image/gif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21"/>
  </p:notesMasterIdLst>
  <p:sldIdLst>
    <p:sldId id="288" r:id="rId2"/>
    <p:sldId id="261" r:id="rId3"/>
    <p:sldId id="26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85" r:id="rId17"/>
    <p:sldId id="286" r:id="rId18"/>
    <p:sldId id="287" r:id="rId19"/>
    <p:sldId id="289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F3D0A326-848B-403A-A056-8FFE20F92914}">
          <p14:sldIdLst/>
        </p14:section>
        <p14:section name="Opening song" id="{0654DAB5-AE50-44A2-8AF8-8E0510C8D86D}">
          <p14:sldIdLst/>
        </p14:section>
        <p14:section name="Prayer" id="{AA7EF9D7-2C1A-4A9E-B897-034327F9C43B}">
          <p14:sldIdLst/>
        </p14:section>
        <p14:section name="Scripture Reading" id="{9A28BFB2-9F46-438F-AEE7-B3FFCE5D145F}">
          <p14:sldIdLst/>
        </p14:section>
        <p14:section name="Song(s)" id="{F8F9A752-988C-4EE5-973C-DF67270C0D70}">
          <p14:sldIdLst/>
        </p14:section>
        <p14:section name="Lord's Supper" id="{EF0736C1-8E37-46BA-BF55-85A1B1056937}">
          <p14:sldIdLst/>
        </p14:section>
        <p14:section name="Song" id="{233B487B-5101-4156-A243-A60B2BC2DFE3}">
          <p14:sldIdLst/>
        </p14:section>
        <p14:section name="Sermon" id="{ECE0CD35-CB87-435B-8717-E0A7CD30F08D}">
          <p14:sldIdLst>
            <p14:sldId id="288"/>
            <p14:sldId id="261"/>
            <p14:sldId id="262"/>
            <p14:sldId id="273"/>
            <p14:sldId id="274"/>
            <p14:sldId id="275"/>
            <p14:sldId id="276"/>
            <p14:sldId id="277"/>
            <p14:sldId id="278"/>
            <p14:sldId id="279"/>
            <p14:sldId id="280"/>
            <p14:sldId id="281"/>
            <p14:sldId id="282"/>
            <p14:sldId id="283"/>
            <p14:sldId id="284"/>
            <p14:sldId id="285"/>
            <p14:sldId id="286"/>
            <p14:sldId id="287"/>
            <p14:sldId id="289"/>
          </p14:sldIdLst>
        </p14:section>
        <p14:section name="Song" id="{0E89271B-AEF7-417E-BEAD-CBF4682F4AAA}">
          <p14:sldIdLst/>
        </p14:section>
        <p14:section name="End" id="{9DF123F3-2949-4C9A-9B17-20F16A95519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03" autoAdjust="0"/>
    <p:restoredTop sz="86469" autoAdjust="0"/>
  </p:normalViewPr>
  <p:slideViewPr>
    <p:cSldViewPr>
      <p:cViewPr varScale="1">
        <p:scale>
          <a:sx n="65" d="100"/>
          <a:sy n="65" d="100"/>
        </p:scale>
        <p:origin x="1035" y="2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4/19/2026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918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3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074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980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693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884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099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400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497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785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738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4373FE-46E5-4EC3-8B09-87BB8EC91198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597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itzend.me/tag/justification-by-faith/" TargetMode="Externa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itzend.me/tag/justification-by-faith/" TargetMode="Externa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itzend.me/tag/justification-by-faith/" TargetMode="Externa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allpaperflare.com/ocean-vibes-peace-summer-calm-passion-wallpaper-bxfxt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allpaperflare.com/ocean-vibes-peace-summer-calm-passion-wallpaper-bxfxt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allpaperflare.com/ocean-vibes-peace-summer-calm-passion-wallpaper-bxfxt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lainbibleteaching.com/2006/10/01/the-purpose-of-preaching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itzend.me/tag/justification-by-faith/" TargetMode="Externa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itzend.me/tag/justification-by-faith/" TargetMode="Externa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itzend.me/tag/justification-by-faith/" TargetMode="Externa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76971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92CCE-C435-464E-A19A-D4C606FDB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1352" y="457201"/>
            <a:ext cx="5221240" cy="19812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Elephant" panose="02020904090505020303" pitchFamily="18" charset="0"/>
              </a:rPr>
              <a:t>Can One Be Justified by </a:t>
            </a:r>
            <a:br>
              <a:rPr lang="en-US" dirty="0">
                <a:latin typeface="Elephant" panose="02020904090505020303" pitchFamily="18" charset="0"/>
              </a:rPr>
            </a:br>
            <a:r>
              <a:rPr lang="en-US" dirty="0">
                <a:latin typeface="Elephant" panose="02020904090505020303" pitchFamily="18" charset="0"/>
              </a:rPr>
              <a:t>works of the Law?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DFF4FA-F598-4962-B6AB-31A8BE724E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200400"/>
            <a:ext cx="7886700" cy="2593975"/>
          </a:xfrm>
        </p:spPr>
        <p:txBody>
          <a:bodyPr anchor="t">
            <a:normAutofit/>
          </a:bodyPr>
          <a:lstStyle/>
          <a:p>
            <a:r>
              <a:rPr lang="en-US" sz="2100" b="1" u="sng" dirty="0">
                <a:latin typeface="Georgia" panose="02040502050405020303" pitchFamily="18" charset="0"/>
              </a:rPr>
              <a:t>What did the law and the prophets witness</a:t>
            </a:r>
            <a:r>
              <a:rPr lang="en-US" sz="2100" dirty="0">
                <a:latin typeface="Georgia" panose="02040502050405020303" pitchFamily="18" charset="0"/>
              </a:rPr>
              <a:t>?</a:t>
            </a:r>
          </a:p>
          <a:p>
            <a:endParaRPr lang="en-US" sz="2100" dirty="0">
              <a:solidFill>
                <a:srgbClr val="00B0F0"/>
              </a:solidFill>
              <a:latin typeface="Impact" panose="020B0806030902050204" pitchFamily="34" charset="0"/>
            </a:endParaRPr>
          </a:p>
          <a:p>
            <a:r>
              <a:rPr lang="en-US" sz="2100" dirty="0">
                <a:solidFill>
                  <a:srgbClr val="00B0F0"/>
                </a:solidFill>
                <a:latin typeface="Impact" panose="020B0806030902050204" pitchFamily="34" charset="0"/>
              </a:rPr>
              <a:t>Romans 16:26</a:t>
            </a:r>
            <a:r>
              <a:rPr lang="en-US" sz="2100" dirty="0">
                <a:latin typeface="Georgia" panose="02040502050405020303" pitchFamily="18" charset="0"/>
              </a:rPr>
              <a:t>“… but now is manifested, and by the scriptures of the prophets, according to the commandment of the eternal God, is </a:t>
            </a:r>
            <a:r>
              <a:rPr lang="en-US" sz="2100" b="1" u="sng" dirty="0">
                <a:latin typeface="Georgia" panose="02040502050405020303" pitchFamily="18" charset="0"/>
              </a:rPr>
              <a:t>made known unto all the nations</a:t>
            </a:r>
            <a:r>
              <a:rPr lang="en-US" sz="2100" dirty="0">
                <a:latin typeface="Georgia" panose="02040502050405020303" pitchFamily="18" charset="0"/>
              </a:rPr>
              <a:t> unto                         </a:t>
            </a:r>
            <a:r>
              <a:rPr lang="en-US" sz="2100" b="1" dirty="0">
                <a:solidFill>
                  <a:srgbClr val="FFFF00"/>
                </a:solidFill>
                <a:latin typeface="Georgia" panose="02040502050405020303" pitchFamily="18" charset="0"/>
              </a:rPr>
              <a:t>obedience of faith</a:t>
            </a:r>
            <a:r>
              <a:rPr lang="en-US" sz="2100" dirty="0">
                <a:latin typeface="Georgia" panose="02040502050405020303" pitchFamily="18" charset="0"/>
              </a:rPr>
              <a:t>.”</a:t>
            </a:r>
          </a:p>
          <a:p>
            <a:pPr marL="0" indent="0">
              <a:buNone/>
            </a:pPr>
            <a:endParaRPr lang="en-US" sz="2100" dirty="0">
              <a:solidFill>
                <a:srgbClr val="00B0F0"/>
              </a:solidFill>
              <a:latin typeface="Impact" panose="020B0806030902050204" pitchFamily="34" charset="0"/>
            </a:endParaRPr>
          </a:p>
          <a:p>
            <a:pPr marL="342900" lvl="1" indent="0">
              <a:buNone/>
            </a:pPr>
            <a:endParaRPr lang="en-US" sz="1800" dirty="0">
              <a:latin typeface="Georgia" panose="02040502050405020303" pitchFamily="18" charset="0"/>
            </a:endParaRPr>
          </a:p>
          <a:p>
            <a:pPr lvl="1"/>
            <a:endParaRPr lang="en-US" sz="1800" dirty="0">
              <a:latin typeface="Georgia" panose="02040502050405020303" pitchFamily="18" charset="0"/>
            </a:endParaRPr>
          </a:p>
          <a:p>
            <a:pPr lvl="1"/>
            <a:endParaRPr lang="en-US" sz="1800" dirty="0">
              <a:latin typeface="Georgia" panose="02040502050405020303" pitchFamily="18" charset="0"/>
            </a:endParaRPr>
          </a:p>
          <a:p>
            <a:pPr lvl="1"/>
            <a:endParaRPr lang="en-US" sz="1800" dirty="0">
              <a:latin typeface="Georgia" panose="02040502050405020303" pitchFamily="18" charset="0"/>
            </a:endParaRPr>
          </a:p>
          <a:p>
            <a:pPr marL="342900" lvl="1" indent="0">
              <a:buNone/>
            </a:pPr>
            <a:endParaRPr lang="en-US" sz="1800" dirty="0">
              <a:latin typeface="Georgia" panose="02040502050405020303" pitchFamily="18" charset="0"/>
            </a:endParaRPr>
          </a:p>
          <a:p>
            <a:endParaRPr lang="en-US" sz="1950" dirty="0">
              <a:latin typeface="Georgia" panose="02040502050405020303" pitchFamily="18" charset="0"/>
            </a:endParaRPr>
          </a:p>
          <a:p>
            <a:endParaRPr lang="en-US" sz="1350" dirty="0"/>
          </a:p>
        </p:txBody>
      </p:sp>
      <p:pic>
        <p:nvPicPr>
          <p:cNvPr id="4" name="Picture 3" descr="Close-up of a gavel&#10;&#10;Description automatically generated">
            <a:extLst>
              <a:ext uri="{FF2B5EF4-FFF2-40B4-BE49-F238E27FC236}">
                <a16:creationId xmlns:a16="http://schemas.microsoft.com/office/drawing/2014/main" id="{8DEE40A6-71E5-20BB-8EC5-7338779445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477000" y="559729"/>
            <a:ext cx="2143125" cy="177614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240236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92CCE-C435-464E-A19A-D4C606FDB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2134" y="457201"/>
            <a:ext cx="5293976" cy="1981200"/>
          </a:xfrm>
        </p:spPr>
        <p:txBody>
          <a:bodyPr>
            <a:normAutofit/>
          </a:bodyPr>
          <a:lstStyle/>
          <a:p>
            <a:r>
              <a:rPr lang="en-US" dirty="0">
                <a:latin typeface="Elephant" panose="02020904090505020303" pitchFamily="18" charset="0"/>
              </a:rPr>
              <a:t>What is “obedience of faith?”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DFF4FA-F598-4962-B6AB-31A8BE724E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743200"/>
            <a:ext cx="7886700" cy="3508375"/>
          </a:xfrm>
        </p:spPr>
        <p:txBody>
          <a:bodyPr anchor="t">
            <a:normAutofit/>
          </a:bodyPr>
          <a:lstStyle/>
          <a:p>
            <a:r>
              <a:rPr lang="en-US" sz="2100" dirty="0">
                <a:latin typeface="Georgia" panose="02040502050405020303" pitchFamily="18" charset="0"/>
              </a:rPr>
              <a:t>What is faith? </a:t>
            </a:r>
            <a:r>
              <a:rPr lang="en-US" sz="2100" dirty="0">
                <a:solidFill>
                  <a:srgbClr val="00B0F0"/>
                </a:solidFill>
                <a:latin typeface="Impact" panose="020B0806030902050204" pitchFamily="34" charset="0"/>
              </a:rPr>
              <a:t>Hebrews 11:1</a:t>
            </a:r>
          </a:p>
          <a:p>
            <a:r>
              <a:rPr lang="en-US" sz="2100" i="1" dirty="0" err="1">
                <a:latin typeface="Georgia" panose="02040502050405020303" pitchFamily="18" charset="0"/>
              </a:rPr>
              <a:t>Pisteoos</a:t>
            </a:r>
            <a:r>
              <a:rPr lang="en-US" sz="2100" dirty="0">
                <a:latin typeface="Georgia" panose="02040502050405020303" pitchFamily="18" charset="0"/>
              </a:rPr>
              <a:t>: “The state of being someone in whom complete confidence can be placed – ‘</a:t>
            </a:r>
            <a:r>
              <a:rPr lang="en-US" sz="2100" b="1" dirty="0">
                <a:solidFill>
                  <a:srgbClr val="FFFF00"/>
                </a:solidFill>
                <a:latin typeface="Georgia" panose="02040502050405020303" pitchFamily="18" charset="0"/>
              </a:rPr>
              <a:t>trustworthiness</a:t>
            </a:r>
            <a:r>
              <a:rPr lang="en-US" sz="2100" dirty="0">
                <a:latin typeface="Georgia" panose="02040502050405020303" pitchFamily="18" charset="0"/>
              </a:rPr>
              <a:t>, dependability, faithfulness.’” (The Greek-English Lexicon Based on Semantic Domain says, “In active sense, faith, belief, </a:t>
            </a:r>
            <a:r>
              <a:rPr lang="en-US" sz="2100" b="1" dirty="0">
                <a:solidFill>
                  <a:srgbClr val="FFFF00"/>
                </a:solidFill>
                <a:latin typeface="Georgia" panose="02040502050405020303" pitchFamily="18" charset="0"/>
              </a:rPr>
              <a:t>trust</a:t>
            </a:r>
            <a:r>
              <a:rPr lang="en-US" sz="2100" dirty="0">
                <a:latin typeface="Georgia" panose="02040502050405020303" pitchFamily="18" charset="0"/>
              </a:rPr>
              <a:t>, confidence.” (</a:t>
            </a:r>
            <a:r>
              <a:rPr lang="en-US" sz="2100" i="1" dirty="0">
                <a:latin typeface="Georgia" panose="02040502050405020303" pitchFamily="18" charset="0"/>
              </a:rPr>
              <a:t>Abbott-Smith)</a:t>
            </a:r>
            <a:endParaRPr lang="en-US" sz="2100" dirty="0">
              <a:latin typeface="Georgia" panose="02040502050405020303" pitchFamily="18" charset="0"/>
            </a:endParaRPr>
          </a:p>
          <a:p>
            <a:r>
              <a:rPr lang="en-US" sz="2100" dirty="0">
                <a:latin typeface="Georgia" panose="02040502050405020303" pitchFamily="18" charset="0"/>
              </a:rPr>
              <a:t>A conviction or belief respecting man’s relationship to God and divine things, generally with the included idea of </a:t>
            </a:r>
            <a:r>
              <a:rPr lang="en-US" sz="2100" b="1" dirty="0">
                <a:solidFill>
                  <a:srgbClr val="FFFF00"/>
                </a:solidFill>
                <a:latin typeface="Georgia" panose="02040502050405020303" pitchFamily="18" charset="0"/>
              </a:rPr>
              <a:t>trust</a:t>
            </a:r>
            <a:r>
              <a:rPr lang="en-US" sz="2100" dirty="0">
                <a:latin typeface="Georgia" panose="02040502050405020303" pitchFamily="18" charset="0"/>
              </a:rPr>
              <a:t> and holy fervor born of faith and conjoined with it: </a:t>
            </a:r>
            <a:r>
              <a:rPr lang="en-US" sz="2100" dirty="0">
                <a:solidFill>
                  <a:srgbClr val="00B0F0"/>
                </a:solidFill>
                <a:latin typeface="Impact" panose="020B0806030902050204" pitchFamily="34" charset="0"/>
              </a:rPr>
              <a:t>Heb. 11:1</a:t>
            </a:r>
            <a:r>
              <a:rPr lang="en-US" sz="2100" dirty="0">
                <a:latin typeface="Georgia" panose="02040502050405020303" pitchFamily="18" charset="0"/>
              </a:rPr>
              <a:t>.” </a:t>
            </a:r>
            <a:r>
              <a:rPr lang="en-US" sz="2100" i="1" dirty="0">
                <a:latin typeface="Georgia" panose="02040502050405020303" pitchFamily="18" charset="0"/>
              </a:rPr>
              <a:t>(Thayer)</a:t>
            </a:r>
          </a:p>
          <a:p>
            <a:pPr marL="342900" lvl="1" indent="0">
              <a:buNone/>
            </a:pPr>
            <a:endParaRPr lang="en-US" sz="1800" dirty="0">
              <a:latin typeface="Georgia" panose="02040502050405020303" pitchFamily="18" charset="0"/>
            </a:endParaRPr>
          </a:p>
          <a:p>
            <a:pPr lvl="1"/>
            <a:endParaRPr lang="en-US" sz="1800" dirty="0">
              <a:latin typeface="Georgia" panose="02040502050405020303" pitchFamily="18" charset="0"/>
            </a:endParaRPr>
          </a:p>
          <a:p>
            <a:pPr lvl="1"/>
            <a:endParaRPr lang="en-US" sz="1800" dirty="0">
              <a:latin typeface="Georgia" panose="02040502050405020303" pitchFamily="18" charset="0"/>
            </a:endParaRPr>
          </a:p>
          <a:p>
            <a:pPr lvl="1"/>
            <a:endParaRPr lang="en-US" sz="1800" dirty="0">
              <a:latin typeface="Georgia" panose="02040502050405020303" pitchFamily="18" charset="0"/>
            </a:endParaRPr>
          </a:p>
          <a:p>
            <a:pPr marL="342900" lvl="1" indent="0">
              <a:buNone/>
            </a:pPr>
            <a:endParaRPr lang="en-US" sz="1800" dirty="0">
              <a:latin typeface="Georgia" panose="02040502050405020303" pitchFamily="18" charset="0"/>
            </a:endParaRPr>
          </a:p>
          <a:p>
            <a:endParaRPr lang="en-US" sz="1950" dirty="0">
              <a:latin typeface="Georgia" panose="02040502050405020303" pitchFamily="18" charset="0"/>
            </a:endParaRPr>
          </a:p>
          <a:p>
            <a:endParaRPr lang="en-US" sz="1350" dirty="0"/>
          </a:p>
        </p:txBody>
      </p:sp>
      <p:pic>
        <p:nvPicPr>
          <p:cNvPr id="4" name="Picture 3" descr="Close-up of a gavel&#10;&#10;Description automatically generated">
            <a:extLst>
              <a:ext uri="{FF2B5EF4-FFF2-40B4-BE49-F238E27FC236}">
                <a16:creationId xmlns:a16="http://schemas.microsoft.com/office/drawing/2014/main" id="{7BC80EAC-5D7A-20C1-38EA-351BFEE694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477000" y="559729"/>
            <a:ext cx="2143125" cy="177614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152667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92CCE-C435-464E-A19A-D4C606FDB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2134" y="457201"/>
            <a:ext cx="5449840" cy="1981200"/>
          </a:xfrm>
        </p:spPr>
        <p:txBody>
          <a:bodyPr>
            <a:normAutofit/>
          </a:bodyPr>
          <a:lstStyle/>
          <a:p>
            <a:r>
              <a:rPr lang="en-US" dirty="0">
                <a:latin typeface="Elephant" panose="02020904090505020303" pitchFamily="18" charset="0"/>
              </a:rPr>
              <a:t>By what </a:t>
            </a:r>
            <a:r>
              <a:rPr lang="en-US" b="1" u="sng" cap="small" dirty="0">
                <a:latin typeface="Elephant" panose="02020904090505020303" pitchFamily="18" charset="0"/>
              </a:rPr>
              <a:t>Means</a:t>
            </a:r>
            <a:r>
              <a:rPr lang="en-US" dirty="0">
                <a:latin typeface="Elephant" panose="02020904090505020303" pitchFamily="18" charset="0"/>
              </a:rPr>
              <a:t> is one Justified?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DFF4FA-F598-4962-B6AB-31A8BE724E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703512"/>
            <a:ext cx="7886700" cy="3432175"/>
          </a:xfrm>
        </p:spPr>
        <p:txBody>
          <a:bodyPr anchor="t">
            <a:normAutofit/>
          </a:bodyPr>
          <a:lstStyle/>
          <a:p>
            <a:r>
              <a:rPr lang="en-US" sz="2100" dirty="0">
                <a:latin typeface="Georgia" panose="02040502050405020303" pitchFamily="18" charset="0"/>
              </a:rPr>
              <a:t>The righteousness of God that is revealed in the gospel is “apart from the law.” </a:t>
            </a:r>
            <a:r>
              <a:rPr lang="en-US" sz="2100" dirty="0">
                <a:solidFill>
                  <a:srgbClr val="00B0F0"/>
                </a:solidFill>
                <a:latin typeface="Impact" panose="020B0806030902050204" pitchFamily="34" charset="0"/>
              </a:rPr>
              <a:t>(Romans 3:21)</a:t>
            </a:r>
          </a:p>
          <a:p>
            <a:r>
              <a:rPr lang="en-US" sz="2100" dirty="0">
                <a:latin typeface="Georgia" panose="02040502050405020303" pitchFamily="18" charset="0"/>
              </a:rPr>
              <a:t>It is made known through faith in Jesus, and we are </a:t>
            </a:r>
            <a:r>
              <a:rPr lang="en-US" sz="2100" b="1" u="sng" dirty="0">
                <a:solidFill>
                  <a:srgbClr val="FFFF00"/>
                </a:solidFill>
                <a:latin typeface="Georgia" panose="02040502050405020303" pitchFamily="18" charset="0"/>
              </a:rPr>
              <a:t>justified by His grace</a:t>
            </a:r>
            <a:r>
              <a:rPr lang="en-US" sz="2100" dirty="0">
                <a:latin typeface="Georgia" panose="02040502050405020303" pitchFamily="18" charset="0"/>
              </a:rPr>
              <a:t>. </a:t>
            </a:r>
            <a:r>
              <a:rPr lang="en-US" sz="2100" dirty="0">
                <a:solidFill>
                  <a:srgbClr val="00B0F0"/>
                </a:solidFill>
                <a:latin typeface="Impact" panose="020B0806030902050204" pitchFamily="34" charset="0"/>
              </a:rPr>
              <a:t>Romans 3:22, 24, 26</a:t>
            </a:r>
          </a:p>
          <a:p>
            <a:r>
              <a:rPr lang="en-US" sz="2100" dirty="0">
                <a:latin typeface="Georgia" panose="02040502050405020303" pitchFamily="18" charset="0"/>
              </a:rPr>
              <a:t>No room to glory. </a:t>
            </a:r>
            <a:r>
              <a:rPr lang="en-US" sz="2100" dirty="0">
                <a:solidFill>
                  <a:srgbClr val="00B0F0"/>
                </a:solidFill>
                <a:latin typeface="Impact" panose="020B0806030902050204" pitchFamily="34" charset="0"/>
              </a:rPr>
              <a:t>Romans 3:27; Ephesians 2:8-9</a:t>
            </a:r>
          </a:p>
          <a:p>
            <a:pPr lvl="1"/>
            <a:r>
              <a:rPr lang="en-US" sz="1800" dirty="0">
                <a:latin typeface="Georgia" panose="02040502050405020303" pitchFamily="18" charset="0"/>
              </a:rPr>
              <a:t>NOTE: Abraham. </a:t>
            </a:r>
            <a:r>
              <a:rPr lang="en-US" sz="1800" dirty="0">
                <a:solidFill>
                  <a:srgbClr val="00B0F0"/>
                </a:solidFill>
                <a:latin typeface="Impact" panose="020B0806030902050204" pitchFamily="34" charset="0"/>
              </a:rPr>
              <a:t>Hebrews 11:17; Romans 4:2,4</a:t>
            </a:r>
          </a:p>
          <a:p>
            <a:r>
              <a:rPr lang="en-US" sz="2100" dirty="0">
                <a:latin typeface="Georgia" panose="02040502050405020303" pitchFamily="18" charset="0"/>
              </a:rPr>
              <a:t>All justified the same way. </a:t>
            </a:r>
            <a:r>
              <a:rPr lang="en-US" sz="2100" dirty="0">
                <a:solidFill>
                  <a:srgbClr val="00B0F0"/>
                </a:solidFill>
                <a:latin typeface="Impact" panose="020B0806030902050204" pitchFamily="34" charset="0"/>
              </a:rPr>
              <a:t>Romans 3:30</a:t>
            </a:r>
            <a:endParaRPr lang="en-US" sz="2100" dirty="0">
              <a:latin typeface="Georgia" panose="02040502050405020303" pitchFamily="18" charset="0"/>
            </a:endParaRPr>
          </a:p>
          <a:p>
            <a:r>
              <a:rPr lang="en-US" sz="2100" dirty="0">
                <a:latin typeface="Georgia" panose="02040502050405020303" pitchFamily="18" charset="0"/>
              </a:rPr>
              <a:t>Access God’s grace “by faith.” </a:t>
            </a:r>
            <a:r>
              <a:rPr lang="en-US" sz="2100" dirty="0">
                <a:solidFill>
                  <a:srgbClr val="00B0F0"/>
                </a:solidFill>
                <a:latin typeface="Impact" panose="020B0806030902050204" pitchFamily="34" charset="0"/>
              </a:rPr>
              <a:t>Romans 5:1-2</a:t>
            </a:r>
          </a:p>
          <a:p>
            <a:pPr marL="0" indent="0">
              <a:buNone/>
            </a:pPr>
            <a:endParaRPr lang="en-US" sz="2100" dirty="0">
              <a:latin typeface="Georgia" panose="02040502050405020303" pitchFamily="18" charset="0"/>
            </a:endParaRPr>
          </a:p>
          <a:p>
            <a:pPr marL="342900" lvl="1" indent="0">
              <a:buNone/>
            </a:pPr>
            <a:endParaRPr lang="en-US" sz="1800" dirty="0">
              <a:latin typeface="Georgia" panose="02040502050405020303" pitchFamily="18" charset="0"/>
            </a:endParaRPr>
          </a:p>
          <a:p>
            <a:pPr lvl="1"/>
            <a:endParaRPr lang="en-US" sz="1800" dirty="0">
              <a:latin typeface="Georgia" panose="02040502050405020303" pitchFamily="18" charset="0"/>
            </a:endParaRPr>
          </a:p>
          <a:p>
            <a:pPr lvl="1"/>
            <a:endParaRPr lang="en-US" sz="1800" dirty="0">
              <a:latin typeface="Georgia" panose="02040502050405020303" pitchFamily="18" charset="0"/>
            </a:endParaRPr>
          </a:p>
          <a:p>
            <a:pPr lvl="1"/>
            <a:endParaRPr lang="en-US" sz="1800" dirty="0">
              <a:latin typeface="Georgia" panose="02040502050405020303" pitchFamily="18" charset="0"/>
            </a:endParaRPr>
          </a:p>
          <a:p>
            <a:pPr marL="342900" lvl="1" indent="0">
              <a:buNone/>
            </a:pPr>
            <a:endParaRPr lang="en-US" sz="1800" dirty="0">
              <a:latin typeface="Georgia" panose="02040502050405020303" pitchFamily="18" charset="0"/>
            </a:endParaRPr>
          </a:p>
          <a:p>
            <a:endParaRPr lang="en-US" sz="1950" dirty="0">
              <a:latin typeface="Georgia" panose="02040502050405020303" pitchFamily="18" charset="0"/>
            </a:endParaRPr>
          </a:p>
          <a:p>
            <a:endParaRPr lang="en-US" sz="1350" dirty="0"/>
          </a:p>
        </p:txBody>
      </p:sp>
      <p:pic>
        <p:nvPicPr>
          <p:cNvPr id="4" name="Picture 3" descr="Close-up of a gavel&#10;&#10;Description automatically generated">
            <a:extLst>
              <a:ext uri="{FF2B5EF4-FFF2-40B4-BE49-F238E27FC236}">
                <a16:creationId xmlns:a16="http://schemas.microsoft.com/office/drawing/2014/main" id="{CD6FECC7-299F-6173-06A9-226A313B62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435691" y="559729"/>
            <a:ext cx="2143125" cy="177614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97085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92CCE-C435-464E-A19A-D4C606FDB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u="sng" cap="small" dirty="0">
                <a:latin typeface="Elephant" panose="02020904090505020303" pitchFamily="18" charset="0"/>
              </a:rPr>
              <a:t>When</a:t>
            </a:r>
            <a:r>
              <a:rPr lang="en-US" dirty="0">
                <a:latin typeface="Elephant" panose="02020904090505020303" pitchFamily="18" charset="0"/>
              </a:rPr>
              <a:t> are We Justified?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DFF4FA-F598-4962-B6AB-31A8BE724E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2133" y="2337955"/>
            <a:ext cx="7704667" cy="3661861"/>
          </a:xfrm>
        </p:spPr>
        <p:txBody>
          <a:bodyPr anchor="t">
            <a:normAutofit/>
          </a:bodyPr>
          <a:lstStyle/>
          <a:p>
            <a:r>
              <a:rPr lang="en-US" sz="2700" dirty="0">
                <a:latin typeface="Georgia" panose="02040502050405020303" pitchFamily="18" charset="0"/>
              </a:rPr>
              <a:t>Blood is essential to justification</a:t>
            </a:r>
            <a:r>
              <a:rPr lang="en-US" sz="2100" dirty="0">
                <a:latin typeface="Georgia" panose="02040502050405020303" pitchFamily="18" charset="0"/>
              </a:rPr>
              <a:t>!</a:t>
            </a:r>
            <a:endParaRPr lang="en-US" sz="2100" dirty="0">
              <a:solidFill>
                <a:srgbClr val="00B0F0"/>
              </a:solidFill>
              <a:latin typeface="Impact" panose="020B0806030902050204" pitchFamily="34" charset="0"/>
            </a:endParaRPr>
          </a:p>
          <a:p>
            <a:r>
              <a:rPr lang="en-US" sz="2100" dirty="0">
                <a:solidFill>
                  <a:srgbClr val="00B0F0"/>
                </a:solidFill>
                <a:latin typeface="Impact" panose="020B0806030902050204" pitchFamily="34" charset="0"/>
              </a:rPr>
              <a:t>Romans 5:9</a:t>
            </a:r>
            <a:r>
              <a:rPr lang="en-US" sz="2100" dirty="0">
                <a:latin typeface="Georgia" panose="02040502050405020303" pitchFamily="18" charset="0"/>
              </a:rPr>
              <a:t>, “Much more then, being now </a:t>
            </a:r>
            <a:r>
              <a:rPr lang="en-US" sz="2100" b="1" dirty="0">
                <a:solidFill>
                  <a:srgbClr val="FFFF00"/>
                </a:solidFill>
                <a:latin typeface="Georgia" panose="02040502050405020303" pitchFamily="18" charset="0"/>
              </a:rPr>
              <a:t>justified by his blood</a:t>
            </a:r>
            <a:r>
              <a:rPr lang="en-US" sz="2100" dirty="0">
                <a:latin typeface="Georgia" panose="02040502050405020303" pitchFamily="18" charset="0"/>
              </a:rPr>
              <a:t>, shall we be saved from the wrath (of God) through him.”</a:t>
            </a:r>
          </a:p>
          <a:p>
            <a:r>
              <a:rPr lang="en-US" sz="2100" dirty="0">
                <a:solidFill>
                  <a:srgbClr val="00B0F0"/>
                </a:solidFill>
                <a:latin typeface="Impact" panose="020B0806030902050204" pitchFamily="34" charset="0"/>
              </a:rPr>
              <a:t>Hebrews 9:22</a:t>
            </a:r>
            <a:r>
              <a:rPr lang="en-US" sz="2100" dirty="0">
                <a:latin typeface="Georgia" panose="02040502050405020303" pitchFamily="18" charset="0"/>
              </a:rPr>
              <a:t>, “And according to the law, </a:t>
            </a:r>
            <a:br>
              <a:rPr lang="en-US" sz="2100" dirty="0">
                <a:latin typeface="Georgia" panose="02040502050405020303" pitchFamily="18" charset="0"/>
              </a:rPr>
            </a:br>
            <a:r>
              <a:rPr lang="en-US" sz="2100" dirty="0">
                <a:latin typeface="Georgia" panose="02040502050405020303" pitchFamily="18" charset="0"/>
              </a:rPr>
              <a:t>I may almost say, all things are </a:t>
            </a:r>
            <a:r>
              <a:rPr lang="en-US" sz="2100" b="1" dirty="0">
                <a:solidFill>
                  <a:srgbClr val="FFFF00"/>
                </a:solidFill>
                <a:latin typeface="Georgia" panose="02040502050405020303" pitchFamily="18" charset="0"/>
              </a:rPr>
              <a:t>cleansed </a:t>
            </a:r>
            <a:br>
              <a:rPr lang="en-US" sz="2100" b="1" dirty="0">
                <a:solidFill>
                  <a:srgbClr val="FFFF00"/>
                </a:solidFill>
                <a:latin typeface="Georgia" panose="02040502050405020303" pitchFamily="18" charset="0"/>
              </a:rPr>
            </a:br>
            <a:r>
              <a:rPr lang="en-US" sz="2100" b="1" dirty="0">
                <a:solidFill>
                  <a:srgbClr val="FFFF00"/>
                </a:solidFill>
                <a:latin typeface="Georgia" panose="02040502050405020303" pitchFamily="18" charset="0"/>
              </a:rPr>
              <a:t>with blood</a:t>
            </a:r>
            <a:r>
              <a:rPr lang="en-US" sz="2100" dirty="0">
                <a:latin typeface="Georgia" panose="02040502050405020303" pitchFamily="18" charset="0"/>
              </a:rPr>
              <a:t>, and apart from </a:t>
            </a:r>
            <a:r>
              <a:rPr lang="en-US" sz="2100" b="1" dirty="0">
                <a:solidFill>
                  <a:srgbClr val="FFFF00"/>
                </a:solidFill>
                <a:latin typeface="Georgia" panose="02040502050405020303" pitchFamily="18" charset="0"/>
              </a:rPr>
              <a:t>shedding </a:t>
            </a:r>
            <a:br>
              <a:rPr lang="en-US" sz="2100" b="1" dirty="0">
                <a:solidFill>
                  <a:srgbClr val="FFFF00"/>
                </a:solidFill>
                <a:latin typeface="Georgia" panose="02040502050405020303" pitchFamily="18" charset="0"/>
              </a:rPr>
            </a:br>
            <a:r>
              <a:rPr lang="en-US" sz="2100" b="1" dirty="0">
                <a:solidFill>
                  <a:srgbClr val="FFFF00"/>
                </a:solidFill>
                <a:latin typeface="Georgia" panose="02040502050405020303" pitchFamily="18" charset="0"/>
              </a:rPr>
              <a:t>of blood </a:t>
            </a:r>
            <a:r>
              <a:rPr lang="en-US" sz="2100" dirty="0">
                <a:latin typeface="Georgia" panose="02040502050405020303" pitchFamily="18" charset="0"/>
              </a:rPr>
              <a:t>there is no remission.”</a:t>
            </a:r>
          </a:p>
          <a:p>
            <a:pPr marL="0" indent="0">
              <a:buNone/>
            </a:pPr>
            <a:endParaRPr lang="en-US" sz="2100" dirty="0">
              <a:latin typeface="Georgia" panose="02040502050405020303" pitchFamily="18" charset="0"/>
            </a:endParaRPr>
          </a:p>
          <a:p>
            <a:pPr marL="342900" lvl="1" indent="0">
              <a:buNone/>
            </a:pPr>
            <a:endParaRPr lang="en-US" sz="1800" dirty="0">
              <a:latin typeface="Georgia" panose="02040502050405020303" pitchFamily="18" charset="0"/>
            </a:endParaRPr>
          </a:p>
          <a:p>
            <a:pPr lvl="1"/>
            <a:endParaRPr lang="en-US" sz="1800" dirty="0">
              <a:latin typeface="Georgia" panose="02040502050405020303" pitchFamily="18" charset="0"/>
            </a:endParaRPr>
          </a:p>
          <a:p>
            <a:pPr lvl="1"/>
            <a:endParaRPr lang="en-US" sz="1800" dirty="0">
              <a:latin typeface="Georgia" panose="02040502050405020303" pitchFamily="18" charset="0"/>
            </a:endParaRPr>
          </a:p>
          <a:p>
            <a:pPr lvl="1"/>
            <a:endParaRPr lang="en-US" sz="1800" dirty="0">
              <a:latin typeface="Georgia" panose="02040502050405020303" pitchFamily="18" charset="0"/>
            </a:endParaRPr>
          </a:p>
          <a:p>
            <a:pPr marL="342900" lvl="1" indent="0">
              <a:buNone/>
            </a:pPr>
            <a:endParaRPr lang="en-US" sz="1800" dirty="0">
              <a:latin typeface="Georgia" panose="02040502050405020303" pitchFamily="18" charset="0"/>
            </a:endParaRPr>
          </a:p>
          <a:p>
            <a:endParaRPr lang="en-US" sz="1950" dirty="0">
              <a:latin typeface="Georgia" panose="02040502050405020303" pitchFamily="18" charset="0"/>
            </a:endParaRPr>
          </a:p>
          <a:p>
            <a:endParaRPr lang="en-US" sz="1350" dirty="0"/>
          </a:p>
        </p:txBody>
      </p:sp>
      <p:pic>
        <p:nvPicPr>
          <p:cNvPr id="6" name="Picture 5" descr="A person with a crown of thorns on his head&#10;&#10;Description automatically generated">
            <a:extLst>
              <a:ext uri="{FF2B5EF4-FFF2-40B4-BE49-F238E27FC236}">
                <a16:creationId xmlns:a16="http://schemas.microsoft.com/office/drawing/2014/main" id="{7B19B5F3-C0C0-41F5-581A-C5E1DB80D5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447854" y="4419600"/>
            <a:ext cx="2439184" cy="2087166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11052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92CCE-C435-464E-A19A-D4C606FDB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u="sng" cap="small" dirty="0">
                <a:latin typeface="Elephant" panose="02020904090505020303" pitchFamily="18" charset="0"/>
              </a:rPr>
              <a:t>When</a:t>
            </a:r>
            <a:r>
              <a:rPr lang="en-US" dirty="0">
                <a:latin typeface="Elephant" panose="02020904090505020303" pitchFamily="18" charset="0"/>
              </a:rPr>
              <a:t> are We Justified?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DFF4FA-F598-4962-B6AB-31A8BE724E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2133" y="2202873"/>
            <a:ext cx="7704667" cy="3796943"/>
          </a:xfrm>
        </p:spPr>
        <p:txBody>
          <a:bodyPr anchor="t">
            <a:normAutofit/>
          </a:bodyPr>
          <a:lstStyle/>
          <a:p>
            <a:r>
              <a:rPr lang="en-US" sz="2700" dirty="0">
                <a:latin typeface="Georgia" panose="02040502050405020303" pitchFamily="18" charset="0"/>
              </a:rPr>
              <a:t>Blood is essential to justification</a:t>
            </a:r>
            <a:r>
              <a:rPr lang="en-US" sz="2100" dirty="0">
                <a:latin typeface="Georgia" panose="02040502050405020303" pitchFamily="18" charset="0"/>
              </a:rPr>
              <a:t>!</a:t>
            </a:r>
            <a:endParaRPr lang="en-US" sz="2100" dirty="0">
              <a:solidFill>
                <a:srgbClr val="00B0F0"/>
              </a:solidFill>
              <a:latin typeface="Impact" panose="020B0806030902050204" pitchFamily="34" charset="0"/>
            </a:endParaRPr>
          </a:p>
          <a:p>
            <a:r>
              <a:rPr lang="en-US" sz="2100" dirty="0">
                <a:solidFill>
                  <a:srgbClr val="00B0F0"/>
                </a:solidFill>
                <a:latin typeface="Impact" panose="020B0806030902050204" pitchFamily="34" charset="0"/>
              </a:rPr>
              <a:t>Ephesians 1:7</a:t>
            </a:r>
            <a:r>
              <a:rPr lang="en-US" sz="2100" dirty="0">
                <a:latin typeface="Georgia" panose="02040502050405020303" pitchFamily="18" charset="0"/>
              </a:rPr>
              <a:t>, “in whom we have our </a:t>
            </a:r>
            <a:r>
              <a:rPr lang="en-US" sz="2100" b="1" dirty="0">
                <a:solidFill>
                  <a:srgbClr val="FFFF00"/>
                </a:solidFill>
                <a:latin typeface="Georgia" panose="02040502050405020303" pitchFamily="18" charset="0"/>
              </a:rPr>
              <a:t>redemption through his blood</a:t>
            </a:r>
            <a:r>
              <a:rPr lang="en-US" sz="2100" dirty="0">
                <a:latin typeface="Georgia" panose="02040502050405020303" pitchFamily="18" charset="0"/>
              </a:rPr>
              <a:t>, the forgiveness of our trespasses, according to the riches of his grace.”</a:t>
            </a:r>
          </a:p>
          <a:p>
            <a:r>
              <a:rPr lang="en-US" sz="2100" dirty="0">
                <a:solidFill>
                  <a:srgbClr val="00B0F0"/>
                </a:solidFill>
                <a:latin typeface="Impact" panose="020B0806030902050204" pitchFamily="34" charset="0"/>
              </a:rPr>
              <a:t>Ephesians 2:13</a:t>
            </a:r>
            <a:r>
              <a:rPr lang="en-US" sz="2100" dirty="0">
                <a:latin typeface="Georgia" panose="02040502050405020303" pitchFamily="18" charset="0"/>
              </a:rPr>
              <a:t>, “But now in Christ Jesus ye that once were far off are </a:t>
            </a:r>
            <a:r>
              <a:rPr lang="en-US" sz="2100" b="1" dirty="0">
                <a:solidFill>
                  <a:srgbClr val="FFFF00"/>
                </a:solidFill>
                <a:latin typeface="Georgia" panose="02040502050405020303" pitchFamily="18" charset="0"/>
              </a:rPr>
              <a:t>made nigh in the blood </a:t>
            </a:r>
            <a:br>
              <a:rPr lang="en-US" sz="2100" b="1" dirty="0">
                <a:solidFill>
                  <a:srgbClr val="FFFF00"/>
                </a:solidFill>
                <a:latin typeface="Georgia" panose="02040502050405020303" pitchFamily="18" charset="0"/>
              </a:rPr>
            </a:br>
            <a:r>
              <a:rPr lang="en-US" sz="2100" b="1" dirty="0">
                <a:solidFill>
                  <a:srgbClr val="FFFF00"/>
                </a:solidFill>
                <a:latin typeface="Georgia" panose="02040502050405020303" pitchFamily="18" charset="0"/>
              </a:rPr>
              <a:t>of Christ</a:t>
            </a:r>
            <a:r>
              <a:rPr lang="en-US" sz="2100" dirty="0">
                <a:latin typeface="Georgia" panose="02040502050405020303" pitchFamily="18" charset="0"/>
              </a:rPr>
              <a:t>.”</a:t>
            </a:r>
          </a:p>
          <a:p>
            <a:pPr marL="0" indent="0">
              <a:buNone/>
            </a:pPr>
            <a:endParaRPr lang="en-US" sz="2100" dirty="0">
              <a:latin typeface="Georgia" panose="02040502050405020303" pitchFamily="18" charset="0"/>
            </a:endParaRPr>
          </a:p>
          <a:p>
            <a:pPr marL="342900" lvl="1" indent="0">
              <a:buNone/>
            </a:pPr>
            <a:endParaRPr lang="en-US" sz="1800" dirty="0">
              <a:latin typeface="Georgia" panose="02040502050405020303" pitchFamily="18" charset="0"/>
            </a:endParaRPr>
          </a:p>
          <a:p>
            <a:pPr lvl="1"/>
            <a:endParaRPr lang="en-US" sz="1800" dirty="0">
              <a:latin typeface="Georgia" panose="02040502050405020303" pitchFamily="18" charset="0"/>
            </a:endParaRPr>
          </a:p>
          <a:p>
            <a:pPr lvl="1"/>
            <a:endParaRPr lang="en-US" sz="1800" dirty="0">
              <a:latin typeface="Georgia" panose="02040502050405020303" pitchFamily="18" charset="0"/>
            </a:endParaRPr>
          </a:p>
          <a:p>
            <a:pPr lvl="1"/>
            <a:endParaRPr lang="en-US" sz="1800" dirty="0">
              <a:latin typeface="Georgia" panose="02040502050405020303" pitchFamily="18" charset="0"/>
            </a:endParaRPr>
          </a:p>
          <a:p>
            <a:pPr marL="342900" lvl="1" indent="0">
              <a:buNone/>
            </a:pPr>
            <a:endParaRPr lang="en-US" sz="1800" dirty="0">
              <a:latin typeface="Georgia" panose="02040502050405020303" pitchFamily="18" charset="0"/>
            </a:endParaRPr>
          </a:p>
          <a:p>
            <a:endParaRPr lang="en-US" sz="1950" dirty="0">
              <a:latin typeface="Georgia" panose="02040502050405020303" pitchFamily="18" charset="0"/>
            </a:endParaRPr>
          </a:p>
          <a:p>
            <a:endParaRPr lang="en-US" sz="1350" dirty="0"/>
          </a:p>
        </p:txBody>
      </p:sp>
      <p:pic>
        <p:nvPicPr>
          <p:cNvPr id="4" name="Picture 3" descr="A person with a crown of thorns on his head&#10;&#10;Description automatically generated">
            <a:extLst>
              <a:ext uri="{FF2B5EF4-FFF2-40B4-BE49-F238E27FC236}">
                <a16:creationId xmlns:a16="http://schemas.microsoft.com/office/drawing/2014/main" id="{1578F343-FCE2-EAF1-32D9-00DD8F8D34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447854" y="4419600"/>
            <a:ext cx="2439184" cy="2087166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26160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92CCE-C435-464E-A19A-D4C606FDB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u="sng" cap="small" dirty="0">
                <a:latin typeface="Elephant" panose="02020904090505020303" pitchFamily="18" charset="0"/>
              </a:rPr>
              <a:t>When</a:t>
            </a:r>
            <a:r>
              <a:rPr lang="en-US" dirty="0">
                <a:latin typeface="Elephant" panose="02020904090505020303" pitchFamily="18" charset="0"/>
              </a:rPr>
              <a:t> are We Justified?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DFF4FA-F598-4962-B6AB-31A8BE724E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2133" y="2098963"/>
            <a:ext cx="7704667" cy="4301835"/>
          </a:xfrm>
        </p:spPr>
        <p:txBody>
          <a:bodyPr anchor="t">
            <a:normAutofit/>
          </a:bodyPr>
          <a:lstStyle/>
          <a:p>
            <a:r>
              <a:rPr lang="en-US" sz="2100" dirty="0">
                <a:solidFill>
                  <a:srgbClr val="00B0F0"/>
                </a:solidFill>
                <a:latin typeface="Impact" panose="020B0806030902050204" pitchFamily="34" charset="0"/>
              </a:rPr>
              <a:t>Colossians 1:20</a:t>
            </a:r>
            <a:r>
              <a:rPr lang="en-US" sz="2100" dirty="0">
                <a:latin typeface="Georgia" panose="02040502050405020303" pitchFamily="18" charset="0"/>
              </a:rPr>
              <a:t>, “and through him to reconcile all things unto himself, having made peace through the </a:t>
            </a:r>
            <a:r>
              <a:rPr lang="en-US" sz="2100" b="1" dirty="0">
                <a:solidFill>
                  <a:srgbClr val="FFFF00"/>
                </a:solidFill>
                <a:latin typeface="Georgia" panose="02040502050405020303" pitchFamily="18" charset="0"/>
              </a:rPr>
              <a:t>blood of his cross</a:t>
            </a:r>
            <a:r>
              <a:rPr lang="en-US" sz="2100" dirty="0">
                <a:latin typeface="Georgia" panose="02040502050405020303" pitchFamily="18" charset="0"/>
              </a:rPr>
              <a:t>”</a:t>
            </a:r>
          </a:p>
          <a:p>
            <a:r>
              <a:rPr lang="en-US" sz="2100" dirty="0">
                <a:solidFill>
                  <a:srgbClr val="00B0F0"/>
                </a:solidFill>
                <a:latin typeface="Impact" panose="020B0806030902050204" pitchFamily="34" charset="0"/>
              </a:rPr>
              <a:t>Hebrews 9:12</a:t>
            </a:r>
            <a:r>
              <a:rPr lang="en-US" sz="2100" dirty="0">
                <a:latin typeface="Georgia" panose="02040502050405020303" pitchFamily="18" charset="0"/>
              </a:rPr>
              <a:t>, “nor yet through the blood of goats and calves, but through </a:t>
            </a:r>
            <a:r>
              <a:rPr lang="en-US" sz="2100" b="1" dirty="0">
                <a:solidFill>
                  <a:srgbClr val="FFFF00"/>
                </a:solidFill>
                <a:latin typeface="Georgia" panose="02040502050405020303" pitchFamily="18" charset="0"/>
              </a:rPr>
              <a:t>his own blood</a:t>
            </a:r>
            <a:r>
              <a:rPr lang="en-US" sz="2100" dirty="0">
                <a:latin typeface="Georgia" panose="02040502050405020303" pitchFamily="18" charset="0"/>
              </a:rPr>
              <a:t>, entered in once for all into the holy place, having obtained eternal redemption …”</a:t>
            </a:r>
          </a:p>
          <a:p>
            <a:r>
              <a:rPr lang="en-US" sz="2100" dirty="0">
                <a:solidFill>
                  <a:srgbClr val="00B0F0"/>
                </a:solidFill>
                <a:latin typeface="Impact" panose="020B0806030902050204" pitchFamily="34" charset="0"/>
              </a:rPr>
              <a:t>Hebrews 9:14</a:t>
            </a:r>
            <a:r>
              <a:rPr lang="en-US" sz="2100" dirty="0">
                <a:latin typeface="Georgia" panose="02040502050405020303" pitchFamily="18" charset="0"/>
              </a:rPr>
              <a:t>, “… how much more shall </a:t>
            </a:r>
            <a:br>
              <a:rPr lang="en-US" sz="2100" dirty="0">
                <a:latin typeface="Georgia" panose="02040502050405020303" pitchFamily="18" charset="0"/>
              </a:rPr>
            </a:br>
            <a:r>
              <a:rPr lang="en-US" sz="2100" b="1" dirty="0">
                <a:solidFill>
                  <a:srgbClr val="FFFF00"/>
                </a:solidFill>
                <a:latin typeface="Georgia" panose="02040502050405020303" pitchFamily="18" charset="0"/>
              </a:rPr>
              <a:t>the blood of Christ</a:t>
            </a:r>
            <a:r>
              <a:rPr lang="en-US" sz="2100" dirty="0">
                <a:latin typeface="Georgia" panose="02040502050405020303" pitchFamily="18" charset="0"/>
              </a:rPr>
              <a:t>, who through the </a:t>
            </a:r>
            <a:br>
              <a:rPr lang="en-US" sz="2100" dirty="0">
                <a:latin typeface="Georgia" panose="02040502050405020303" pitchFamily="18" charset="0"/>
              </a:rPr>
            </a:br>
            <a:r>
              <a:rPr lang="en-US" sz="2100" dirty="0">
                <a:latin typeface="Georgia" panose="02040502050405020303" pitchFamily="18" charset="0"/>
              </a:rPr>
              <a:t>eternal Spirit offered himself without </a:t>
            </a:r>
            <a:br>
              <a:rPr lang="en-US" sz="2100" dirty="0">
                <a:latin typeface="Georgia" panose="02040502050405020303" pitchFamily="18" charset="0"/>
              </a:rPr>
            </a:br>
            <a:r>
              <a:rPr lang="en-US" sz="2100" dirty="0">
                <a:latin typeface="Georgia" panose="02040502050405020303" pitchFamily="18" charset="0"/>
              </a:rPr>
              <a:t>blemish unto God, cleanse your conscience </a:t>
            </a:r>
            <a:br>
              <a:rPr lang="en-US" sz="2100" dirty="0">
                <a:latin typeface="Georgia" panose="02040502050405020303" pitchFamily="18" charset="0"/>
              </a:rPr>
            </a:br>
            <a:r>
              <a:rPr lang="en-US" sz="2100" dirty="0">
                <a:latin typeface="Georgia" panose="02040502050405020303" pitchFamily="18" charset="0"/>
              </a:rPr>
              <a:t>from dead works to serve the living God?”</a:t>
            </a:r>
          </a:p>
          <a:p>
            <a:pPr marL="0" indent="0">
              <a:buNone/>
            </a:pPr>
            <a:endParaRPr lang="en-US" sz="2100" dirty="0">
              <a:latin typeface="Georgia" panose="02040502050405020303" pitchFamily="18" charset="0"/>
            </a:endParaRPr>
          </a:p>
          <a:p>
            <a:pPr marL="342900" lvl="1" indent="0">
              <a:buNone/>
            </a:pPr>
            <a:endParaRPr lang="en-US" sz="1800" dirty="0">
              <a:latin typeface="Georgia" panose="02040502050405020303" pitchFamily="18" charset="0"/>
            </a:endParaRPr>
          </a:p>
          <a:p>
            <a:pPr lvl="1"/>
            <a:endParaRPr lang="en-US" sz="1800" dirty="0">
              <a:latin typeface="Georgia" panose="02040502050405020303" pitchFamily="18" charset="0"/>
            </a:endParaRPr>
          </a:p>
          <a:p>
            <a:pPr lvl="1"/>
            <a:endParaRPr lang="en-US" sz="1800" dirty="0">
              <a:latin typeface="Georgia" panose="02040502050405020303" pitchFamily="18" charset="0"/>
            </a:endParaRPr>
          </a:p>
          <a:p>
            <a:pPr lvl="1"/>
            <a:endParaRPr lang="en-US" sz="1800" dirty="0">
              <a:latin typeface="Georgia" panose="02040502050405020303" pitchFamily="18" charset="0"/>
            </a:endParaRPr>
          </a:p>
          <a:p>
            <a:pPr marL="342900" lvl="1" indent="0">
              <a:buNone/>
            </a:pPr>
            <a:endParaRPr lang="en-US" sz="1800" dirty="0">
              <a:latin typeface="Georgia" panose="02040502050405020303" pitchFamily="18" charset="0"/>
            </a:endParaRPr>
          </a:p>
          <a:p>
            <a:endParaRPr lang="en-US" sz="1950" dirty="0">
              <a:latin typeface="Georgia" panose="02040502050405020303" pitchFamily="18" charset="0"/>
            </a:endParaRPr>
          </a:p>
          <a:p>
            <a:endParaRPr lang="en-US" sz="1350" dirty="0"/>
          </a:p>
        </p:txBody>
      </p:sp>
      <p:pic>
        <p:nvPicPr>
          <p:cNvPr id="4" name="Picture 3" descr="A person with a crown of thorns on his head&#10;&#10;Description automatically generated">
            <a:extLst>
              <a:ext uri="{FF2B5EF4-FFF2-40B4-BE49-F238E27FC236}">
                <a16:creationId xmlns:a16="http://schemas.microsoft.com/office/drawing/2014/main" id="{9A6DAB2D-AC7A-DA0F-3406-98AB508277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447854" y="4419600"/>
            <a:ext cx="2439184" cy="2087166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225330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92CCE-C435-464E-A19A-D4C606FDB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u="sng" cap="small" dirty="0">
                <a:latin typeface="Elephant" panose="02020904090505020303" pitchFamily="18" charset="0"/>
              </a:rPr>
              <a:t>When</a:t>
            </a:r>
            <a:r>
              <a:rPr lang="en-US" dirty="0">
                <a:latin typeface="Elephant" panose="02020904090505020303" pitchFamily="18" charset="0"/>
              </a:rPr>
              <a:t> are We Justified?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DFF4FA-F598-4962-B6AB-31A8BE724E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2133" y="2015836"/>
            <a:ext cx="7704667" cy="3983980"/>
          </a:xfrm>
        </p:spPr>
        <p:txBody>
          <a:bodyPr anchor="t">
            <a:normAutofit/>
          </a:bodyPr>
          <a:lstStyle/>
          <a:p>
            <a:r>
              <a:rPr lang="en-US" sz="2100" dirty="0">
                <a:solidFill>
                  <a:srgbClr val="00B0F0"/>
                </a:solidFill>
                <a:latin typeface="Impact" panose="020B0806030902050204" pitchFamily="34" charset="0"/>
              </a:rPr>
              <a:t>1 Peter 1:2</a:t>
            </a:r>
            <a:r>
              <a:rPr lang="en-US" sz="2100" dirty="0">
                <a:latin typeface="Georgia" panose="02040502050405020303" pitchFamily="18" charset="0"/>
              </a:rPr>
              <a:t>, “… according to the foreknowledge of God the Father, in sanctification of the Spirit, unto obedience and sprinkling of </a:t>
            </a:r>
            <a:r>
              <a:rPr lang="en-US" sz="2100" b="1" dirty="0">
                <a:solidFill>
                  <a:srgbClr val="FFFF00"/>
                </a:solidFill>
                <a:latin typeface="Georgia" panose="02040502050405020303" pitchFamily="18" charset="0"/>
              </a:rPr>
              <a:t>the blood of Jesus Christ</a:t>
            </a:r>
            <a:r>
              <a:rPr lang="en-US" sz="2100" dirty="0">
                <a:latin typeface="Georgia" panose="02040502050405020303" pitchFamily="18" charset="0"/>
              </a:rPr>
              <a:t>: Grace to you and peace be multiplied.”</a:t>
            </a:r>
          </a:p>
          <a:p>
            <a:r>
              <a:rPr lang="en-US" sz="2100" dirty="0">
                <a:solidFill>
                  <a:srgbClr val="00B0F0"/>
                </a:solidFill>
                <a:latin typeface="Impact" panose="020B0806030902050204" pitchFamily="34" charset="0"/>
              </a:rPr>
              <a:t>1 Peter 1:18-19</a:t>
            </a:r>
            <a:r>
              <a:rPr lang="en-US" sz="2100" dirty="0">
                <a:latin typeface="Georgia" panose="02040502050405020303" pitchFamily="18" charset="0"/>
              </a:rPr>
              <a:t>, “… knowing that ye were redeemed, not with corruptible things, with silver or gold, from your vain manner of life handed down from your fathers; but </a:t>
            </a:r>
            <a:r>
              <a:rPr lang="en-US" sz="2100" b="1" dirty="0">
                <a:solidFill>
                  <a:srgbClr val="FFFF00"/>
                </a:solidFill>
                <a:latin typeface="Georgia" panose="02040502050405020303" pitchFamily="18" charset="0"/>
              </a:rPr>
              <a:t>with precious blood</a:t>
            </a:r>
            <a:r>
              <a:rPr lang="en-US" sz="2100" dirty="0">
                <a:latin typeface="Georgia" panose="02040502050405020303" pitchFamily="18" charset="0"/>
              </a:rPr>
              <a:t>, as of a lamb without spot, (</a:t>
            </a:r>
            <a:r>
              <a:rPr lang="en-US" sz="2100" b="1" dirty="0">
                <a:solidFill>
                  <a:srgbClr val="FFFF00"/>
                </a:solidFill>
                <a:latin typeface="Georgia" panose="02040502050405020303" pitchFamily="18" charset="0"/>
              </a:rPr>
              <a:t>even the blood) of Christ.</a:t>
            </a:r>
            <a:r>
              <a:rPr lang="en-US" sz="2100" dirty="0">
                <a:latin typeface="Georgia" panose="02040502050405020303" pitchFamily="18" charset="0"/>
              </a:rPr>
              <a:t>”</a:t>
            </a:r>
          </a:p>
          <a:p>
            <a:r>
              <a:rPr lang="en-US" sz="2100" dirty="0">
                <a:solidFill>
                  <a:srgbClr val="00B0F0"/>
                </a:solidFill>
                <a:latin typeface="Impact" panose="020B0806030902050204" pitchFamily="34" charset="0"/>
              </a:rPr>
              <a:t>1 John 1:7</a:t>
            </a:r>
            <a:r>
              <a:rPr lang="en-US" sz="2100" dirty="0">
                <a:latin typeface="Georgia" panose="02040502050405020303" pitchFamily="18" charset="0"/>
              </a:rPr>
              <a:t>, “… but if we walk in the light, as he is in the light, we have fellowship one with another, and </a:t>
            </a:r>
            <a:r>
              <a:rPr lang="en-US" sz="2100" b="1" dirty="0">
                <a:solidFill>
                  <a:srgbClr val="FFFF00"/>
                </a:solidFill>
                <a:latin typeface="Georgia" panose="02040502050405020303" pitchFamily="18" charset="0"/>
              </a:rPr>
              <a:t>the blood of Jesus</a:t>
            </a:r>
            <a:r>
              <a:rPr lang="en-US" sz="2100" dirty="0">
                <a:latin typeface="Georgia" panose="02040502050405020303" pitchFamily="18" charset="0"/>
              </a:rPr>
              <a:t> his Son cleanses us from all sin.”</a:t>
            </a:r>
          </a:p>
          <a:p>
            <a:pPr marL="0" indent="0">
              <a:buNone/>
            </a:pPr>
            <a:endParaRPr lang="en-US" sz="2100" dirty="0">
              <a:latin typeface="Georgia" panose="02040502050405020303" pitchFamily="18" charset="0"/>
            </a:endParaRPr>
          </a:p>
          <a:p>
            <a:pPr marL="342900" lvl="1" indent="0">
              <a:buNone/>
            </a:pPr>
            <a:endParaRPr lang="en-US" sz="1800" dirty="0">
              <a:latin typeface="Georgia" panose="02040502050405020303" pitchFamily="18" charset="0"/>
            </a:endParaRPr>
          </a:p>
          <a:p>
            <a:pPr lvl="1"/>
            <a:endParaRPr lang="en-US" sz="1800" dirty="0">
              <a:latin typeface="Georgia" panose="02040502050405020303" pitchFamily="18" charset="0"/>
            </a:endParaRPr>
          </a:p>
          <a:p>
            <a:pPr lvl="1"/>
            <a:endParaRPr lang="en-US" sz="1800" dirty="0">
              <a:latin typeface="Georgia" panose="02040502050405020303" pitchFamily="18" charset="0"/>
            </a:endParaRPr>
          </a:p>
          <a:p>
            <a:pPr lvl="1"/>
            <a:endParaRPr lang="en-US" sz="1800" dirty="0">
              <a:latin typeface="Georgia" panose="02040502050405020303" pitchFamily="18" charset="0"/>
            </a:endParaRPr>
          </a:p>
          <a:p>
            <a:pPr marL="342900" lvl="1" indent="0">
              <a:buNone/>
            </a:pPr>
            <a:endParaRPr lang="en-US" sz="1800" dirty="0">
              <a:latin typeface="Georgia" panose="02040502050405020303" pitchFamily="18" charset="0"/>
            </a:endParaRPr>
          </a:p>
          <a:p>
            <a:endParaRPr lang="en-US" sz="1950" dirty="0">
              <a:latin typeface="Georgia" panose="02040502050405020303" pitchFamily="18" charset="0"/>
            </a:endParaRPr>
          </a:p>
          <a:p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1070420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92CCE-C435-464E-A19A-D4C606FDB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u="sng" cap="small" dirty="0">
                <a:latin typeface="Elephant" panose="02020904090505020303" pitchFamily="18" charset="0"/>
              </a:rPr>
              <a:t>When</a:t>
            </a:r>
            <a:r>
              <a:rPr lang="en-US" dirty="0">
                <a:latin typeface="Elephant" panose="02020904090505020303" pitchFamily="18" charset="0"/>
              </a:rPr>
              <a:t> are We Justified?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DFF4FA-F598-4962-B6AB-31A8BE724E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2133" y="2182091"/>
            <a:ext cx="7704667" cy="4083627"/>
          </a:xfrm>
        </p:spPr>
        <p:txBody>
          <a:bodyPr anchor="t">
            <a:normAutofit fontScale="85000" lnSpcReduction="20000"/>
          </a:bodyPr>
          <a:lstStyle/>
          <a:p>
            <a:r>
              <a:rPr lang="en-US" sz="2325" dirty="0">
                <a:solidFill>
                  <a:srgbClr val="00B0F0"/>
                </a:solidFill>
                <a:latin typeface="Impact" panose="020B0806030902050204" pitchFamily="34" charset="0"/>
              </a:rPr>
              <a:t>Revelation 1:5</a:t>
            </a:r>
            <a:r>
              <a:rPr lang="en-US" sz="2325" dirty="0">
                <a:latin typeface="Georgia" panose="02040502050405020303" pitchFamily="18" charset="0"/>
              </a:rPr>
              <a:t>, “… and from Jesus Christ, (who is) the faithful witness, the firstborn of the dead, and the ruler of the kings of the earth. Unto him that loveth us and </a:t>
            </a:r>
            <a:r>
              <a:rPr lang="en-US" sz="2325" b="1" dirty="0">
                <a:solidFill>
                  <a:srgbClr val="FFFF00"/>
                </a:solidFill>
                <a:latin typeface="Georgia" panose="02040502050405020303" pitchFamily="18" charset="0"/>
              </a:rPr>
              <a:t>loosed us from our sins by his blood.</a:t>
            </a:r>
            <a:r>
              <a:rPr lang="en-US" sz="2325" dirty="0">
                <a:latin typeface="Georgia" panose="02040502050405020303" pitchFamily="18" charset="0"/>
              </a:rPr>
              <a:t>”</a:t>
            </a:r>
          </a:p>
          <a:p>
            <a:r>
              <a:rPr lang="en-US" sz="2325" dirty="0">
                <a:solidFill>
                  <a:srgbClr val="00B0F0"/>
                </a:solidFill>
                <a:latin typeface="Impact" panose="020B0806030902050204" pitchFamily="34" charset="0"/>
              </a:rPr>
              <a:t>Revelation 5:9</a:t>
            </a:r>
            <a:r>
              <a:rPr lang="en-US" sz="2325" dirty="0">
                <a:latin typeface="Georgia" panose="02040502050405020303" pitchFamily="18" charset="0"/>
              </a:rPr>
              <a:t>, “And they sing a new song, saying, Worthy art thou to take the book, and to open the seals thereof: for thou was slain, and didst </a:t>
            </a:r>
            <a:r>
              <a:rPr lang="en-US" sz="2325" b="1" dirty="0">
                <a:solidFill>
                  <a:srgbClr val="FFFF00"/>
                </a:solidFill>
                <a:latin typeface="Georgia" panose="02040502050405020303" pitchFamily="18" charset="0"/>
              </a:rPr>
              <a:t>purchase unto God with thy blood </a:t>
            </a:r>
            <a:r>
              <a:rPr lang="en-US" sz="2325" dirty="0">
                <a:latin typeface="Georgia" panose="02040502050405020303" pitchFamily="18" charset="0"/>
              </a:rPr>
              <a:t>(men) of every tribe, and tongue, and people, and nation.”</a:t>
            </a:r>
          </a:p>
          <a:p>
            <a:r>
              <a:rPr lang="en-US" sz="2325" dirty="0">
                <a:solidFill>
                  <a:srgbClr val="00B0F0"/>
                </a:solidFill>
                <a:latin typeface="Impact" panose="020B0806030902050204" pitchFamily="34" charset="0"/>
              </a:rPr>
              <a:t>Revelation 7:14</a:t>
            </a:r>
            <a:r>
              <a:rPr lang="en-US" sz="2325" dirty="0">
                <a:latin typeface="Georgia" panose="02040502050405020303" pitchFamily="18" charset="0"/>
              </a:rPr>
              <a:t>, “And I say unto him, My lord, thou knowest. And he said to me, These are they that come of the great tribulation, and they washed their robes, and made them white </a:t>
            </a:r>
            <a:r>
              <a:rPr lang="en-US" sz="2325" b="1" dirty="0">
                <a:solidFill>
                  <a:srgbClr val="FFFF00"/>
                </a:solidFill>
                <a:latin typeface="Georgia" panose="02040502050405020303" pitchFamily="18" charset="0"/>
              </a:rPr>
              <a:t>in the blood of the Lamb</a:t>
            </a:r>
            <a:r>
              <a:rPr lang="en-US" sz="2325" dirty="0">
                <a:latin typeface="Georgia" panose="02040502050405020303" pitchFamily="18" charset="0"/>
              </a:rPr>
              <a:t>.”</a:t>
            </a:r>
          </a:p>
          <a:p>
            <a:r>
              <a:rPr lang="en-US" sz="2325" dirty="0">
                <a:solidFill>
                  <a:srgbClr val="00B0F0"/>
                </a:solidFill>
                <a:latin typeface="Impact" panose="020B0806030902050204" pitchFamily="34" charset="0"/>
              </a:rPr>
              <a:t>Revelation 12:11</a:t>
            </a:r>
            <a:r>
              <a:rPr lang="en-US" sz="2325" dirty="0">
                <a:latin typeface="Georgia" panose="02040502050405020303" pitchFamily="18" charset="0"/>
              </a:rPr>
              <a:t>, “And they overcame him because of the </a:t>
            </a:r>
            <a:r>
              <a:rPr lang="en-US" sz="2325" dirty="0">
                <a:solidFill>
                  <a:srgbClr val="FFFF00"/>
                </a:solidFill>
                <a:latin typeface="Impact" panose="020B0806030902050204" pitchFamily="34" charset="0"/>
              </a:rPr>
              <a:t>blood of the Lamb</a:t>
            </a:r>
            <a:r>
              <a:rPr lang="en-US" sz="2325" dirty="0">
                <a:latin typeface="Georgia" panose="02040502050405020303" pitchFamily="18" charset="0"/>
              </a:rPr>
              <a:t>, and because of the word of their testimony; and they loved not their life even unto death</a:t>
            </a:r>
            <a:r>
              <a:rPr lang="en-US" sz="2100" dirty="0">
                <a:latin typeface="Georgia" panose="02040502050405020303" pitchFamily="18" charset="0"/>
              </a:rPr>
              <a:t>.”</a:t>
            </a:r>
          </a:p>
          <a:p>
            <a:pPr marL="0" indent="0">
              <a:buNone/>
            </a:pPr>
            <a:endParaRPr lang="en-US" sz="2100" dirty="0">
              <a:latin typeface="Georgia" panose="02040502050405020303" pitchFamily="18" charset="0"/>
            </a:endParaRPr>
          </a:p>
          <a:p>
            <a:pPr marL="342900" lvl="1" indent="0">
              <a:buNone/>
            </a:pPr>
            <a:endParaRPr lang="en-US" sz="1800" dirty="0">
              <a:latin typeface="Georgia" panose="02040502050405020303" pitchFamily="18" charset="0"/>
            </a:endParaRPr>
          </a:p>
          <a:p>
            <a:pPr lvl="1"/>
            <a:endParaRPr lang="en-US" sz="1800" dirty="0">
              <a:latin typeface="Georgia" panose="02040502050405020303" pitchFamily="18" charset="0"/>
            </a:endParaRPr>
          </a:p>
          <a:p>
            <a:pPr lvl="1"/>
            <a:endParaRPr lang="en-US" sz="1800" dirty="0">
              <a:latin typeface="Georgia" panose="02040502050405020303" pitchFamily="18" charset="0"/>
            </a:endParaRPr>
          </a:p>
          <a:p>
            <a:pPr lvl="1"/>
            <a:endParaRPr lang="en-US" sz="1800" dirty="0">
              <a:latin typeface="Georgia" panose="02040502050405020303" pitchFamily="18" charset="0"/>
            </a:endParaRPr>
          </a:p>
          <a:p>
            <a:pPr marL="342900" lvl="1" indent="0">
              <a:buNone/>
            </a:pPr>
            <a:endParaRPr lang="en-US" sz="1800" dirty="0">
              <a:latin typeface="Georgia" panose="02040502050405020303" pitchFamily="18" charset="0"/>
            </a:endParaRPr>
          </a:p>
          <a:p>
            <a:endParaRPr lang="en-US" sz="1950" dirty="0">
              <a:latin typeface="Georgia" panose="02040502050405020303" pitchFamily="18" charset="0"/>
            </a:endParaRPr>
          </a:p>
          <a:p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2616540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92CCE-C435-464E-A19A-D4C606FDB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u="sng" cap="small" dirty="0">
                <a:latin typeface="Elephant" panose="02020904090505020303" pitchFamily="18" charset="0"/>
              </a:rPr>
              <a:t>When</a:t>
            </a:r>
            <a:r>
              <a:rPr lang="en-US" dirty="0">
                <a:latin typeface="Elephant" panose="02020904090505020303" pitchFamily="18" charset="0"/>
              </a:rPr>
              <a:t> are We Justified?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DFF4FA-F598-4962-B6AB-31A8BE724E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2133" y="2286000"/>
            <a:ext cx="7704667" cy="3713816"/>
          </a:xfrm>
        </p:spPr>
        <p:txBody>
          <a:bodyPr anchor="t">
            <a:normAutofit/>
          </a:bodyPr>
          <a:lstStyle/>
          <a:p>
            <a:r>
              <a:rPr lang="en-US" sz="2325" dirty="0">
                <a:solidFill>
                  <a:srgbClr val="00B0F0"/>
                </a:solidFill>
                <a:latin typeface="Impact" panose="020B0806030902050204" pitchFamily="34" charset="0"/>
              </a:rPr>
              <a:t>1 Peter 1:18,19</a:t>
            </a:r>
            <a:r>
              <a:rPr lang="en-US" sz="2325" dirty="0">
                <a:latin typeface="Georgia" panose="02040502050405020303" pitchFamily="18" charset="0"/>
              </a:rPr>
              <a:t>—</a:t>
            </a:r>
            <a:r>
              <a:rPr lang="en-US" sz="2325" b="1" dirty="0">
                <a:solidFill>
                  <a:srgbClr val="FFFF00"/>
                </a:solidFill>
                <a:latin typeface="Georgia" panose="02040502050405020303" pitchFamily="18" charset="0"/>
              </a:rPr>
              <a:t>Redeemed</a:t>
            </a:r>
            <a:r>
              <a:rPr lang="en-US" sz="2325" dirty="0">
                <a:latin typeface="Georgia" panose="02040502050405020303" pitchFamily="18" charset="0"/>
              </a:rPr>
              <a:t> by blood.</a:t>
            </a:r>
          </a:p>
          <a:p>
            <a:r>
              <a:rPr lang="en-US" sz="2325" dirty="0">
                <a:solidFill>
                  <a:srgbClr val="00B0F0"/>
                </a:solidFill>
                <a:latin typeface="Impact" panose="020B0806030902050204" pitchFamily="34" charset="0"/>
              </a:rPr>
              <a:t>Colossians 1:19-22</a:t>
            </a:r>
            <a:r>
              <a:rPr lang="en-US" sz="2325" dirty="0">
                <a:latin typeface="Georgia" panose="02040502050405020303" pitchFamily="18" charset="0"/>
              </a:rPr>
              <a:t>—</a:t>
            </a:r>
            <a:r>
              <a:rPr lang="en-US" sz="2325" b="1" dirty="0">
                <a:solidFill>
                  <a:srgbClr val="FFFF00"/>
                </a:solidFill>
                <a:latin typeface="Georgia" panose="02040502050405020303" pitchFamily="18" charset="0"/>
              </a:rPr>
              <a:t>Reconciled</a:t>
            </a:r>
            <a:r>
              <a:rPr lang="en-US" sz="2325" dirty="0">
                <a:latin typeface="Georgia" panose="02040502050405020303" pitchFamily="18" charset="0"/>
              </a:rPr>
              <a:t> by blood.</a:t>
            </a:r>
          </a:p>
          <a:p>
            <a:r>
              <a:rPr lang="en-US" sz="2325" dirty="0">
                <a:solidFill>
                  <a:srgbClr val="00B0F0"/>
                </a:solidFill>
                <a:latin typeface="Impact" panose="020B0806030902050204" pitchFamily="34" charset="0"/>
              </a:rPr>
              <a:t>Romans 5:9</a:t>
            </a:r>
            <a:r>
              <a:rPr lang="en-US" sz="2325" dirty="0">
                <a:latin typeface="Georgia" panose="02040502050405020303" pitchFamily="18" charset="0"/>
              </a:rPr>
              <a:t>—</a:t>
            </a:r>
            <a:r>
              <a:rPr lang="en-US" sz="2325" b="1" dirty="0">
                <a:solidFill>
                  <a:srgbClr val="FFFF00"/>
                </a:solidFill>
                <a:latin typeface="Georgia" panose="02040502050405020303" pitchFamily="18" charset="0"/>
              </a:rPr>
              <a:t>Justified</a:t>
            </a:r>
            <a:r>
              <a:rPr lang="en-US" sz="2325" dirty="0">
                <a:latin typeface="Georgia" panose="02040502050405020303" pitchFamily="18" charset="0"/>
              </a:rPr>
              <a:t> by blood.</a:t>
            </a:r>
          </a:p>
          <a:p>
            <a:endParaRPr lang="en-US" sz="2325" dirty="0">
              <a:latin typeface="Georgia" panose="02040502050405020303" pitchFamily="18" charset="0"/>
            </a:endParaRPr>
          </a:p>
          <a:p>
            <a:r>
              <a:rPr lang="en-US" sz="2100" dirty="0">
                <a:latin typeface="Georgia" panose="02040502050405020303" pitchFamily="18" charset="0"/>
              </a:rPr>
              <a:t>One is justified when he comes in contact with the blood in baptism! </a:t>
            </a:r>
            <a:r>
              <a:rPr lang="en-US" sz="2100" dirty="0">
                <a:solidFill>
                  <a:srgbClr val="00B0F0"/>
                </a:solidFill>
                <a:latin typeface="Impact" panose="020B0806030902050204" pitchFamily="34" charset="0"/>
              </a:rPr>
              <a:t>Romans 6:3-4; 6:16-18</a:t>
            </a:r>
          </a:p>
          <a:p>
            <a:r>
              <a:rPr lang="en-US" sz="2100" dirty="0">
                <a:latin typeface="Georgia" panose="02040502050405020303" pitchFamily="18" charset="0"/>
              </a:rPr>
              <a:t>Illustration: The Corinthians. cf. </a:t>
            </a:r>
            <a:r>
              <a:rPr lang="en-US" sz="2100" dirty="0">
                <a:solidFill>
                  <a:srgbClr val="00B0F0"/>
                </a:solidFill>
                <a:latin typeface="Impact" panose="020B0806030902050204" pitchFamily="34" charset="0"/>
              </a:rPr>
              <a:t>Acts 18:8; 1 Corinthians 6:9-11 </a:t>
            </a:r>
          </a:p>
          <a:p>
            <a:endParaRPr lang="en-US" sz="2100" dirty="0">
              <a:latin typeface="Georgia" panose="02040502050405020303" pitchFamily="18" charset="0"/>
            </a:endParaRPr>
          </a:p>
          <a:p>
            <a:pPr marL="0" indent="0">
              <a:buNone/>
            </a:pPr>
            <a:endParaRPr lang="en-US" sz="2100" dirty="0">
              <a:latin typeface="Georgia" panose="02040502050405020303" pitchFamily="18" charset="0"/>
            </a:endParaRPr>
          </a:p>
          <a:p>
            <a:pPr marL="342900" lvl="1" indent="0">
              <a:buNone/>
            </a:pPr>
            <a:endParaRPr lang="en-US" sz="1800" dirty="0">
              <a:latin typeface="Georgia" panose="02040502050405020303" pitchFamily="18" charset="0"/>
            </a:endParaRPr>
          </a:p>
          <a:p>
            <a:pPr lvl="1"/>
            <a:endParaRPr lang="en-US" sz="1800" dirty="0">
              <a:latin typeface="Georgia" panose="02040502050405020303" pitchFamily="18" charset="0"/>
            </a:endParaRPr>
          </a:p>
          <a:p>
            <a:pPr lvl="1"/>
            <a:endParaRPr lang="en-US" sz="1800" dirty="0">
              <a:latin typeface="Georgia" panose="02040502050405020303" pitchFamily="18" charset="0"/>
            </a:endParaRPr>
          </a:p>
          <a:p>
            <a:pPr lvl="1"/>
            <a:endParaRPr lang="en-US" sz="1800" dirty="0">
              <a:latin typeface="Georgia" panose="02040502050405020303" pitchFamily="18" charset="0"/>
            </a:endParaRPr>
          </a:p>
          <a:p>
            <a:pPr marL="342900" lvl="1" indent="0">
              <a:buNone/>
            </a:pPr>
            <a:endParaRPr lang="en-US" sz="1800" dirty="0">
              <a:latin typeface="Georgia" panose="02040502050405020303" pitchFamily="18" charset="0"/>
            </a:endParaRPr>
          </a:p>
          <a:p>
            <a:endParaRPr lang="en-US" sz="1950" dirty="0">
              <a:latin typeface="Georgia" panose="02040502050405020303" pitchFamily="18" charset="0"/>
            </a:endParaRPr>
          </a:p>
          <a:p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2870632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CB1764-31B2-C448-BD27-71D3C6C01F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50198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2CD06E-EB43-4697-A9C1-290232C3BA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88534" y="1955673"/>
            <a:ext cx="6131228" cy="2464400"/>
          </a:xfrm>
        </p:spPr>
        <p:txBody>
          <a:bodyPr>
            <a:normAutofit/>
          </a:bodyPr>
          <a:lstStyle/>
          <a:p>
            <a:pPr algn="l"/>
            <a:r>
              <a:rPr lang="en-US" sz="4650" cap="small" dirty="0">
                <a:latin typeface="Elephant" panose="02020904090505020303" pitchFamily="18" charset="0"/>
              </a:rPr>
              <a:t>Justification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BBDE4E-FFA3-44D5-BA0B-7575E2214B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88533" y="4420073"/>
            <a:ext cx="5383553" cy="647511"/>
          </a:xfrm>
        </p:spPr>
        <p:txBody>
          <a:bodyPr>
            <a:normAutofit/>
          </a:bodyPr>
          <a:lstStyle/>
          <a:p>
            <a:pPr algn="l"/>
            <a:r>
              <a:rPr lang="en-US" sz="2400" cap="small" dirty="0">
                <a:solidFill>
                  <a:srgbClr val="00B0F0"/>
                </a:solidFill>
                <a:latin typeface="Impact" panose="020B0806030902050204" pitchFamily="34" charset="0"/>
              </a:rPr>
              <a:t>Romans 3:21-30</a:t>
            </a:r>
          </a:p>
        </p:txBody>
      </p:sp>
      <p:pic>
        <p:nvPicPr>
          <p:cNvPr id="8" name="Picture 7" descr="A person holding a bible&#10;&#10;Description automatically generated">
            <a:extLst>
              <a:ext uri="{FF2B5EF4-FFF2-40B4-BE49-F238E27FC236}">
                <a16:creationId xmlns:a16="http://schemas.microsoft.com/office/drawing/2014/main" id="{E54C6E86-82C5-174D-7626-DC487E207D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3845925" y="1003550"/>
            <a:ext cx="3618271" cy="2261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6061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92CCE-C435-464E-A19A-D4C606FDB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u="sng" cap="small" dirty="0">
                <a:latin typeface="Elephant" panose="02020904090505020303" pitchFamily="18" charset="0"/>
              </a:rPr>
              <a:t>What</a:t>
            </a:r>
            <a:r>
              <a:rPr lang="en-US" cap="small" dirty="0">
                <a:latin typeface="Elephant" panose="02020904090505020303" pitchFamily="18" charset="0"/>
              </a:rPr>
              <a:t> is Justification?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DFF4FA-F598-4962-B6AB-31A8BE724E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r>
              <a:rPr lang="en-US" sz="2100" b="1" i="1" dirty="0" err="1">
                <a:solidFill>
                  <a:srgbClr val="FFC000"/>
                </a:solidFill>
                <a:latin typeface="Georgia" panose="02040502050405020303" pitchFamily="18" charset="0"/>
              </a:rPr>
              <a:t>dikaioo</a:t>
            </a:r>
            <a:r>
              <a:rPr lang="en-US" sz="2100" dirty="0">
                <a:latin typeface="Georgia" panose="02040502050405020303" pitchFamily="18" charset="0"/>
              </a:rPr>
              <a:t>—</a:t>
            </a:r>
          </a:p>
          <a:p>
            <a:r>
              <a:rPr lang="en-US" dirty="0">
                <a:latin typeface="Georgia" panose="02040502050405020303" pitchFamily="18" charset="0"/>
              </a:rPr>
              <a:t>“To deem right, to do justice, to be treated rightly, to show to be righteous, to declare, pronounce righteous” (</a:t>
            </a:r>
            <a:r>
              <a:rPr lang="en-US" i="1" dirty="0">
                <a:latin typeface="Georgia" panose="02040502050405020303" pitchFamily="18" charset="0"/>
              </a:rPr>
              <a:t>G. Abbott-Smith, A Manual Greek Lexicon of the New Testament</a:t>
            </a:r>
            <a:r>
              <a:rPr lang="en-US" dirty="0">
                <a:latin typeface="Georgia" panose="02040502050405020303" pitchFamily="18" charset="0"/>
              </a:rPr>
              <a:t>).</a:t>
            </a:r>
          </a:p>
          <a:p>
            <a:r>
              <a:rPr lang="en-US" dirty="0">
                <a:latin typeface="Georgia" panose="02040502050405020303" pitchFamily="18" charset="0"/>
              </a:rPr>
              <a:t>“To judge, to declare, pronounce righteous and therefore acceptable” </a:t>
            </a:r>
            <a:r>
              <a:rPr lang="en-US" i="1" dirty="0">
                <a:latin typeface="Georgia" panose="02040502050405020303" pitchFamily="18" charset="0"/>
              </a:rPr>
              <a:t>(Thayer).</a:t>
            </a:r>
          </a:p>
          <a:p>
            <a:r>
              <a:rPr lang="en-US" dirty="0">
                <a:latin typeface="Georgia" panose="02040502050405020303" pitchFamily="18" charset="0"/>
              </a:rPr>
              <a:t>“Be acquitted, be pronounced and treated as righteous” </a:t>
            </a:r>
            <a:r>
              <a:rPr lang="en-US" i="1" dirty="0">
                <a:latin typeface="Georgia" panose="02040502050405020303" pitchFamily="18" charset="0"/>
              </a:rPr>
              <a:t>(Arndt and Gingrich).</a:t>
            </a:r>
          </a:p>
          <a:p>
            <a:pPr lvl="1"/>
            <a:endParaRPr lang="en-US" sz="1800" dirty="0">
              <a:latin typeface="Georgia" panose="02040502050405020303" pitchFamily="18" charset="0"/>
            </a:endParaRPr>
          </a:p>
          <a:p>
            <a:pPr lvl="1"/>
            <a:endParaRPr lang="en-US" sz="1800" dirty="0">
              <a:latin typeface="Georgia" panose="02040502050405020303" pitchFamily="18" charset="0"/>
            </a:endParaRPr>
          </a:p>
          <a:p>
            <a:pPr lvl="1"/>
            <a:endParaRPr lang="en-US" sz="1800" dirty="0">
              <a:latin typeface="Georgia" panose="02040502050405020303" pitchFamily="18" charset="0"/>
            </a:endParaRPr>
          </a:p>
          <a:p>
            <a:pPr lvl="1"/>
            <a:endParaRPr lang="en-US" sz="1800" dirty="0">
              <a:latin typeface="Georgia" panose="02040502050405020303" pitchFamily="18" charset="0"/>
            </a:endParaRPr>
          </a:p>
          <a:p>
            <a:pPr marL="342900" lvl="1" indent="0">
              <a:buNone/>
            </a:pPr>
            <a:endParaRPr lang="en-US" sz="1800" dirty="0">
              <a:latin typeface="Georgia" panose="02040502050405020303" pitchFamily="18" charset="0"/>
            </a:endParaRPr>
          </a:p>
          <a:p>
            <a:endParaRPr lang="en-US" sz="1950" dirty="0">
              <a:latin typeface="Georgia" panose="02040502050405020303" pitchFamily="18" charset="0"/>
            </a:endParaRPr>
          </a:p>
          <a:p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296529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92CCE-C435-464E-A19A-D4C606FDB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u="sng" cap="small" dirty="0">
                <a:latin typeface="Elephant" panose="02020904090505020303" pitchFamily="18" charset="0"/>
              </a:rPr>
              <a:t>What</a:t>
            </a:r>
            <a:r>
              <a:rPr lang="en-US" cap="small" dirty="0">
                <a:latin typeface="Elephant" panose="02020904090505020303" pitchFamily="18" charset="0"/>
              </a:rPr>
              <a:t> is Justification?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DFF4FA-F598-4962-B6AB-31A8BE724E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r>
              <a:rPr lang="en-US" sz="2100" dirty="0">
                <a:latin typeface="Georgia" panose="02040502050405020303" pitchFamily="18" charset="0"/>
              </a:rPr>
              <a:t>Our English word:</a:t>
            </a:r>
          </a:p>
          <a:p>
            <a:r>
              <a:rPr lang="en-US" dirty="0">
                <a:latin typeface="Georgia" panose="02040502050405020303" pitchFamily="18" charset="0"/>
              </a:rPr>
              <a:t>“1. to prove or show to be just, or conformable to law, right, justice, propriety, or duty; to defend or maintain; to vindicate as right. 2. to declare free from guilt or blame; to absolve; to clear.” </a:t>
            </a:r>
            <a:r>
              <a:rPr lang="en-US" i="1" dirty="0">
                <a:latin typeface="Georgia" panose="02040502050405020303" pitchFamily="18" charset="0"/>
              </a:rPr>
              <a:t>(Webster)</a:t>
            </a:r>
          </a:p>
          <a:p>
            <a:r>
              <a:rPr lang="en-US" dirty="0">
                <a:latin typeface="Georgia" panose="02040502050405020303" pitchFamily="18" charset="0"/>
              </a:rPr>
              <a:t>In the </a:t>
            </a:r>
            <a:r>
              <a:rPr lang="en-US" b="1" dirty="0">
                <a:latin typeface="Georgia" panose="02040502050405020303" pitchFamily="18" charset="0"/>
              </a:rPr>
              <a:t>printing industry </a:t>
            </a:r>
            <a:r>
              <a:rPr lang="en-US" dirty="0">
                <a:latin typeface="Georgia" panose="02040502050405020303" pitchFamily="18" charset="0"/>
              </a:rPr>
              <a:t>it means, “adjustment, as of type, by spacing it so as to make it exactly fill a line, or the cut so as to hold it in place.” </a:t>
            </a:r>
            <a:r>
              <a:rPr lang="en-US" i="1" dirty="0">
                <a:latin typeface="Georgia" panose="02040502050405020303" pitchFamily="18" charset="0"/>
              </a:rPr>
              <a:t>(Webster)</a:t>
            </a:r>
          </a:p>
          <a:p>
            <a:pPr lvl="1"/>
            <a:endParaRPr lang="en-US" sz="1800" dirty="0">
              <a:latin typeface="Georgia" panose="02040502050405020303" pitchFamily="18" charset="0"/>
            </a:endParaRPr>
          </a:p>
          <a:p>
            <a:pPr lvl="1"/>
            <a:endParaRPr lang="en-US" sz="1800" dirty="0">
              <a:latin typeface="Georgia" panose="02040502050405020303" pitchFamily="18" charset="0"/>
            </a:endParaRPr>
          </a:p>
          <a:p>
            <a:pPr lvl="1"/>
            <a:endParaRPr lang="en-US" sz="1800" dirty="0">
              <a:latin typeface="Georgia" panose="02040502050405020303" pitchFamily="18" charset="0"/>
            </a:endParaRPr>
          </a:p>
          <a:p>
            <a:pPr lvl="1"/>
            <a:endParaRPr lang="en-US" sz="1800" dirty="0">
              <a:latin typeface="Georgia" panose="02040502050405020303" pitchFamily="18" charset="0"/>
            </a:endParaRPr>
          </a:p>
          <a:p>
            <a:pPr marL="342900" lvl="1" indent="0">
              <a:buNone/>
            </a:pPr>
            <a:endParaRPr lang="en-US" sz="1800" dirty="0">
              <a:latin typeface="Georgia" panose="02040502050405020303" pitchFamily="18" charset="0"/>
            </a:endParaRPr>
          </a:p>
          <a:p>
            <a:endParaRPr lang="en-US" sz="1950" dirty="0">
              <a:latin typeface="Georgia" panose="02040502050405020303" pitchFamily="18" charset="0"/>
            </a:endParaRPr>
          </a:p>
          <a:p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120394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92CCE-C435-464E-A19A-D4C606FDB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u="sng" cap="small" dirty="0">
                <a:latin typeface="Elephant" panose="02020904090505020303" pitchFamily="18" charset="0"/>
              </a:rPr>
              <a:t>What</a:t>
            </a:r>
            <a:r>
              <a:rPr lang="en-US" cap="small" dirty="0">
                <a:latin typeface="Elephant" panose="02020904090505020303" pitchFamily="18" charset="0"/>
              </a:rPr>
              <a:t> is Justification?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DFF4FA-F598-4962-B6AB-31A8BE724E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r>
              <a:rPr lang="en-US" sz="2100" b="1" u="sng" dirty="0">
                <a:latin typeface="Georgia" panose="02040502050405020303" pitchFamily="18" charset="0"/>
              </a:rPr>
              <a:t>Illustration</a:t>
            </a:r>
            <a:r>
              <a:rPr lang="en-US" sz="2100" dirty="0">
                <a:latin typeface="Georgia" panose="02040502050405020303" pitchFamily="18" charset="0"/>
              </a:rPr>
              <a:t>: If one is seeking to justify an opinion, or to justify a course of conduct or justify a statement or to justify a friend, </a:t>
            </a:r>
            <a:r>
              <a:rPr lang="en-US" sz="2100" u="sng" dirty="0">
                <a:latin typeface="Georgia" panose="02040502050405020303" pitchFamily="18" charset="0"/>
              </a:rPr>
              <a:t>it does </a:t>
            </a:r>
            <a:r>
              <a:rPr lang="en-US" sz="2100" b="1" u="sng" dirty="0">
                <a:latin typeface="Georgia" panose="02040502050405020303" pitchFamily="18" charset="0"/>
              </a:rPr>
              <a:t>NOT</a:t>
            </a:r>
            <a:r>
              <a:rPr lang="en-US" sz="2100" u="sng" dirty="0">
                <a:latin typeface="Georgia" panose="02040502050405020303" pitchFamily="18" charset="0"/>
              </a:rPr>
              <a:t> </a:t>
            </a:r>
            <a:r>
              <a:rPr lang="en-US" sz="2100" b="1" u="sng" dirty="0">
                <a:latin typeface="Georgia" panose="02040502050405020303" pitchFamily="18" charset="0"/>
              </a:rPr>
              <a:t>mean that he is trying </a:t>
            </a:r>
            <a:r>
              <a:rPr lang="en-US" sz="2100" u="sng" dirty="0">
                <a:latin typeface="Georgia" panose="02040502050405020303" pitchFamily="18" charset="0"/>
              </a:rPr>
              <a:t>to </a:t>
            </a:r>
            <a:r>
              <a:rPr lang="en-US" sz="2100" b="1" u="sng" dirty="0">
                <a:latin typeface="Georgia" panose="02040502050405020303" pitchFamily="18" charset="0"/>
              </a:rPr>
              <a:t>IMPROVE</a:t>
            </a:r>
            <a:r>
              <a:rPr lang="en-US" sz="2100" u="sng" dirty="0">
                <a:latin typeface="Georgia" panose="02040502050405020303" pitchFamily="18" charset="0"/>
              </a:rPr>
              <a:t> the status of the thing spoken of</a:t>
            </a:r>
            <a:r>
              <a:rPr lang="en-US" sz="2100" dirty="0">
                <a:latin typeface="Georgia" panose="02040502050405020303" pitchFamily="18" charset="0"/>
              </a:rPr>
              <a:t>, but rather that he is trying to </a:t>
            </a:r>
            <a:r>
              <a:rPr lang="en-US" sz="2100" b="1" u="sng" dirty="0">
                <a:latin typeface="Georgia" panose="02040502050405020303" pitchFamily="18" charset="0"/>
              </a:rPr>
              <a:t>vindicate</a:t>
            </a:r>
            <a:r>
              <a:rPr lang="en-US" sz="2100" dirty="0">
                <a:latin typeface="Georgia" panose="02040502050405020303" pitchFamily="18" charset="0"/>
              </a:rPr>
              <a:t> (show to be right), </a:t>
            </a:r>
            <a:r>
              <a:rPr lang="en-US" sz="2100" b="1" dirty="0">
                <a:latin typeface="Georgia" panose="02040502050405020303" pitchFamily="18" charset="0"/>
              </a:rPr>
              <a:t>so as to acquit or to make free</a:t>
            </a:r>
            <a:r>
              <a:rPr lang="en-US" sz="2100" dirty="0">
                <a:latin typeface="Georgia" panose="02040502050405020303" pitchFamily="18" charset="0"/>
              </a:rPr>
              <a:t>.</a:t>
            </a:r>
          </a:p>
          <a:p>
            <a:r>
              <a:rPr lang="en-US" sz="2100" dirty="0">
                <a:solidFill>
                  <a:srgbClr val="00B0F0"/>
                </a:solidFill>
                <a:latin typeface="Impact" panose="020B0806030902050204" pitchFamily="34" charset="0"/>
              </a:rPr>
              <a:t>Deuteronomy 25:1</a:t>
            </a:r>
            <a:r>
              <a:rPr lang="en-US" sz="2100" dirty="0">
                <a:latin typeface="Georgia" panose="02040502050405020303" pitchFamily="18" charset="0"/>
              </a:rPr>
              <a:t>, “If there be a controversy between men, and they come unto judgment, and (the judges) judge them; then they shall </a:t>
            </a:r>
            <a:r>
              <a:rPr lang="en-US" sz="2100" b="1" dirty="0">
                <a:solidFill>
                  <a:srgbClr val="FFC000"/>
                </a:solidFill>
                <a:latin typeface="Georgia" panose="02040502050405020303" pitchFamily="18" charset="0"/>
              </a:rPr>
              <a:t>justify</a:t>
            </a:r>
            <a:r>
              <a:rPr lang="en-US" sz="2100" dirty="0">
                <a:latin typeface="Georgia" panose="02040502050405020303" pitchFamily="18" charset="0"/>
              </a:rPr>
              <a:t> the righteous, and condemn the wicked”</a:t>
            </a:r>
          </a:p>
          <a:p>
            <a:pPr lvl="1"/>
            <a:endParaRPr lang="en-US" sz="1800" dirty="0">
              <a:latin typeface="Georgia" panose="02040502050405020303" pitchFamily="18" charset="0"/>
            </a:endParaRPr>
          </a:p>
          <a:p>
            <a:pPr lvl="1"/>
            <a:endParaRPr lang="en-US" sz="1800" dirty="0">
              <a:latin typeface="Georgia" panose="02040502050405020303" pitchFamily="18" charset="0"/>
            </a:endParaRPr>
          </a:p>
          <a:p>
            <a:pPr lvl="1"/>
            <a:endParaRPr lang="en-US" sz="1800" dirty="0">
              <a:latin typeface="Georgia" panose="02040502050405020303" pitchFamily="18" charset="0"/>
            </a:endParaRPr>
          </a:p>
          <a:p>
            <a:pPr lvl="1"/>
            <a:endParaRPr lang="en-US" sz="1800" dirty="0">
              <a:latin typeface="Georgia" panose="02040502050405020303" pitchFamily="18" charset="0"/>
            </a:endParaRPr>
          </a:p>
          <a:p>
            <a:pPr marL="342900" lvl="1" indent="0">
              <a:buNone/>
            </a:pPr>
            <a:endParaRPr lang="en-US" sz="1800" dirty="0">
              <a:latin typeface="Georgia" panose="02040502050405020303" pitchFamily="18" charset="0"/>
            </a:endParaRPr>
          </a:p>
          <a:p>
            <a:endParaRPr lang="en-US" sz="1950" dirty="0">
              <a:latin typeface="Georgia" panose="02040502050405020303" pitchFamily="18" charset="0"/>
            </a:endParaRPr>
          </a:p>
          <a:p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4002533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92CCE-C435-464E-A19A-D4C606FDB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u="sng" cap="small" dirty="0">
                <a:latin typeface="Elephant" panose="02020904090505020303" pitchFamily="18" charset="0"/>
              </a:rPr>
              <a:t>What</a:t>
            </a:r>
            <a:r>
              <a:rPr lang="en-US" cap="small" dirty="0">
                <a:latin typeface="Elephant" panose="02020904090505020303" pitchFamily="18" charset="0"/>
              </a:rPr>
              <a:t> is Justification?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DFF4FA-F598-4962-B6AB-31A8BE724E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r>
              <a:rPr lang="en-US" sz="2100" dirty="0">
                <a:solidFill>
                  <a:srgbClr val="00B0F0"/>
                </a:solidFill>
                <a:latin typeface="Impact" panose="020B0806030902050204" pitchFamily="34" charset="0"/>
              </a:rPr>
              <a:t>Deuteronomy 25:1 </a:t>
            </a:r>
            <a:r>
              <a:rPr lang="en-US" sz="2100" dirty="0">
                <a:latin typeface="Georgia" panose="02040502050405020303" pitchFamily="18" charset="0"/>
              </a:rPr>
              <a:t>– Here we see that the righteous one is not improved, but rather he is </a:t>
            </a:r>
            <a:r>
              <a:rPr lang="en-US" sz="2100" b="1" dirty="0">
                <a:latin typeface="Georgia" panose="02040502050405020303" pitchFamily="18" charset="0"/>
              </a:rPr>
              <a:t>vindicated, or he is made righteous in view of the law</a:t>
            </a:r>
            <a:r>
              <a:rPr lang="en-US" sz="2100" dirty="0">
                <a:latin typeface="Georgia" panose="02040502050405020303" pitchFamily="18" charset="0"/>
              </a:rPr>
              <a:t>.</a:t>
            </a:r>
          </a:p>
          <a:p>
            <a:endParaRPr lang="en-US" sz="2100" dirty="0">
              <a:latin typeface="Georgia" panose="02040502050405020303" pitchFamily="18" charset="0"/>
            </a:endParaRPr>
          </a:p>
          <a:p>
            <a:r>
              <a:rPr lang="en-US" sz="2100" dirty="0">
                <a:latin typeface="Georgia" panose="02040502050405020303" pitchFamily="18" charset="0"/>
              </a:rPr>
              <a:t>“</a:t>
            </a:r>
            <a:r>
              <a:rPr lang="en-US" sz="2100" i="1" dirty="0">
                <a:latin typeface="Georgia" panose="02040502050405020303" pitchFamily="18" charset="0"/>
              </a:rPr>
              <a:t>Justification,” therefore, is a legal term</a:t>
            </a:r>
            <a:r>
              <a:rPr lang="en-US" sz="2100" dirty="0">
                <a:latin typeface="Georgia" panose="02040502050405020303" pitchFamily="18" charset="0"/>
              </a:rPr>
              <a:t>.</a:t>
            </a:r>
          </a:p>
          <a:p>
            <a:r>
              <a:rPr lang="en-US" sz="2100" dirty="0">
                <a:latin typeface="Georgia" panose="02040502050405020303" pitchFamily="18" charset="0"/>
              </a:rPr>
              <a:t>Therefore, the best definition for the word is </a:t>
            </a:r>
            <a:r>
              <a:rPr lang="en-US" sz="2100" dirty="0">
                <a:solidFill>
                  <a:srgbClr val="FFC000"/>
                </a:solidFill>
                <a:latin typeface="Georgia" panose="02040502050405020303" pitchFamily="18" charset="0"/>
              </a:rPr>
              <a:t>to vindicate (show to be right), acquit,  or to make righteous</a:t>
            </a:r>
            <a:r>
              <a:rPr lang="en-US" sz="2100" dirty="0">
                <a:latin typeface="Georgia" panose="02040502050405020303" pitchFamily="18" charset="0"/>
              </a:rPr>
              <a:t>.</a:t>
            </a:r>
          </a:p>
          <a:p>
            <a:pPr lvl="1"/>
            <a:endParaRPr lang="en-US" sz="1800" dirty="0">
              <a:latin typeface="Georgia" panose="02040502050405020303" pitchFamily="18" charset="0"/>
            </a:endParaRPr>
          </a:p>
          <a:p>
            <a:pPr lvl="1"/>
            <a:endParaRPr lang="en-US" sz="1800" dirty="0">
              <a:latin typeface="Georgia" panose="02040502050405020303" pitchFamily="18" charset="0"/>
            </a:endParaRPr>
          </a:p>
          <a:p>
            <a:pPr lvl="1"/>
            <a:endParaRPr lang="en-US" sz="1800" dirty="0">
              <a:latin typeface="Georgia" panose="02040502050405020303" pitchFamily="18" charset="0"/>
            </a:endParaRPr>
          </a:p>
          <a:p>
            <a:pPr lvl="1"/>
            <a:endParaRPr lang="en-US" sz="1800" dirty="0">
              <a:latin typeface="Georgia" panose="02040502050405020303" pitchFamily="18" charset="0"/>
            </a:endParaRPr>
          </a:p>
          <a:p>
            <a:pPr marL="342900" lvl="1" indent="0">
              <a:buNone/>
            </a:pPr>
            <a:endParaRPr lang="en-US" sz="1800" dirty="0">
              <a:latin typeface="Georgia" panose="02040502050405020303" pitchFamily="18" charset="0"/>
            </a:endParaRPr>
          </a:p>
          <a:p>
            <a:endParaRPr lang="en-US" sz="1950" dirty="0">
              <a:latin typeface="Georgia" panose="02040502050405020303" pitchFamily="18" charset="0"/>
            </a:endParaRPr>
          </a:p>
          <a:p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569683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92CCE-C435-464E-A19A-D4C606FDB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u="sng" cap="small" dirty="0">
                <a:latin typeface="Elephant" panose="02020904090505020303" pitchFamily="18" charset="0"/>
              </a:rPr>
              <a:t>What</a:t>
            </a:r>
            <a:r>
              <a:rPr lang="en-US" cap="small" dirty="0">
                <a:latin typeface="Elephant" panose="02020904090505020303" pitchFamily="18" charset="0"/>
              </a:rPr>
              <a:t> is Justification?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DFF4FA-F598-4962-B6AB-31A8BE724E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r>
              <a:rPr lang="en-US" sz="2100" b="1" u="sng" dirty="0">
                <a:latin typeface="Georgia" panose="02040502050405020303" pitchFamily="18" charset="0"/>
              </a:rPr>
              <a:t>NOTE</a:t>
            </a:r>
            <a:r>
              <a:rPr lang="en-US" sz="2100" dirty="0">
                <a:latin typeface="Georgia" panose="02040502050405020303" pitchFamily="18" charset="0"/>
              </a:rPr>
              <a:t>: Difference between justification </a:t>
            </a:r>
            <a:br>
              <a:rPr lang="en-US" sz="2100" dirty="0">
                <a:latin typeface="Georgia" panose="02040502050405020303" pitchFamily="18" charset="0"/>
              </a:rPr>
            </a:br>
            <a:r>
              <a:rPr lang="en-US" sz="2100" dirty="0">
                <a:latin typeface="Georgia" panose="02040502050405020303" pitchFamily="18" charset="0"/>
              </a:rPr>
              <a:t>as the term is used in the court and as it </a:t>
            </a:r>
            <a:br>
              <a:rPr lang="en-US" sz="2100" dirty="0">
                <a:latin typeface="Georgia" panose="02040502050405020303" pitchFamily="18" charset="0"/>
              </a:rPr>
            </a:br>
            <a:r>
              <a:rPr lang="en-US" sz="2100" dirty="0">
                <a:latin typeface="Georgia" panose="02040502050405020303" pitchFamily="18" charset="0"/>
              </a:rPr>
              <a:t>is used in the Scripture.</a:t>
            </a:r>
          </a:p>
          <a:p>
            <a:endParaRPr lang="en-US" sz="2100" dirty="0">
              <a:latin typeface="Georgia" panose="02040502050405020303" pitchFamily="18" charset="0"/>
            </a:endParaRPr>
          </a:p>
          <a:p>
            <a:r>
              <a:rPr lang="en-US" sz="2100" dirty="0">
                <a:latin typeface="Georgia" panose="02040502050405020303" pitchFamily="18" charset="0"/>
              </a:rPr>
              <a:t>The </a:t>
            </a:r>
            <a:r>
              <a:rPr lang="en-US" sz="2100" b="1" dirty="0">
                <a:solidFill>
                  <a:srgbClr val="FFC000"/>
                </a:solidFill>
                <a:latin typeface="Georgia" panose="02040502050405020303" pitchFamily="18" charset="0"/>
              </a:rPr>
              <a:t>just</a:t>
            </a:r>
            <a:r>
              <a:rPr lang="en-US" sz="2100" dirty="0">
                <a:latin typeface="Georgia" panose="02040502050405020303" pitchFamily="18" charset="0"/>
              </a:rPr>
              <a:t> (</a:t>
            </a:r>
            <a:r>
              <a:rPr lang="en-US" sz="2100" i="1" dirty="0">
                <a:latin typeface="Georgia" panose="02040502050405020303" pitchFamily="18" charset="0"/>
              </a:rPr>
              <a:t>righteous</a:t>
            </a:r>
            <a:r>
              <a:rPr lang="en-US" sz="2100" dirty="0">
                <a:latin typeface="Georgia" panose="02040502050405020303" pitchFamily="18" charset="0"/>
              </a:rPr>
              <a:t>) man is </a:t>
            </a:r>
            <a:r>
              <a:rPr lang="en-US" sz="2100" b="1" dirty="0">
                <a:solidFill>
                  <a:srgbClr val="FFC000"/>
                </a:solidFill>
                <a:latin typeface="Georgia" panose="02040502050405020303" pitchFamily="18" charset="0"/>
              </a:rPr>
              <a:t>vindicated</a:t>
            </a:r>
            <a:r>
              <a:rPr lang="en-US" sz="2100" dirty="0">
                <a:latin typeface="Georgia" panose="02040502050405020303" pitchFamily="18" charset="0"/>
              </a:rPr>
              <a:t>  in the court of law because of his conformance to law.</a:t>
            </a:r>
          </a:p>
          <a:p>
            <a:r>
              <a:rPr lang="en-US" sz="2100" dirty="0">
                <a:latin typeface="Georgia" panose="02040502050405020303" pitchFamily="18" charset="0"/>
              </a:rPr>
              <a:t> In God’s plan the </a:t>
            </a:r>
            <a:r>
              <a:rPr lang="en-US" sz="2100" b="1" dirty="0">
                <a:solidFill>
                  <a:srgbClr val="FFC000"/>
                </a:solidFill>
                <a:latin typeface="Georgia" panose="02040502050405020303" pitchFamily="18" charset="0"/>
              </a:rPr>
              <a:t>sinner</a:t>
            </a:r>
            <a:r>
              <a:rPr lang="en-US" sz="2100" dirty="0">
                <a:latin typeface="Georgia" panose="02040502050405020303" pitchFamily="18" charset="0"/>
              </a:rPr>
              <a:t> (</a:t>
            </a:r>
            <a:r>
              <a:rPr lang="en-US" sz="2100" i="1" dirty="0">
                <a:latin typeface="Georgia" panose="02040502050405020303" pitchFamily="18" charset="0"/>
              </a:rPr>
              <a:t>guilty</a:t>
            </a:r>
            <a:r>
              <a:rPr lang="en-US" sz="2100" dirty="0">
                <a:latin typeface="Georgia" panose="02040502050405020303" pitchFamily="18" charset="0"/>
              </a:rPr>
              <a:t>) is made </a:t>
            </a:r>
            <a:r>
              <a:rPr lang="en-US" sz="2100" b="1" dirty="0">
                <a:solidFill>
                  <a:srgbClr val="FFC000"/>
                </a:solidFill>
                <a:latin typeface="Georgia" panose="02040502050405020303" pitchFamily="18" charset="0"/>
              </a:rPr>
              <a:t>righteous</a:t>
            </a:r>
            <a:r>
              <a:rPr lang="en-US" sz="2100" dirty="0">
                <a:latin typeface="Georgia" panose="02040502050405020303" pitchFamily="18" charset="0"/>
              </a:rPr>
              <a:t> or </a:t>
            </a:r>
            <a:r>
              <a:rPr lang="en-US" sz="2100" b="1" dirty="0">
                <a:solidFill>
                  <a:srgbClr val="FFC000"/>
                </a:solidFill>
                <a:latin typeface="Georgia" panose="02040502050405020303" pitchFamily="18" charset="0"/>
              </a:rPr>
              <a:t>vindicated</a:t>
            </a:r>
            <a:r>
              <a:rPr lang="en-US" sz="2100" dirty="0">
                <a:latin typeface="Georgia" panose="02040502050405020303" pitchFamily="18" charset="0"/>
              </a:rPr>
              <a:t> before the throne of God.</a:t>
            </a:r>
          </a:p>
          <a:p>
            <a:pPr marL="342900" lvl="1" indent="0">
              <a:buNone/>
            </a:pPr>
            <a:endParaRPr lang="en-US" sz="1800" dirty="0">
              <a:latin typeface="Georgia" panose="02040502050405020303" pitchFamily="18" charset="0"/>
            </a:endParaRPr>
          </a:p>
          <a:p>
            <a:pPr lvl="1"/>
            <a:endParaRPr lang="en-US" sz="1800" dirty="0">
              <a:latin typeface="Georgia" panose="02040502050405020303" pitchFamily="18" charset="0"/>
            </a:endParaRPr>
          </a:p>
          <a:p>
            <a:pPr lvl="1"/>
            <a:endParaRPr lang="en-US" sz="1800" dirty="0">
              <a:latin typeface="Georgia" panose="02040502050405020303" pitchFamily="18" charset="0"/>
            </a:endParaRPr>
          </a:p>
          <a:p>
            <a:pPr lvl="1"/>
            <a:endParaRPr lang="en-US" sz="1800" dirty="0">
              <a:latin typeface="Georgia" panose="02040502050405020303" pitchFamily="18" charset="0"/>
            </a:endParaRPr>
          </a:p>
          <a:p>
            <a:pPr marL="342900" lvl="1" indent="0">
              <a:buNone/>
            </a:pPr>
            <a:endParaRPr lang="en-US" sz="1800" dirty="0">
              <a:latin typeface="Georgia" panose="02040502050405020303" pitchFamily="18" charset="0"/>
            </a:endParaRPr>
          </a:p>
          <a:p>
            <a:endParaRPr lang="en-US" sz="1950" dirty="0">
              <a:latin typeface="Georgia" panose="02040502050405020303" pitchFamily="18" charset="0"/>
            </a:endParaRPr>
          </a:p>
          <a:p>
            <a:endParaRPr lang="en-US" sz="1350" dirty="0"/>
          </a:p>
        </p:txBody>
      </p:sp>
      <p:pic>
        <p:nvPicPr>
          <p:cNvPr id="5" name="Picture 4" descr="Close-up of a gavel&#10;&#10;Description automatically generated">
            <a:extLst>
              <a:ext uri="{FF2B5EF4-FFF2-40B4-BE49-F238E27FC236}">
                <a16:creationId xmlns:a16="http://schemas.microsoft.com/office/drawing/2014/main" id="{982DED01-66D6-45CF-AA2A-96E95BB4EC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388952" y="1825625"/>
            <a:ext cx="2143125" cy="1264444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727730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92CCE-C435-464E-A19A-D4C606FDB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cap="small" dirty="0">
                <a:latin typeface="Elephant" panose="02020904090505020303" pitchFamily="18" charset="0"/>
              </a:rPr>
              <a:t>Man’s </a:t>
            </a:r>
            <a:r>
              <a:rPr lang="en-US" u="sng" cap="small" dirty="0">
                <a:solidFill>
                  <a:srgbClr val="FFC000"/>
                </a:solidFill>
                <a:latin typeface="Elephant" panose="02020904090505020303" pitchFamily="18" charset="0"/>
              </a:rPr>
              <a:t>NEED</a:t>
            </a:r>
            <a:r>
              <a:rPr lang="en-US" cap="small" dirty="0">
                <a:latin typeface="Elephant" panose="02020904090505020303" pitchFamily="18" charset="0"/>
              </a:rPr>
              <a:t> for Justification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DFF4FA-F598-4962-B6AB-31A8BE724E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r>
              <a:rPr lang="en-US" sz="2100" dirty="0">
                <a:solidFill>
                  <a:srgbClr val="00B0F0"/>
                </a:solidFill>
                <a:latin typeface="Impact" panose="020B0806030902050204" pitchFamily="34" charset="0"/>
              </a:rPr>
              <a:t>Isaiah 59:1-2</a:t>
            </a:r>
          </a:p>
          <a:p>
            <a:r>
              <a:rPr lang="en-US" sz="2100" dirty="0">
                <a:latin typeface="Georgia" panose="02040502050405020303" pitchFamily="18" charset="0"/>
              </a:rPr>
              <a:t>After showing that all, both Jew and Gentile, are under the guilt of sin, Paul says that “</a:t>
            </a:r>
            <a:r>
              <a:rPr lang="en-US" sz="2100" i="1" dirty="0">
                <a:latin typeface="Georgia" panose="02040502050405020303" pitchFamily="18" charset="0"/>
              </a:rPr>
              <a:t>no flesh shall be </a:t>
            </a:r>
            <a:r>
              <a:rPr lang="en-US" sz="2100" b="1" i="1" u="sng" dirty="0">
                <a:solidFill>
                  <a:srgbClr val="FFFF00"/>
                </a:solidFill>
                <a:latin typeface="Georgia" panose="02040502050405020303" pitchFamily="18" charset="0"/>
              </a:rPr>
              <a:t>justified</a:t>
            </a:r>
            <a:r>
              <a:rPr lang="en-US" sz="2100" i="1" dirty="0">
                <a:latin typeface="Georgia" panose="02040502050405020303" pitchFamily="18" charset="0"/>
              </a:rPr>
              <a:t> by the works of law</a:t>
            </a:r>
            <a:r>
              <a:rPr lang="en-US" sz="2100" dirty="0">
                <a:latin typeface="Georgia" panose="02040502050405020303" pitchFamily="18" charset="0"/>
              </a:rPr>
              <a:t>.” </a:t>
            </a:r>
            <a:r>
              <a:rPr lang="en-US" sz="2100" dirty="0">
                <a:solidFill>
                  <a:srgbClr val="00B0F0"/>
                </a:solidFill>
                <a:latin typeface="Impact" panose="020B0806030902050204" pitchFamily="34" charset="0"/>
              </a:rPr>
              <a:t>(Romans 3:20)</a:t>
            </a:r>
          </a:p>
          <a:p>
            <a:r>
              <a:rPr lang="en-US" sz="2100" dirty="0">
                <a:latin typeface="Georgia" panose="02040502050405020303" pitchFamily="18" charset="0"/>
              </a:rPr>
              <a:t>“Now that no man is </a:t>
            </a:r>
            <a:r>
              <a:rPr lang="en-US" sz="2100" b="1" u="sng" dirty="0">
                <a:solidFill>
                  <a:srgbClr val="FFFF00"/>
                </a:solidFill>
                <a:latin typeface="Georgia" panose="02040502050405020303" pitchFamily="18" charset="0"/>
              </a:rPr>
              <a:t>justified</a:t>
            </a:r>
            <a:r>
              <a:rPr lang="en-US" sz="2100" dirty="0">
                <a:latin typeface="Georgia" panose="02040502050405020303" pitchFamily="18" charset="0"/>
              </a:rPr>
              <a:t> by the law before God, is evident.” </a:t>
            </a:r>
            <a:r>
              <a:rPr lang="en-US" sz="2100" dirty="0">
                <a:solidFill>
                  <a:srgbClr val="00B0F0"/>
                </a:solidFill>
                <a:latin typeface="Impact" panose="020B0806030902050204" pitchFamily="34" charset="0"/>
              </a:rPr>
              <a:t>(Galatians 3:11)</a:t>
            </a:r>
          </a:p>
          <a:p>
            <a:r>
              <a:rPr lang="en-US" sz="2100" dirty="0">
                <a:latin typeface="Georgia" panose="02040502050405020303" pitchFamily="18" charset="0"/>
              </a:rPr>
              <a:t>“Ye are severed from Christ, ye who would be </a:t>
            </a:r>
            <a:r>
              <a:rPr lang="en-US" sz="2100" b="1" u="sng" dirty="0">
                <a:solidFill>
                  <a:srgbClr val="FFFF00"/>
                </a:solidFill>
                <a:latin typeface="Georgia" panose="02040502050405020303" pitchFamily="18" charset="0"/>
              </a:rPr>
              <a:t>justified</a:t>
            </a:r>
            <a:r>
              <a:rPr lang="en-US" sz="2100" dirty="0">
                <a:latin typeface="Georgia" panose="02040502050405020303" pitchFamily="18" charset="0"/>
              </a:rPr>
              <a:t> by the law; ye are fallen away from grace.” </a:t>
            </a:r>
            <a:r>
              <a:rPr lang="en-US" sz="2100" dirty="0">
                <a:solidFill>
                  <a:srgbClr val="00B0F0"/>
                </a:solidFill>
                <a:latin typeface="Impact" panose="020B0806030902050204" pitchFamily="34" charset="0"/>
              </a:rPr>
              <a:t>(Galatians 5:4)</a:t>
            </a:r>
          </a:p>
          <a:p>
            <a:pPr marL="342900" lvl="1" indent="0">
              <a:buNone/>
            </a:pPr>
            <a:endParaRPr lang="en-US" sz="1800" dirty="0">
              <a:latin typeface="Georgia" panose="02040502050405020303" pitchFamily="18" charset="0"/>
            </a:endParaRPr>
          </a:p>
          <a:p>
            <a:pPr lvl="1"/>
            <a:endParaRPr lang="en-US" sz="1800" dirty="0">
              <a:latin typeface="Georgia" panose="02040502050405020303" pitchFamily="18" charset="0"/>
            </a:endParaRPr>
          </a:p>
          <a:p>
            <a:pPr lvl="1"/>
            <a:endParaRPr lang="en-US" sz="1800" dirty="0">
              <a:latin typeface="Georgia" panose="02040502050405020303" pitchFamily="18" charset="0"/>
            </a:endParaRPr>
          </a:p>
          <a:p>
            <a:pPr lvl="1"/>
            <a:endParaRPr lang="en-US" sz="1800" dirty="0">
              <a:latin typeface="Georgia" panose="02040502050405020303" pitchFamily="18" charset="0"/>
            </a:endParaRPr>
          </a:p>
          <a:p>
            <a:pPr marL="342900" lvl="1" indent="0">
              <a:buNone/>
            </a:pPr>
            <a:endParaRPr lang="en-US" sz="1800" dirty="0">
              <a:latin typeface="Georgia" panose="02040502050405020303" pitchFamily="18" charset="0"/>
            </a:endParaRPr>
          </a:p>
          <a:p>
            <a:endParaRPr lang="en-US" sz="1950" dirty="0">
              <a:latin typeface="Georgia" panose="02040502050405020303" pitchFamily="18" charset="0"/>
            </a:endParaRPr>
          </a:p>
          <a:p>
            <a:endParaRPr lang="en-US" sz="1350" dirty="0"/>
          </a:p>
        </p:txBody>
      </p:sp>
      <p:pic>
        <p:nvPicPr>
          <p:cNvPr id="5" name="Picture 4" descr="Close-up of a gavel&#10;&#10;Description automatically generated">
            <a:extLst>
              <a:ext uri="{FF2B5EF4-FFF2-40B4-BE49-F238E27FC236}">
                <a16:creationId xmlns:a16="http://schemas.microsoft.com/office/drawing/2014/main" id="{982DED01-66D6-45CF-AA2A-96E95BB4EC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477000" y="365126"/>
            <a:ext cx="2143125" cy="177614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82928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92CCE-C435-464E-A19A-D4C606FDB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2134" y="457201"/>
            <a:ext cx="5179676" cy="19812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Elephant" panose="02020904090505020303" pitchFamily="18" charset="0"/>
              </a:rPr>
              <a:t>Can One Be Justified by </a:t>
            </a:r>
            <a:br>
              <a:rPr lang="en-US" dirty="0">
                <a:latin typeface="Elephant" panose="02020904090505020303" pitchFamily="18" charset="0"/>
              </a:rPr>
            </a:br>
            <a:r>
              <a:rPr lang="en-US" dirty="0">
                <a:latin typeface="Elephant" panose="02020904090505020303" pitchFamily="18" charset="0"/>
              </a:rPr>
              <a:t>works of the Law?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DFF4FA-F598-4962-B6AB-31A8BE724E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894012"/>
            <a:ext cx="7886700" cy="3051175"/>
          </a:xfrm>
        </p:spPr>
        <p:txBody>
          <a:bodyPr anchor="t">
            <a:normAutofit/>
          </a:bodyPr>
          <a:lstStyle/>
          <a:p>
            <a:r>
              <a:rPr lang="en-US" sz="2100" dirty="0">
                <a:solidFill>
                  <a:srgbClr val="00B0F0"/>
                </a:solidFill>
                <a:latin typeface="Impact" panose="020B0806030902050204" pitchFamily="34" charset="0"/>
              </a:rPr>
              <a:t>Romans 3:19-22, </a:t>
            </a:r>
            <a:r>
              <a:rPr lang="en-US" sz="2100" dirty="0">
                <a:latin typeface="Georgia" panose="02040502050405020303" pitchFamily="18" charset="0"/>
              </a:rPr>
              <a:t>“because by the works of the law shall </a:t>
            </a:r>
            <a:r>
              <a:rPr lang="en-US" sz="2100" b="1" u="sng" dirty="0">
                <a:solidFill>
                  <a:srgbClr val="FFFF00"/>
                </a:solidFill>
                <a:latin typeface="Georgia" panose="02040502050405020303" pitchFamily="18" charset="0"/>
              </a:rPr>
              <a:t>no flesh be justified </a:t>
            </a:r>
            <a:r>
              <a:rPr lang="en-US" sz="2100" dirty="0">
                <a:latin typeface="Georgia" panose="02040502050405020303" pitchFamily="18" charset="0"/>
              </a:rPr>
              <a:t>in His sight.”</a:t>
            </a:r>
          </a:p>
          <a:p>
            <a:r>
              <a:rPr lang="en-US" sz="2100" dirty="0">
                <a:latin typeface="Georgia" panose="02040502050405020303" pitchFamily="18" charset="0"/>
              </a:rPr>
              <a:t>“… But now </a:t>
            </a:r>
            <a:r>
              <a:rPr lang="en-US" sz="2100" b="1" dirty="0">
                <a:latin typeface="Georgia" panose="02040502050405020303" pitchFamily="18" charset="0"/>
              </a:rPr>
              <a:t>apart from the law a </a:t>
            </a:r>
            <a:r>
              <a:rPr lang="en-US" sz="2100" b="1" u="sng" dirty="0">
                <a:solidFill>
                  <a:srgbClr val="FFFF00"/>
                </a:solidFill>
                <a:latin typeface="Georgia" panose="02040502050405020303" pitchFamily="18" charset="0"/>
              </a:rPr>
              <a:t>righteousness</a:t>
            </a:r>
            <a:r>
              <a:rPr lang="en-US" sz="2100" b="1" dirty="0">
                <a:latin typeface="Georgia" panose="02040502050405020303" pitchFamily="18" charset="0"/>
              </a:rPr>
              <a:t> of God hath been manifested, </a:t>
            </a:r>
            <a:r>
              <a:rPr lang="en-US" sz="2100" b="1" dirty="0">
                <a:solidFill>
                  <a:srgbClr val="FFFF00"/>
                </a:solidFill>
                <a:latin typeface="Georgia" panose="02040502050405020303" pitchFamily="18" charset="0"/>
              </a:rPr>
              <a:t>being witnessed by the law and the prophets</a:t>
            </a:r>
            <a:r>
              <a:rPr lang="en-US" sz="2100" dirty="0">
                <a:latin typeface="Georgia" panose="02040502050405020303" pitchFamily="18" charset="0"/>
              </a:rPr>
              <a:t>; even the righteousness of God through faith in Jesus Christ unto all them that believe; for there is no distinction.”</a:t>
            </a:r>
          </a:p>
          <a:p>
            <a:r>
              <a:rPr lang="en-US" sz="2100" dirty="0">
                <a:latin typeface="Georgia" panose="02040502050405020303" pitchFamily="18" charset="0"/>
              </a:rPr>
              <a:t>cf. </a:t>
            </a:r>
            <a:r>
              <a:rPr lang="en-US" sz="2100" dirty="0">
                <a:solidFill>
                  <a:srgbClr val="00B0F0"/>
                </a:solidFill>
                <a:latin typeface="Impact" panose="020B0806030902050204" pitchFamily="34" charset="0"/>
              </a:rPr>
              <a:t>Acts 13:39; Galatians 2:16</a:t>
            </a:r>
          </a:p>
          <a:p>
            <a:pPr marL="342900" lvl="1" indent="0">
              <a:buNone/>
            </a:pPr>
            <a:endParaRPr lang="en-US" sz="1800" dirty="0">
              <a:latin typeface="Georgia" panose="02040502050405020303" pitchFamily="18" charset="0"/>
            </a:endParaRPr>
          </a:p>
          <a:p>
            <a:pPr marL="457200" lvl="1" indent="0">
              <a:buNone/>
            </a:pPr>
            <a:endParaRPr lang="en-US" sz="1800" dirty="0">
              <a:latin typeface="Georgia" panose="02040502050405020303" pitchFamily="18" charset="0"/>
            </a:endParaRPr>
          </a:p>
          <a:p>
            <a:pPr lvl="1"/>
            <a:endParaRPr lang="en-US" sz="1800" dirty="0">
              <a:latin typeface="Georgia" panose="02040502050405020303" pitchFamily="18" charset="0"/>
            </a:endParaRPr>
          </a:p>
          <a:p>
            <a:pPr marL="342900" lvl="1" indent="0">
              <a:buNone/>
            </a:pPr>
            <a:endParaRPr lang="en-US" sz="1800" dirty="0">
              <a:latin typeface="Georgia" panose="02040502050405020303" pitchFamily="18" charset="0"/>
            </a:endParaRPr>
          </a:p>
          <a:p>
            <a:endParaRPr lang="en-US" sz="1950" dirty="0">
              <a:latin typeface="Georgia" panose="02040502050405020303" pitchFamily="18" charset="0"/>
            </a:endParaRPr>
          </a:p>
          <a:p>
            <a:endParaRPr lang="en-US" sz="1350" dirty="0"/>
          </a:p>
        </p:txBody>
      </p:sp>
      <p:pic>
        <p:nvPicPr>
          <p:cNvPr id="4" name="Picture 3" descr="Close-up of a gavel&#10;&#10;Description automatically generated">
            <a:extLst>
              <a:ext uri="{FF2B5EF4-FFF2-40B4-BE49-F238E27FC236}">
                <a16:creationId xmlns:a16="http://schemas.microsoft.com/office/drawing/2014/main" id="{E7D0070F-A55E-80F0-EBF6-4488D8E84D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477000" y="559729"/>
            <a:ext cx="2143125" cy="177614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162010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1295</TotalTime>
  <Words>1483</Words>
  <Application>Microsoft Office PowerPoint</Application>
  <PresentationFormat>On-screen Show (4:3)</PresentationFormat>
  <Paragraphs>164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Calibri</vt:lpstr>
      <vt:lpstr>Calibri Light</vt:lpstr>
      <vt:lpstr>Elephant</vt:lpstr>
      <vt:lpstr>Georgia</vt:lpstr>
      <vt:lpstr>Impact</vt:lpstr>
      <vt:lpstr>1_Office Theme</vt:lpstr>
      <vt:lpstr>PowerPoint Presentation</vt:lpstr>
      <vt:lpstr>Justification</vt:lpstr>
      <vt:lpstr>What is Justification?</vt:lpstr>
      <vt:lpstr>What is Justification?</vt:lpstr>
      <vt:lpstr>What is Justification?</vt:lpstr>
      <vt:lpstr>What is Justification?</vt:lpstr>
      <vt:lpstr>What is Justification?</vt:lpstr>
      <vt:lpstr>Man’s NEED for Justification</vt:lpstr>
      <vt:lpstr>Can One Be Justified by  works of the Law?</vt:lpstr>
      <vt:lpstr>Can One Be Justified by  works of the Law?</vt:lpstr>
      <vt:lpstr>What is “obedience of faith?”</vt:lpstr>
      <vt:lpstr>By what Means is one Justified?</vt:lpstr>
      <vt:lpstr>When are We Justified?</vt:lpstr>
      <vt:lpstr>When are We Justified?</vt:lpstr>
      <vt:lpstr>When are We Justified?</vt:lpstr>
      <vt:lpstr>When are We Justified?</vt:lpstr>
      <vt:lpstr>When are We Justified?</vt:lpstr>
      <vt:lpstr>When are We Justified?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97</cp:revision>
  <dcterms:created xsi:type="dcterms:W3CDTF">2008-03-16T18:22:36Z</dcterms:created>
  <dcterms:modified xsi:type="dcterms:W3CDTF">2026-04-19T19:40:31Z</dcterms:modified>
</cp:coreProperties>
</file>