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68" r:id="rId2"/>
  </p:sldMasterIdLst>
  <p:notesMasterIdLst>
    <p:notesMasterId r:id="rId17"/>
  </p:notesMasterIdLst>
  <p:sldIdLst>
    <p:sldId id="761" r:id="rId3"/>
    <p:sldId id="762" r:id="rId4"/>
    <p:sldId id="763" r:id="rId5"/>
    <p:sldId id="764" r:id="rId6"/>
    <p:sldId id="765" r:id="rId7"/>
    <p:sldId id="766" r:id="rId8"/>
    <p:sldId id="767" r:id="rId9"/>
    <p:sldId id="768" r:id="rId10"/>
    <p:sldId id="769" r:id="rId11"/>
    <p:sldId id="770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267"/>
            <p14:sldId id="268"/>
            <p14:sldId id="269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4" d="100"/>
          <a:sy n="64" d="100"/>
        </p:scale>
        <p:origin x="1421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6/1/2025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E1F5F8-BC86-46A7-8B01-A9CCE9B774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B4ACF-D26B-4ABE-AE51-980890926C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D45F2-5396-46B6-13EC-881332DBD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83E88A-E1F7-583D-0B0C-F98038D94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B4ACF-D26B-4ABE-AE51-980890926C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5B315D1D-B25D-371D-3B4B-A12B8A8AE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FAC93F17-B03D-D7C0-977C-909FC269E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6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652963"/>
            <a:ext cx="5761037" cy="750887"/>
          </a:xfrm>
        </p:spPr>
        <p:txBody>
          <a:bodyPr/>
          <a:lstStyle>
            <a:lvl1pPr algn="ctr">
              <a:defRPr sz="24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445125"/>
            <a:ext cx="5761037" cy="503238"/>
          </a:xfrm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25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662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5699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1125538"/>
            <a:ext cx="3090862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2150" y="1125538"/>
            <a:ext cx="3092450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9529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920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92007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480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3394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8813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5420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11863" y="115888"/>
            <a:ext cx="1582737" cy="56880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8888" y="115888"/>
            <a:ext cx="4600575" cy="56880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360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6/1/2025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57610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125538"/>
            <a:ext cx="6335712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2"/>
            <a:r>
              <a:rPr lang="ru-RU"/>
              <a:t>Fifth level</a:t>
            </a:r>
          </a:p>
          <a:p>
            <a:pPr lvl="1"/>
            <a:r>
              <a:rPr lang="ru-RU"/>
              <a:t>Second level</a:t>
            </a:r>
          </a:p>
          <a:p>
            <a:pPr lvl="0"/>
            <a:r>
              <a:rPr lang="ru-RU"/>
              <a:t>Third level</a:t>
            </a:r>
          </a:p>
          <a:p>
            <a:pPr lvl="1"/>
            <a:r>
              <a:rPr lang="ru-RU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576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enius.com/8750739/Jeremy-camp-same-power/I-can-see-waters-raging-at-my-feet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enius.com/8286167/Jeremy-camp-same-power/The-same-power-that-rose-jesus-from-the-grave-the-same-power-that-commands-the-dead-to-wake-lives-in-us-lives-in-us-the-same-power-that-moves-mountains-when-he-speaks-the-same-power-that-can-calm-a-raging-sea-lives-in-us-lives-in-us-he-lives-in-us-lives-in-us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4652963"/>
            <a:ext cx="5976937" cy="504825"/>
          </a:xfrm>
          <a:noFill/>
        </p:spPr>
        <p:txBody>
          <a:bodyPr/>
          <a:lstStyle/>
          <a:p>
            <a:pPr algn="l"/>
            <a:r>
              <a:rPr lang="en-US" sz="3600" dirty="0"/>
              <a:t>Overcoming temptation</a:t>
            </a:r>
            <a:endParaRPr lang="uk-UA" sz="36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4424" y="5156200"/>
            <a:ext cx="4393679" cy="36103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800" dirty="0"/>
              <a:t>Knollwood church of Christ</a:t>
            </a:r>
            <a:endParaRPr lang="uk-UA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5D83-DB4C-6286-FC0D-3037A9B7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481" y="319499"/>
            <a:ext cx="5761038" cy="508000"/>
          </a:xfrm>
        </p:spPr>
        <p:txBody>
          <a:bodyPr/>
          <a:lstStyle/>
          <a:p>
            <a:pPr algn="ctr"/>
            <a:r>
              <a:rPr lang="en-US" dirty="0"/>
              <a:t>Love- A more excellent way </a:t>
            </a:r>
            <a:br>
              <a:rPr lang="en-US" dirty="0"/>
            </a:br>
            <a:r>
              <a:rPr lang="en-US" dirty="0"/>
              <a:t>(I Cor 13)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60600-15F9-D62A-F97D-9C530C1A3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988840"/>
            <a:ext cx="8524408" cy="453650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600C07-D397-7F9B-C0ED-4BDD9C2628B6}"/>
              </a:ext>
            </a:extLst>
          </p:cNvPr>
          <p:cNvSpPr txBox="1"/>
          <p:nvPr/>
        </p:nvSpPr>
        <p:spPr>
          <a:xfrm>
            <a:off x="1835696" y="1484784"/>
            <a:ext cx="59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Steadfast/Unmoving                              Abounding</a:t>
            </a:r>
          </a:p>
        </p:txBody>
      </p:sp>
    </p:spTree>
    <p:extLst>
      <p:ext uri="{BB962C8B-B14F-4D97-AF65-F5344CB8AC3E}">
        <p14:creationId xmlns:p14="http://schemas.microsoft.com/office/powerpoint/2010/main" val="258310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E6FB-8978-D0C2-8B3C-A6467415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resist temptation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0B857-D313-0293-B26E-7CB93100A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412776"/>
            <a:ext cx="7345560" cy="4678362"/>
          </a:xfrm>
        </p:spPr>
        <p:txBody>
          <a:bodyPr/>
          <a:lstStyle/>
          <a:p>
            <a:r>
              <a:rPr lang="en-US" dirty="0"/>
              <a:t>Not limit our actions to not sinning but look for ways that we can “abound”</a:t>
            </a:r>
          </a:p>
          <a:p>
            <a:r>
              <a:rPr lang="en-US" dirty="0"/>
              <a:t>How can we satisfy our desires within God’s will?</a:t>
            </a:r>
          </a:p>
          <a:p>
            <a:r>
              <a:rPr lang="en-US" dirty="0"/>
              <a:t>What can we proactively do to combat the sin we are tempted to commit?</a:t>
            </a:r>
          </a:p>
          <a:p>
            <a:r>
              <a:rPr lang="en-US" dirty="0"/>
              <a:t>What activities can we engage in that will glorify God?   </a:t>
            </a:r>
          </a:p>
        </p:txBody>
      </p:sp>
    </p:spTree>
    <p:extLst>
      <p:ext uri="{BB962C8B-B14F-4D97-AF65-F5344CB8AC3E}">
        <p14:creationId xmlns:p14="http://schemas.microsoft.com/office/powerpoint/2010/main" val="137090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1CF7-30BD-F8CF-8308-5352204D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 – Same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26554-6561-2A80-F835-3ADFCBDD2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623888"/>
            <a:ext cx="7561584" cy="4678362"/>
          </a:xfrm>
        </p:spPr>
        <p:txBody>
          <a:bodyPr/>
          <a:lstStyle/>
          <a:p>
            <a:pPr marL="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can see waters raging at my feet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can feel the breath of those surrounding me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can hear the sound of nations rising up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will not be overtaken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will not be overcome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can walk down this dark and painful road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can face every fear of the unknown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can hear all God’s children singing out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will not be overtaken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will not be overcome</a:t>
            </a: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5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240F4-8DD9-E20D-FB23-C76172E0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  - Same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18FA2-2E0E-80E7-4E7F-2F6E7AB08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same power that rose Jesus from the grave</a:t>
            </a:r>
            <a:b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same power that commands the dead to wake</a:t>
            </a:r>
            <a:b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Lives in us, lives in us</a:t>
            </a:r>
            <a:b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same power that moves mountains when He speaks</a:t>
            </a:r>
            <a:b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same power that can calm a raging sea</a:t>
            </a:r>
            <a:b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Lives in us, lives in us</a:t>
            </a:r>
            <a:b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u="sng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 lives in us, lives in us</a:t>
            </a:r>
            <a:endParaRPr lang="en-US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8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5099050" cy="433387"/>
          </a:xfrm>
        </p:spPr>
        <p:txBody>
          <a:bodyPr/>
          <a:lstStyle/>
          <a:p>
            <a:r>
              <a:rPr lang="en-US" sz="3600" b="1" dirty="0">
                <a:latin typeface="Tahoma" charset="0"/>
              </a:rPr>
              <a:t>How we are tempted</a:t>
            </a:r>
            <a:endParaRPr lang="uk-UA" sz="36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196975"/>
            <a:ext cx="7417568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James 1:14 – but each man is tempted, when he is drawn(dragged) away by his own lust (desire) and enticed</a:t>
            </a:r>
          </a:p>
          <a:p>
            <a:pPr>
              <a:lnSpc>
                <a:spcPct val="9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Lust -  Word means “desire” and does not necessarily have a bad meaning. </a:t>
            </a:r>
          </a:p>
          <a:p>
            <a:pPr>
              <a:lnSpc>
                <a:spcPct val="90000"/>
              </a:lnSpc>
            </a:pPr>
            <a:r>
              <a:rPr lang="en-US" altLang="ko-KR" sz="2000" dirty="0">
                <a:latin typeface="Verdana" pitchFamily="34" charset="0"/>
                <a:ea typeface="굴림" charset="-127"/>
              </a:rPr>
              <a:t>Desires are put in our hearts by God.  Satan does not create anything but wants us to fulfill these desires in ways other than God has specified.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86288-E95E-DA2C-B246-84A00D67D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D093C73-40A4-41D0-7D97-0FC55C420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5099050" cy="433387"/>
          </a:xfrm>
        </p:spPr>
        <p:txBody>
          <a:bodyPr/>
          <a:lstStyle/>
          <a:p>
            <a:r>
              <a:rPr lang="en-US" sz="3600" b="1" dirty="0">
                <a:latin typeface="Tahoma" charset="0"/>
              </a:rPr>
              <a:t>Misuse of desires</a:t>
            </a:r>
            <a:endParaRPr lang="uk-UA" sz="3600" b="1" dirty="0">
              <a:latin typeface="Tahoma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A356F82-6666-9EE7-2371-564AF1FA7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888" y="1196975"/>
            <a:ext cx="5849937" cy="40767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ko-KR" sz="2000" dirty="0">
              <a:latin typeface="Verdana" pitchFamily="34" charset="0"/>
              <a:ea typeface="굴림" charset="-127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C0025D-13C9-260B-3A6C-D46DF1C7FFB8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1196975"/>
          <a:ext cx="8424936" cy="5010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126832317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04351644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846247550"/>
                    </a:ext>
                  </a:extLst>
                </a:gridCol>
              </a:tblGrid>
              <a:tr h="7663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Desire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Proper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Improper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58298"/>
                  </a:ext>
                </a:extLst>
              </a:tr>
              <a:tr h="1374677">
                <a:tc>
                  <a:txBody>
                    <a:bodyPr/>
                    <a:lstStyle/>
                    <a:p>
                      <a:r>
                        <a:rPr lang="en-US" dirty="0"/>
                        <a:t>Food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Nourishment (Gen. 1:29)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Enjoyment (</a:t>
                      </a:r>
                      <a:r>
                        <a:rPr lang="en-US" dirty="0" err="1"/>
                        <a:t>Ecc</a:t>
                      </a:r>
                      <a:r>
                        <a:rPr lang="en-US" dirty="0"/>
                        <a:t> 9:7)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Gluttony (Gal 5:19-21)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875564"/>
                  </a:ext>
                </a:extLst>
              </a:tr>
              <a:tr h="766372"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Procreation (Gen 1:28)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Key part of marriage (I Cor. 7:1-3; Gen. 2:24)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Fornication  (I Cor. 6:18)</a:t>
                      </a:r>
                    </a:p>
                    <a:p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Homosexuality (Rom 1:26-27)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98817"/>
                  </a:ext>
                </a:extLst>
              </a:tr>
              <a:tr h="766372">
                <a:tc>
                  <a:txBody>
                    <a:bodyPr/>
                    <a:lstStyle/>
                    <a:p>
                      <a:r>
                        <a:rPr lang="en-US" dirty="0"/>
                        <a:t>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work (II Thes 3:6-12)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Becomes an idol (Col 3:23 – work unto the Lord)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653056"/>
                  </a:ext>
                </a:extLst>
              </a:tr>
              <a:tr h="766372">
                <a:tc>
                  <a:txBody>
                    <a:bodyPr/>
                    <a:lstStyle/>
                    <a:p>
                      <a:r>
                        <a:rPr lang="en-US" dirty="0"/>
                        <a:t>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“Re-create” ourselves – God gives us an example of 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Sloth – (Prov. 19:15)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65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1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047D-79E8-8591-C7B7-B20D6545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115888"/>
            <a:ext cx="6912049" cy="508000"/>
          </a:xfrm>
        </p:spPr>
        <p:txBody>
          <a:bodyPr/>
          <a:lstStyle/>
          <a:p>
            <a:r>
              <a:rPr lang="en-US" dirty="0"/>
              <a:t>Some ways to overcome temptation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A1976-886C-0941-3B55-A6321D1F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5538"/>
            <a:ext cx="8568952" cy="4678362"/>
          </a:xfrm>
        </p:spPr>
        <p:txBody>
          <a:bodyPr/>
          <a:lstStyle/>
          <a:p>
            <a:pPr lvl="1"/>
            <a:r>
              <a:rPr lang="en-US" dirty="0"/>
              <a:t>Remember the judgment – I Cor 15:12-19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God’s promise that we won’t be tempted above that which we are able (I Cor. 10:13)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Remember what God has done for us.   Concept of memorial   (Passover/Day of Atonement/Lord’s Supper)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6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CFA1-5F0D-81F9-9619-96991042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Cor. 15:58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E3CF-007C-D22B-33F0-7EDFC815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3456384"/>
          </a:xfrm>
        </p:spPr>
        <p:txBody>
          <a:bodyPr/>
          <a:lstStyle/>
          <a:p>
            <a:r>
              <a:rPr lang="en-US" sz="3600" dirty="0"/>
              <a:t>Therefore, my beloved brethren, be </a:t>
            </a:r>
            <a:r>
              <a:rPr lang="en-US" sz="3600" i="1" dirty="0">
                <a:solidFill>
                  <a:schemeClr val="tx1">
                    <a:lumMod val="50000"/>
                  </a:schemeClr>
                </a:solidFill>
              </a:rPr>
              <a:t>steadfast, immovable</a:t>
            </a:r>
            <a:r>
              <a:rPr lang="en-US" sz="3600" dirty="0"/>
              <a:t>, always </a:t>
            </a:r>
            <a:r>
              <a:rPr lang="en-US" sz="3600" i="1" dirty="0">
                <a:solidFill>
                  <a:srgbClr val="FFFF00"/>
                </a:solidFill>
              </a:rPr>
              <a:t>abounding</a:t>
            </a:r>
            <a:r>
              <a:rPr lang="en-US" sz="3600" dirty="0"/>
              <a:t> in the work of the Lord, knowing that your labor is not in vain in the Lord.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69964E-5909-CBB9-80D8-1AE49649664A}"/>
              </a:ext>
            </a:extLst>
          </p:cNvPr>
          <p:cNvSpPr txBox="1"/>
          <p:nvPr/>
        </p:nvSpPr>
        <p:spPr>
          <a:xfrm>
            <a:off x="2051720" y="5567389"/>
            <a:ext cx="557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can we be unmoving, yet abound?</a:t>
            </a:r>
          </a:p>
        </p:txBody>
      </p:sp>
    </p:spTree>
    <p:extLst>
      <p:ext uri="{BB962C8B-B14F-4D97-AF65-F5344CB8AC3E}">
        <p14:creationId xmlns:p14="http://schemas.microsoft.com/office/powerpoint/2010/main" val="41736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66042-0781-81A7-3571-3DB452D1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115888"/>
            <a:ext cx="7056065" cy="508000"/>
          </a:xfrm>
        </p:spPr>
        <p:txBody>
          <a:bodyPr/>
          <a:lstStyle/>
          <a:p>
            <a:r>
              <a:rPr lang="en-US" dirty="0"/>
              <a:t>Two parts in overcoming temptation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2D92FC-CF2B-FB92-4439-CD3C688591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12" y="1125538"/>
          <a:ext cx="8856984" cy="5616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967">
                  <a:extLst>
                    <a:ext uri="{9D8B030D-6E8A-4147-A177-3AD203B41FA5}">
                      <a16:colId xmlns:a16="http://schemas.microsoft.com/office/drawing/2014/main" val="3163866174"/>
                    </a:ext>
                  </a:extLst>
                </a:gridCol>
                <a:gridCol w="4429017">
                  <a:extLst>
                    <a:ext uri="{9D8B030D-6E8A-4147-A177-3AD203B41FA5}">
                      <a16:colId xmlns:a16="http://schemas.microsoft.com/office/drawing/2014/main" val="1198263132"/>
                    </a:ext>
                  </a:extLst>
                </a:gridCol>
              </a:tblGrid>
              <a:tr h="1151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Steadfast / Unmoving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Abounding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813350"/>
                  </a:ext>
                </a:extLst>
              </a:tr>
              <a:tr h="446555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Discipline (I Cor 9:25-27)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Self-Control (I Cor 9:25; Gal. 5:23)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Study (Matt. 4:1-11)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/>
                        <a:t>Thought control (Phil. 4:8)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Abounding implies positive action</a:t>
                      </a:r>
                    </a:p>
                    <a:p>
                      <a:pPr algn="ctr"/>
                      <a:r>
                        <a:rPr lang="en-US" sz="9600" dirty="0">
                          <a:solidFill>
                            <a:srgbClr val="00B050"/>
                          </a:solidFill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158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2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B156-D64A-EBFB-9962-9A5D943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Murder- Matthew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27EA9-A312-4622-B7D5-24AB8143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A3295-6662-A893-B13D-AD981667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3" y="1160888"/>
            <a:ext cx="8943334" cy="46783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2CD61-415D-F7C8-C448-90DC1A35E456}"/>
              </a:ext>
            </a:extLst>
          </p:cNvPr>
          <p:cNvSpPr txBox="1"/>
          <p:nvPr/>
        </p:nvSpPr>
        <p:spPr>
          <a:xfrm>
            <a:off x="1476374" y="720857"/>
            <a:ext cx="59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Steadfast/Unmoving                              Abounding</a:t>
            </a:r>
          </a:p>
        </p:txBody>
      </p:sp>
    </p:spTree>
    <p:extLst>
      <p:ext uri="{BB962C8B-B14F-4D97-AF65-F5344CB8AC3E}">
        <p14:creationId xmlns:p14="http://schemas.microsoft.com/office/powerpoint/2010/main" val="236772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D948F-6647-8C8F-945F-B48A4026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Fornication – I Cor 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898024-4FBF-392B-6B7C-6FD29A767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916833"/>
            <a:ext cx="8912367" cy="45404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4F12B-4BBC-77B4-21AE-99ACDC735794}"/>
              </a:ext>
            </a:extLst>
          </p:cNvPr>
          <p:cNvSpPr txBox="1"/>
          <p:nvPr/>
        </p:nvSpPr>
        <p:spPr>
          <a:xfrm>
            <a:off x="1835696" y="1340768"/>
            <a:ext cx="59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Steadfast/Unmoving                              Abounding</a:t>
            </a:r>
          </a:p>
        </p:txBody>
      </p:sp>
    </p:spTree>
    <p:extLst>
      <p:ext uri="{BB962C8B-B14F-4D97-AF65-F5344CB8AC3E}">
        <p14:creationId xmlns:p14="http://schemas.microsoft.com/office/powerpoint/2010/main" val="94046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D3560-72DF-ACEC-AF35-6A5F3992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51" y="321199"/>
            <a:ext cx="5761038" cy="508000"/>
          </a:xfrm>
        </p:spPr>
        <p:txBody>
          <a:bodyPr/>
          <a:lstStyle/>
          <a:p>
            <a:pPr algn="ctr"/>
            <a:r>
              <a:rPr lang="en-US" dirty="0"/>
              <a:t>Eating meat sacrificed to idols (I Cor 8-10)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558DEA-B82E-7802-CCBA-5F4275F3D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36" y="2204864"/>
            <a:ext cx="8800468" cy="43319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B3028-EC24-4C53-C8CD-872820583146}"/>
              </a:ext>
            </a:extLst>
          </p:cNvPr>
          <p:cNvSpPr txBox="1"/>
          <p:nvPr/>
        </p:nvSpPr>
        <p:spPr>
          <a:xfrm>
            <a:off x="1835696" y="1628800"/>
            <a:ext cx="590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Steadfast/Unmoving                              Abounding</a:t>
            </a:r>
          </a:p>
        </p:txBody>
      </p:sp>
    </p:spTree>
    <p:extLst>
      <p:ext uri="{BB962C8B-B14F-4D97-AF65-F5344CB8AC3E}">
        <p14:creationId xmlns:p14="http://schemas.microsoft.com/office/powerpoint/2010/main" val="2159003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</TotalTime>
  <Words>580</Words>
  <Application>Microsoft Office PowerPoint</Application>
  <PresentationFormat>On-screen Show (4:3)</PresentationFormat>
  <Paragraphs>70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Century Gothic</vt:lpstr>
      <vt:lpstr>Tahoma</vt:lpstr>
      <vt:lpstr>Verdana</vt:lpstr>
      <vt:lpstr>Wingdings 3</vt:lpstr>
      <vt:lpstr>2_Ion Boardroom</vt:lpstr>
      <vt:lpstr>template</vt:lpstr>
      <vt:lpstr>Overcoming temptation</vt:lpstr>
      <vt:lpstr>How we are tempted</vt:lpstr>
      <vt:lpstr>Misuse of desires</vt:lpstr>
      <vt:lpstr>Some ways to overcome temptation</vt:lpstr>
      <vt:lpstr>I Cor. 15:58</vt:lpstr>
      <vt:lpstr>Two parts in overcoming temptation</vt:lpstr>
      <vt:lpstr>Murder- Matthew 5</vt:lpstr>
      <vt:lpstr>Fornication – I Cor 6</vt:lpstr>
      <vt:lpstr>Eating meat sacrificed to idols (I Cor 8-10)</vt:lpstr>
      <vt:lpstr>Love- A more excellent way  (I Cor 13)</vt:lpstr>
      <vt:lpstr>How can we resist temptation</vt:lpstr>
      <vt:lpstr>Song – Same Power</vt:lpstr>
      <vt:lpstr>Song  - Same power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285</cp:revision>
  <dcterms:created xsi:type="dcterms:W3CDTF">2008-03-16T18:22:36Z</dcterms:created>
  <dcterms:modified xsi:type="dcterms:W3CDTF">2025-06-01T20:26:17Z</dcterms:modified>
</cp:coreProperties>
</file>