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1"/>
  </p:notesMasterIdLst>
  <p:sldIdLst>
    <p:sldId id="761" r:id="rId2"/>
    <p:sldId id="762" r:id="rId3"/>
    <p:sldId id="763" r:id="rId4"/>
    <p:sldId id="764" r:id="rId5"/>
    <p:sldId id="765" r:id="rId6"/>
    <p:sldId id="766" r:id="rId7"/>
    <p:sldId id="337" r:id="rId8"/>
    <p:sldId id="338" r:id="rId9"/>
    <p:sldId id="335" r:id="rId10"/>
    <p:sldId id="767" r:id="rId11"/>
    <p:sldId id="768" r:id="rId12"/>
    <p:sldId id="769" r:id="rId13"/>
    <p:sldId id="770" r:id="rId14"/>
    <p:sldId id="771" r:id="rId15"/>
    <p:sldId id="772" r:id="rId16"/>
    <p:sldId id="773" r:id="rId17"/>
    <p:sldId id="774" r:id="rId18"/>
    <p:sldId id="775" r:id="rId19"/>
    <p:sldId id="776" r:id="rId20"/>
    <p:sldId id="777" r:id="rId21"/>
    <p:sldId id="778" r:id="rId22"/>
    <p:sldId id="779" r:id="rId23"/>
    <p:sldId id="780" r:id="rId24"/>
    <p:sldId id="781" r:id="rId25"/>
    <p:sldId id="782" r:id="rId26"/>
    <p:sldId id="783" r:id="rId27"/>
    <p:sldId id="784" r:id="rId28"/>
    <p:sldId id="785" r:id="rId29"/>
    <p:sldId id="786" r:id="rId30"/>
    <p:sldId id="345" r:id="rId31"/>
    <p:sldId id="341" r:id="rId32"/>
    <p:sldId id="342" r:id="rId33"/>
    <p:sldId id="343" r:id="rId34"/>
    <p:sldId id="344" r:id="rId35"/>
    <p:sldId id="787" r:id="rId36"/>
    <p:sldId id="336" r:id="rId37"/>
    <p:sldId id="339" r:id="rId38"/>
    <p:sldId id="340" r:id="rId39"/>
    <p:sldId id="78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3" d="100"/>
          <a:sy n="73" d="100"/>
        </p:scale>
        <p:origin x="133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035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BD95-EA54-32E0-53D6-0B17EDB0672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D878FBE-1F45-B975-2001-C01D697A598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5BE4C2E-B8D7-8A1D-DA4E-851EED2CBAA8}"/>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5" name="Footer Placeholder 4">
            <a:extLst>
              <a:ext uri="{FF2B5EF4-FFF2-40B4-BE49-F238E27FC236}">
                <a16:creationId xmlns:a16="http://schemas.microsoft.com/office/drawing/2014/main" id="{8ED3E12C-D8A0-064E-6FE7-61F6F7FBE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50531464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78036-1A5C-3262-5C7A-1AA65D5B7C51}"/>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5" name="Footer Placeholder 4">
            <a:extLst>
              <a:ext uri="{FF2B5EF4-FFF2-40B4-BE49-F238E27FC236}">
                <a16:creationId xmlns:a16="http://schemas.microsoft.com/office/drawing/2014/main" id="{3E78C115-E172-B645-7B4D-BB8A15A78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73122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787D-E39D-C5CA-A067-26ED78932E35}"/>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8587E-8271-D7EA-099F-5FA6B99DB406}"/>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ECE2-52B1-7241-90A8-695089F13858}"/>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5" name="Footer Placeholder 4">
            <a:extLst>
              <a:ext uri="{FF2B5EF4-FFF2-40B4-BE49-F238E27FC236}">
                <a16:creationId xmlns:a16="http://schemas.microsoft.com/office/drawing/2014/main" id="{8E1A275B-4495-1047-AF34-27C53FD38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79467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17B2A-082A-E19D-BFD3-1C9B41E2F8CB}"/>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5" name="Footer Placeholder 4">
            <a:extLst>
              <a:ext uri="{FF2B5EF4-FFF2-40B4-BE49-F238E27FC236}">
                <a16:creationId xmlns:a16="http://schemas.microsoft.com/office/drawing/2014/main" id="{740B702D-C704-0E97-2510-FDED12DE4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88068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ABC-A02C-8CE8-16A3-5A02242CF499}"/>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72B34EF-12B0-F76D-B3D5-51E8EDB6AD78}"/>
              </a:ext>
            </a:extLst>
          </p:cNvPr>
          <p:cNvSpPr>
            <a:spLocks noGrp="1"/>
          </p:cNvSpPr>
          <p:nvPr>
            <p:ph type="body" idx="1"/>
          </p:nvPr>
        </p:nvSpPr>
        <p:spPr>
          <a:xfrm>
            <a:off x="623888" y="4589466"/>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484653-B797-A236-C86B-8C79316C6454}"/>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5" name="Footer Placeholder 4">
            <a:extLst>
              <a:ext uri="{FF2B5EF4-FFF2-40B4-BE49-F238E27FC236}">
                <a16:creationId xmlns:a16="http://schemas.microsoft.com/office/drawing/2014/main" id="{2B3D1934-94E8-949E-F271-372441E0D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60259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15BC46-F128-562A-60D7-B0317B5C501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86732-1F9A-6E82-2855-14F24657ED3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0E701-78DD-43DD-FF4B-855ABA5001A3}"/>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6" name="Footer Placeholder 5">
            <a:extLst>
              <a:ext uri="{FF2B5EF4-FFF2-40B4-BE49-F238E27FC236}">
                <a16:creationId xmlns:a16="http://schemas.microsoft.com/office/drawing/2014/main" id="{FE9D22A1-344C-B50F-FDD9-8BA7C60FD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78497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288-49B9-06DB-40C7-0E4DEB7E9F88}"/>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61877-6475-EE1B-5276-3B10470242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6BDEAC5-5303-2BAC-D037-B9A7E2E3696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0E962-A5AA-3F05-39EA-D0D34E8899DB}"/>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D81C0-FA32-5302-E3FA-70529D19A323}"/>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B6B29-5F39-EE7E-4F96-DB1348DA4A0E}"/>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8" name="Footer Placeholder 7">
            <a:extLst>
              <a:ext uri="{FF2B5EF4-FFF2-40B4-BE49-F238E27FC236}">
                <a16:creationId xmlns:a16="http://schemas.microsoft.com/office/drawing/2014/main" id="{6358E2F8-A895-71AC-0C41-E1776156FA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4466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A4B59-0FAF-6EBD-AF96-F6BC08B90787}"/>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4" name="Footer Placeholder 3">
            <a:extLst>
              <a:ext uri="{FF2B5EF4-FFF2-40B4-BE49-F238E27FC236}">
                <a16:creationId xmlns:a16="http://schemas.microsoft.com/office/drawing/2014/main" id="{2962CEF8-0B9B-0555-0C85-B94E524F29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49962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9025E-4D1A-8CC4-8F97-2ADFE2661671}"/>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3" name="Footer Placeholder 2">
            <a:extLst>
              <a:ext uri="{FF2B5EF4-FFF2-40B4-BE49-F238E27FC236}">
                <a16:creationId xmlns:a16="http://schemas.microsoft.com/office/drawing/2014/main" id="{41ED831F-3196-FA0F-D81C-46FF313ED9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27422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B1F4-A56D-EDA8-C923-65222A6AF3A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C2C389F-9FB7-B84D-F4D8-FA4CCCC2EB80}"/>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AFCB4-6232-E71C-0520-E6F239C4A9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ABC7B90-6F72-93B6-B777-D2061EFB3A35}"/>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6" name="Footer Placeholder 5">
            <a:extLst>
              <a:ext uri="{FF2B5EF4-FFF2-40B4-BE49-F238E27FC236}">
                <a16:creationId xmlns:a16="http://schemas.microsoft.com/office/drawing/2014/main" id="{DE9E8934-D2C0-AA68-46F0-6D2237E93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55072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955A-20BB-BFAD-0A11-67C02F160B3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9A2B0E7-B878-9228-4F1F-DAF5D1452639}"/>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2DBD86F-88A6-D252-4D86-559EF660EE2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A61AFB6-F2BC-90AA-2ED9-115567AFC72E}"/>
              </a:ext>
            </a:extLst>
          </p:cNvPr>
          <p:cNvSpPr>
            <a:spLocks noGrp="1"/>
          </p:cNvSpPr>
          <p:nvPr>
            <p:ph type="dt" sz="half" idx="10"/>
          </p:nvPr>
        </p:nvSpPr>
        <p:spPr/>
        <p:txBody>
          <a:bodyPr/>
          <a:lstStyle/>
          <a:p>
            <a:fld id="{9B10DA54-8C00-45E6-9241-EBD0FA0C8304}" type="datetimeFigureOut">
              <a:rPr lang="en-US" smtClean="0"/>
              <a:t>4/19/2024</a:t>
            </a:fld>
            <a:endParaRPr lang="en-US"/>
          </a:p>
        </p:txBody>
      </p:sp>
      <p:sp>
        <p:nvSpPr>
          <p:cNvPr id="6" name="Footer Placeholder 5">
            <a:extLst>
              <a:ext uri="{FF2B5EF4-FFF2-40B4-BE49-F238E27FC236}">
                <a16:creationId xmlns:a16="http://schemas.microsoft.com/office/drawing/2014/main" id="{086766AA-BA40-B17A-6E60-441D5C334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29208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A7224-8F33-C34C-D45B-8D3E80766EAA}"/>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063F-572B-D356-25AA-F72915C7335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D63A-D153-1A07-C6C3-A063B682418B}"/>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9B10DA54-8C00-45E6-9241-EBD0FA0C8304}" type="datetimeFigureOut">
              <a:rPr lang="en-US" smtClean="0"/>
              <a:t>4/19/2024</a:t>
            </a:fld>
            <a:endParaRPr lang="en-US"/>
          </a:p>
        </p:txBody>
      </p:sp>
      <p:sp>
        <p:nvSpPr>
          <p:cNvPr id="5" name="Footer Placeholder 4">
            <a:extLst>
              <a:ext uri="{FF2B5EF4-FFF2-40B4-BE49-F238E27FC236}">
                <a16:creationId xmlns:a16="http://schemas.microsoft.com/office/drawing/2014/main" id="{6972EC56-7937-5E6D-4F53-C328B3863047}"/>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D7133F8-F272-84BB-EC33-CA60AD9AF71F}"/>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4969ACE7-ACD4-4B25-A5AC-4BE3A30104D6}" type="slidenum">
              <a:rPr lang="en-US" smtClean="0"/>
              <a:t>‹#›</a:t>
            </a:fld>
            <a:endParaRPr lang="en-US"/>
          </a:p>
        </p:txBody>
      </p:sp>
    </p:spTree>
    <p:extLst>
      <p:ext uri="{BB962C8B-B14F-4D97-AF65-F5344CB8AC3E}">
        <p14:creationId xmlns:p14="http://schemas.microsoft.com/office/powerpoint/2010/main" val="266186100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0634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take the prophets, who spoke in the name of the Lord, as an example of suffering and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1734925399"/>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1057945534"/>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1761290161"/>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1871333587"/>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 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1205824053"/>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7168"/>
            <a:ext cx="5602712" cy="690006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above all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swear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7B443D09-115A-BA75-9024-25EC3C24B087}"/>
              </a:ext>
            </a:extLst>
          </p:cNvPr>
          <p:cNvSpPr txBox="1"/>
          <p:nvPr/>
        </p:nvSpPr>
        <p:spPr>
          <a:xfrm>
            <a:off x="5640946" y="3159058"/>
            <a:ext cx="3612525"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“Above all” – A phrase to call attention to the importance of what is about to be said.</a:t>
            </a:r>
          </a:p>
          <a:p>
            <a:pPr marL="0" marR="0" lvl="0" indent="0" algn="l" defTabSz="914400" rtl="0" eaLnBrk="1" fontAlgn="auto" latinLnBrk="0" hangingPunct="1">
              <a:lnSpc>
                <a:spcPct val="100000"/>
              </a:lnSpc>
              <a:spcBef>
                <a:spcPts val="0"/>
              </a:spcBef>
              <a:spcAft>
                <a:spcPts val="0"/>
              </a:spcAft>
              <a:buClrTx/>
              <a:buSzTx/>
              <a:buFontTx/>
              <a:buNone/>
              <a:tabLst>
                <a:tab pos="173831"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It is not meant to mean that this 	is more important than anything 	that has been said, but it is 	important that we not miss the 	importance of this.</a:t>
            </a:r>
          </a:p>
          <a:p>
            <a:pPr marL="0" marR="0" lvl="0" indent="0" algn="l" defTabSz="914400" rtl="0" eaLnBrk="1" fontAlgn="auto" latinLnBrk="0" hangingPunct="1">
              <a:lnSpc>
                <a:spcPct val="100000"/>
              </a:lnSpc>
              <a:spcBef>
                <a:spcPts val="0"/>
              </a:spcBef>
              <a:spcAft>
                <a:spcPts val="0"/>
              </a:spcAft>
              <a:buClrTx/>
              <a:buSzTx/>
              <a:buFontTx/>
              <a:buNone/>
              <a:tabLst>
                <a:tab pos="173831"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light of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1:26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we don’t 	continually give ourselves to 	controlling this, we deceive 	ourselves, and our religion is 	useless.</a:t>
            </a:r>
          </a:p>
        </p:txBody>
      </p:sp>
      <p:sp>
        <p:nvSpPr>
          <p:cNvPr id="23" name="TextBox 22"/>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307822212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above all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swear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either by heaven or by earth or with any other oath. But let your "Yes," be "Yes," and your "No," "No,"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lest you fall into judgment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a:extLst>
              <a:ext uri="{FF2B5EF4-FFF2-40B4-BE49-F238E27FC236}">
                <a16:creationId xmlns:a16="http://schemas.microsoft.com/office/drawing/2014/main" id="{7B443D09-115A-BA75-9024-25EC3C24B087}"/>
              </a:ext>
            </a:extLst>
          </p:cNvPr>
          <p:cNvSpPr txBox="1"/>
          <p:nvPr/>
        </p:nvSpPr>
        <p:spPr>
          <a:xfrm>
            <a:off x="5640946" y="3159058"/>
            <a:ext cx="3612525"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“Above all” – A phrase to call attention to the importance of what is about to be said.</a:t>
            </a:r>
          </a:p>
          <a:p>
            <a:pPr marL="0" marR="0" lvl="0" indent="0" algn="l" defTabSz="914400" rtl="0" eaLnBrk="1" fontAlgn="auto" latinLnBrk="0" hangingPunct="1">
              <a:lnSpc>
                <a:spcPct val="100000"/>
              </a:lnSpc>
              <a:spcBef>
                <a:spcPts val="0"/>
              </a:spcBef>
              <a:spcAft>
                <a:spcPts val="0"/>
              </a:spcAft>
              <a:buClrTx/>
              <a:buSzTx/>
              <a:buFontTx/>
              <a:buNone/>
              <a:tabLst>
                <a:tab pos="173831"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It is not meant to mean that this 	is more important than anything 	that has been said, but it is 	important that we not miss the 	importance of this.</a:t>
            </a:r>
          </a:p>
          <a:p>
            <a:pPr marL="0" marR="0" lvl="0" indent="0" algn="l" defTabSz="914400" rtl="0" eaLnBrk="1" fontAlgn="auto" latinLnBrk="0" hangingPunct="1">
              <a:lnSpc>
                <a:spcPct val="100000"/>
              </a:lnSpc>
              <a:spcBef>
                <a:spcPts val="0"/>
              </a:spcBef>
              <a:spcAft>
                <a:spcPts val="0"/>
              </a:spcAft>
              <a:buClrTx/>
              <a:buSzTx/>
              <a:buFontTx/>
              <a:buNone/>
              <a:tabLst>
                <a:tab pos="173831" algn="l"/>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light of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1:26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we don’t 	continually give ourselves to 	controlling this, we deceive 	ourselves, and our religion is 	useless.</a:t>
            </a:r>
          </a:p>
        </p:txBody>
      </p:sp>
      <p:sp>
        <p:nvSpPr>
          <p:cNvPr id="26" name="TextBox 25"/>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150269811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5"/>
                                        </p:tgtEl>
                                      </p:cBhvr>
                                    </p:animEffect>
                                    <p:set>
                                      <p:cBhvr>
                                        <p:cTn id="7" dur="1" fill="hold">
                                          <p:stCondLst>
                                            <p:cond delay="499"/>
                                          </p:stCondLst>
                                        </p:cTn>
                                        <p:tgtEl>
                                          <p:spTgt spid="2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6"/>
                                        </p:tgtEl>
                                      </p:cBhvr>
                                    </p:animEffect>
                                    <p:set>
                                      <p:cBhvr>
                                        <p:cTn id="10"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956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 Let him pray.  Is anyone cheerful? Let him sing psalms.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1231646525"/>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Let him pray.  Is anyone cheerful? Let him sing psalms.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2547357812"/>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Is anyone cheerful? Let him sing psalms.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 name="TextBox 1"/>
          <p:cNvSpPr txBox="1"/>
          <p:nvPr/>
        </p:nvSpPr>
        <p:spPr>
          <a:xfrm>
            <a:off x="5627081" y="791809"/>
            <a:ext cx="26597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contrast to swearing)</a:t>
            </a:r>
          </a:p>
        </p:txBody>
      </p:sp>
    </p:spTree>
    <p:extLst>
      <p:ext uri="{BB962C8B-B14F-4D97-AF65-F5344CB8AC3E}">
        <p14:creationId xmlns:p14="http://schemas.microsoft.com/office/powerpoint/2010/main" val="383825317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6600" dirty="0">
                <a:latin typeface="Arial" panose="020B0604020202020204" pitchFamily="34" charset="0"/>
                <a:cs typeface="Arial" panose="020B0604020202020204" pitchFamily="34" charset="0"/>
              </a:rPr>
              <a:t>The Epistle of</a:t>
            </a:r>
            <a:br>
              <a:rPr lang="en-US" sz="6600" dirty="0">
                <a:latin typeface="Arial" panose="020B0604020202020204" pitchFamily="34" charset="0"/>
                <a:cs typeface="Arial" panose="020B0604020202020204" pitchFamily="34" charset="0"/>
              </a:rPr>
            </a:br>
            <a:r>
              <a:rPr lang="en-US" sz="6600" dirty="0">
                <a:latin typeface="Arial" panose="020B0604020202020204" pitchFamily="34" charset="0"/>
                <a:cs typeface="Arial" panose="020B0604020202020204" pitchFamily="34" charset="0"/>
              </a:rPr>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a:xfrm>
            <a:off x="425002" y="3558779"/>
            <a:ext cx="8248919" cy="1790700"/>
          </a:xfrm>
        </p:spPr>
        <p:txBody>
          <a:bodyPr anchor="ctr">
            <a:normAutofit fontScale="85000" lnSpcReduction="10000"/>
          </a:bodyPr>
          <a:lstStyle/>
          <a:p>
            <a:r>
              <a:rPr lang="en-US" sz="6600" dirty="0">
                <a:latin typeface="Arial" panose="020B0604020202020204" pitchFamily="34" charset="0"/>
                <a:cs typeface="Arial" panose="020B0604020202020204" pitchFamily="34" charset="0"/>
              </a:rPr>
              <a:t>Endure Unto </a:t>
            </a:r>
          </a:p>
          <a:p>
            <a:r>
              <a:rPr lang="en-US" sz="6600" dirty="0">
                <a:latin typeface="Arial" panose="020B0604020202020204" pitchFamily="34" charset="0"/>
                <a:cs typeface="Arial" panose="020B0604020202020204" pitchFamily="34" charset="0"/>
              </a:rPr>
              <a:t>The Coming of The Lord</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down)">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Let him sing psalms.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1750511041"/>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2221556212"/>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Let him call for the elders of the church, and let them pray over him, anointing him with oil in the name of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4" name="TextBox 23"/>
          <p:cNvSpPr txBox="1"/>
          <p:nvPr/>
        </p:nvSpPr>
        <p:spPr>
          <a:xfrm>
            <a:off x="5613005" y="1139475"/>
            <a:ext cx="3727944"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Greek word from which “sick” is translated can mean “tire, faint, wearied, or sick;” the context determines its meaning.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consideration of the “anointing with oil,” this is in the context of physical sickness.</a:t>
            </a:r>
          </a:p>
        </p:txBody>
      </p:sp>
    </p:spTree>
    <p:extLst>
      <p:ext uri="{BB962C8B-B14F-4D97-AF65-F5344CB8AC3E}">
        <p14:creationId xmlns:p14="http://schemas.microsoft.com/office/powerpoint/2010/main" val="148665692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up)">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wipe(up)">
                                      <p:cBhvr>
                                        <p:cTn id="12"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4" name="TextBox 23"/>
          <p:cNvSpPr txBox="1"/>
          <p:nvPr/>
        </p:nvSpPr>
        <p:spPr>
          <a:xfrm>
            <a:off x="5613005" y="1139475"/>
            <a:ext cx="3727944"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Greek word from which “sick” is translated can mean “tire, faint, wearied, or sick;” the context determines its meaning.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consideration of the “anointing with oil,” this is in the context of physical sickness.</a:t>
            </a:r>
          </a:p>
        </p:txBody>
      </p:sp>
    </p:spTree>
    <p:extLst>
      <p:ext uri="{BB962C8B-B14F-4D97-AF65-F5344CB8AC3E}">
        <p14:creationId xmlns:p14="http://schemas.microsoft.com/office/powerpoint/2010/main" val="1223667286"/>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if he has committed sins, he will be forgiven.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3" name="TextBox 2"/>
          <p:cNvSpPr txBox="1"/>
          <p:nvPr/>
        </p:nvSpPr>
        <p:spPr>
          <a:xfrm>
            <a:off x="5613005" y="1139475"/>
            <a:ext cx="3727944"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Greek word from which “sick” is translated can mean “tire, faint, wearied, or sick;” the context determines its meaning.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consideration of the “anointing with oil,” this is in the context of physical sickness.</a:t>
            </a:r>
          </a:p>
        </p:txBody>
      </p:sp>
    </p:spTree>
    <p:extLst>
      <p:ext uri="{BB962C8B-B14F-4D97-AF65-F5344CB8AC3E}">
        <p14:creationId xmlns:p14="http://schemas.microsoft.com/office/powerpoint/2010/main" val="2247069609"/>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4" name="TextBox 23"/>
          <p:cNvSpPr txBox="1"/>
          <p:nvPr/>
        </p:nvSpPr>
        <p:spPr>
          <a:xfrm>
            <a:off x="5613005" y="1139475"/>
            <a:ext cx="3727944"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Greek word from which “sick” is translated can mean “tire, faint, wearied, or sick;” the context determines its meaning.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consideration of the “anointing with oil,” this is in the context of physical sickness.</a:t>
            </a:r>
          </a:p>
        </p:txBody>
      </p:sp>
    </p:spTree>
    <p:extLst>
      <p:ext uri="{BB962C8B-B14F-4D97-AF65-F5344CB8AC3E}">
        <p14:creationId xmlns:p14="http://schemas.microsoft.com/office/powerpoint/2010/main" val="243530608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4"/>
                                        </p:tgtEl>
                                      </p:cBhvr>
                                    </p:animEffect>
                                    <p:set>
                                      <p:cBhvr>
                                        <p:cTn id="7"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pray for one another, that you may be healed.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3606649987"/>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you may be healed.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3283474028"/>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4" name="TextBox 23"/>
          <p:cNvSpPr txBox="1"/>
          <p:nvPr/>
        </p:nvSpPr>
        <p:spPr>
          <a:xfrm>
            <a:off x="5613005" y="2236754"/>
            <a:ext cx="3727944"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Greek word from which “healed” is translated can mean “cure, heal, make whole;” the context determines its meaning.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this context, it is used in the sense of making one of spiritually whole.</a:t>
            </a:r>
          </a:p>
        </p:txBody>
      </p:sp>
    </p:spTree>
    <p:extLst>
      <p:ext uri="{BB962C8B-B14F-4D97-AF65-F5344CB8AC3E}">
        <p14:creationId xmlns:p14="http://schemas.microsoft.com/office/powerpoint/2010/main" val="352372340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up)">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wipe(up)">
                                      <p:cBhvr>
                                        <p:cTn id="12"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4" name="TextBox 23"/>
          <p:cNvSpPr txBox="1"/>
          <p:nvPr/>
        </p:nvSpPr>
        <p:spPr>
          <a:xfrm>
            <a:off x="5613005" y="2236754"/>
            <a:ext cx="3727944"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Greek word from which “healed” is translated can mean “cure, heal, make whole;” the context determines its meaning.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this context, it is used in the sense of making one of spiritually whole.</a:t>
            </a:r>
          </a:p>
        </p:txBody>
      </p:sp>
    </p:spTree>
    <p:extLst>
      <p:ext uri="{BB962C8B-B14F-4D97-AF65-F5344CB8AC3E}">
        <p14:creationId xmlns:p14="http://schemas.microsoft.com/office/powerpoint/2010/main" val="3485949691"/>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be patient, brethren, until the coming of the Lord.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be patient. Establish your hearts, for the coming  of the Lord is at hand.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604172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4" name="TextBox 23"/>
          <p:cNvSpPr txBox="1"/>
          <p:nvPr/>
        </p:nvSpPr>
        <p:spPr>
          <a:xfrm>
            <a:off x="5613005" y="2236754"/>
            <a:ext cx="3727944"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Greek word from which “healed” is translated can mean “cure, heal, make whole;” the context determines its meaning.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this context, it is used in the sense of making one of spiritually whole.</a:t>
            </a:r>
          </a:p>
        </p:txBody>
      </p:sp>
    </p:spTree>
    <p:extLst>
      <p:ext uri="{BB962C8B-B14F-4D97-AF65-F5344CB8AC3E}">
        <p14:creationId xmlns:p14="http://schemas.microsoft.com/office/powerpoint/2010/main" val="135193332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4"/>
                                        </p:tgtEl>
                                      </p:cBhvr>
                                    </p:animEffect>
                                    <p:set>
                                      <p:cBhvr>
                                        <p:cTn id="7"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wanders from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someone turns him back,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2393573185"/>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wanders from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someone turns him back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236355634"/>
      </p:ext>
    </p:extLst>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wanders from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someone turns him back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will save a soul from death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4246815937"/>
      </p:ext>
    </p:extLst>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wanders from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someone turns him back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will save a soul from death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cover a multitude of sins.</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1894902475"/>
      </p:ext>
    </p:extLst>
  </p:cSld>
  <p:clrMapOvr>
    <a:masterClrMapping/>
  </p:clrMapOvr>
  <p:transition spd="slow">
    <p:wipe dir="d"/>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707745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wanders from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someone turns him back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will save a soul from death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cover a multitude of sins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2169962820"/>
      </p:ext>
    </p:extLst>
  </p:cSld>
  <p:clrMapOvr>
    <a:masterClrMapping/>
  </p:clrMapOvr>
  <p:transition spd="slow">
    <p:wipe dir="d"/>
  </p:transition>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above all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swear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either by heaven or by earth or with any other oath. But let your "Yes," be "Yes," and your "No," "No,"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lest you fall into judgment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331421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invX="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a:t>
              </a:r>
              <a:r>
                <a:rPr kumimoji="0" lang="en-US" altLang="en-US" sz="1800" b="1"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above all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swear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either by heaven or by earth or with any other oath. But let your "Yes," be "Yes," and your "No," "No,"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lest you fall into judgment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3488517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a:t>
              </a:r>
              <a:r>
                <a:rPr kumimoji="0" lang="en-US" altLang="en-US" sz="1800" b="1"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above all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swear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either by heaven or by earth or with any other oath. But let your "Yes," be "Yes," and your "No," "No,"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lest you fall into judgment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Tree>
    <p:extLst>
      <p:ext uri="{BB962C8B-B14F-4D97-AF65-F5344CB8AC3E}">
        <p14:creationId xmlns:p14="http://schemas.microsoft.com/office/powerpoint/2010/main" val="102659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Establish your hearts, for the coming  of the Lord is at hand.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4" name="TextBox 23"/>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grpSp>
        <p:nvGrpSpPr>
          <p:cNvPr id="25" name="Group 31">
            <a:extLst>
              <a:ext uri="{FF2B5EF4-FFF2-40B4-BE49-F238E27FC236}">
                <a16:creationId xmlns:a16="http://schemas.microsoft.com/office/drawing/2014/main" id="{BD34475E-9ACD-491F-A1B4-16C053DA5FC0}"/>
              </a:ext>
            </a:extLst>
          </p:cNvPr>
          <p:cNvGrpSpPr>
            <a:grpSpLocks/>
          </p:cNvGrpSpPr>
          <p:nvPr/>
        </p:nvGrpSpPr>
        <p:grpSpPr bwMode="auto">
          <a:xfrm>
            <a:off x="5614142" y="1110390"/>
            <a:ext cx="3529857" cy="2589413"/>
            <a:chOff x="48" y="48"/>
            <a:chExt cx="4224" cy="4451"/>
          </a:xfrm>
        </p:grpSpPr>
        <p:grpSp>
          <p:nvGrpSpPr>
            <p:cNvPr id="26" name="Group 32">
              <a:extLst>
                <a:ext uri="{FF2B5EF4-FFF2-40B4-BE49-F238E27FC236}">
                  <a16:creationId xmlns:a16="http://schemas.microsoft.com/office/drawing/2014/main" id="{70CD0AB4-8721-4E27-A90A-3D70B926C3E3}"/>
                </a:ext>
              </a:extLst>
            </p:cNvPr>
            <p:cNvGrpSpPr>
              <a:grpSpLocks/>
            </p:cNvGrpSpPr>
            <p:nvPr/>
          </p:nvGrpSpPr>
          <p:grpSpPr bwMode="auto">
            <a:xfrm>
              <a:off x="48" y="48"/>
              <a:ext cx="4224" cy="4451"/>
              <a:chOff x="528" y="1098"/>
              <a:chExt cx="4789" cy="3414"/>
            </a:xfrm>
          </p:grpSpPr>
          <p:grpSp>
            <p:nvGrpSpPr>
              <p:cNvPr id="28" name="Group 33">
                <a:extLst>
                  <a:ext uri="{FF2B5EF4-FFF2-40B4-BE49-F238E27FC236}">
                    <a16:creationId xmlns:a16="http://schemas.microsoft.com/office/drawing/2014/main" id="{2B80ACEC-019A-4BBB-BB1F-BD3D4007B7EF}"/>
                  </a:ext>
                </a:extLst>
              </p:cNvPr>
              <p:cNvGrpSpPr>
                <a:grpSpLocks/>
              </p:cNvGrpSpPr>
              <p:nvPr/>
            </p:nvGrpSpPr>
            <p:grpSpPr bwMode="auto">
              <a:xfrm>
                <a:off x="528" y="1098"/>
                <a:ext cx="4789" cy="3414"/>
                <a:chOff x="328" y="481"/>
                <a:chExt cx="5229" cy="4022"/>
              </a:xfrm>
            </p:grpSpPr>
            <p:grpSp>
              <p:nvGrpSpPr>
                <p:cNvPr id="30" name="Group 34">
                  <a:extLst>
                    <a:ext uri="{FF2B5EF4-FFF2-40B4-BE49-F238E27FC236}">
                      <a16:creationId xmlns:a16="http://schemas.microsoft.com/office/drawing/2014/main" id="{AB597B58-DB3F-4637-90A4-24A4CEE771F4}"/>
                    </a:ext>
                  </a:extLst>
                </p:cNvPr>
                <p:cNvGrpSpPr>
                  <a:grpSpLocks/>
                </p:cNvGrpSpPr>
                <p:nvPr/>
              </p:nvGrpSpPr>
              <p:grpSpPr bwMode="auto">
                <a:xfrm>
                  <a:off x="328" y="481"/>
                  <a:ext cx="5229" cy="4022"/>
                  <a:chOff x="328" y="481"/>
                  <a:chExt cx="5229" cy="4022"/>
                </a:xfrm>
              </p:grpSpPr>
              <p:sp>
                <p:nvSpPr>
                  <p:cNvPr id="32" name="Freeform 35">
                    <a:extLst>
                      <a:ext uri="{FF2B5EF4-FFF2-40B4-BE49-F238E27FC236}">
                        <a16:creationId xmlns:a16="http://schemas.microsoft.com/office/drawing/2014/main" id="{6AEF7C87-74D2-431D-A73F-6FCEAEA4737D}"/>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36">
                    <a:extLst>
                      <a:ext uri="{FF2B5EF4-FFF2-40B4-BE49-F238E27FC236}">
                        <a16:creationId xmlns:a16="http://schemas.microsoft.com/office/drawing/2014/main" id="{83D803DC-1F66-4083-B2E2-9BCDFA6BB8D1}"/>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37">
                    <a:extLst>
                      <a:ext uri="{FF2B5EF4-FFF2-40B4-BE49-F238E27FC236}">
                        <a16:creationId xmlns:a16="http://schemas.microsoft.com/office/drawing/2014/main" id="{10631A60-0D1C-4086-AF49-FE5AE8338365}"/>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Freeform 38">
                    <a:extLst>
                      <a:ext uri="{FF2B5EF4-FFF2-40B4-BE49-F238E27FC236}">
                        <a16:creationId xmlns:a16="http://schemas.microsoft.com/office/drawing/2014/main" id="{CA472E2F-55E0-4A8E-BE09-2974F88D2EF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 name="Freeform 39">
                    <a:extLst>
                      <a:ext uri="{FF2B5EF4-FFF2-40B4-BE49-F238E27FC236}">
                        <a16:creationId xmlns:a16="http://schemas.microsoft.com/office/drawing/2014/main" id="{4EA4EAE0-70FA-46DA-B859-553A15DCA0A3}"/>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7" name="Group 40">
                    <a:extLst>
                      <a:ext uri="{FF2B5EF4-FFF2-40B4-BE49-F238E27FC236}">
                        <a16:creationId xmlns:a16="http://schemas.microsoft.com/office/drawing/2014/main" id="{1E69A0E7-1647-4229-A9B8-43BFDF7A37D2}"/>
                      </a:ext>
                    </a:extLst>
                  </p:cNvPr>
                  <p:cNvGrpSpPr>
                    <a:grpSpLocks/>
                  </p:cNvGrpSpPr>
                  <p:nvPr/>
                </p:nvGrpSpPr>
                <p:grpSpPr bwMode="auto">
                  <a:xfrm>
                    <a:off x="469" y="481"/>
                    <a:ext cx="4931" cy="3697"/>
                    <a:chOff x="451" y="481"/>
                    <a:chExt cx="4931" cy="3697"/>
                  </a:xfrm>
                </p:grpSpPr>
                <p:sp>
                  <p:nvSpPr>
                    <p:cNvPr id="38" name="Freeform 41">
                      <a:extLst>
                        <a:ext uri="{FF2B5EF4-FFF2-40B4-BE49-F238E27FC236}">
                          <a16:creationId xmlns:a16="http://schemas.microsoft.com/office/drawing/2014/main" id="{4404BA58-246A-4ED1-963C-42144068545F}"/>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9" name="Line 42">
                      <a:extLst>
                        <a:ext uri="{FF2B5EF4-FFF2-40B4-BE49-F238E27FC236}">
                          <a16:creationId xmlns:a16="http://schemas.microsoft.com/office/drawing/2014/main" id="{5B8C5412-A526-4638-992B-C778EBB7171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31" name="Line 43">
                  <a:extLst>
                    <a:ext uri="{FF2B5EF4-FFF2-40B4-BE49-F238E27FC236}">
                      <a16:creationId xmlns:a16="http://schemas.microsoft.com/office/drawing/2014/main" id="{868A5BCD-3B9C-45A3-B127-A0E9E59DE6EB}"/>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9" name="Text Box 44">
                <a:extLst>
                  <a:ext uri="{FF2B5EF4-FFF2-40B4-BE49-F238E27FC236}">
                    <a16:creationId xmlns:a16="http://schemas.microsoft.com/office/drawing/2014/main" id="{79C6DFBC-4B8F-4F3D-9061-6749BE019F5D}"/>
                  </a:ext>
                </a:extLst>
              </p:cNvPr>
              <p:cNvSpPr txBox="1">
                <a:spLocks noChangeArrowheads="1"/>
              </p:cNvSpPr>
              <p:nvPr/>
            </p:nvSpPr>
            <p:spPr bwMode="auto">
              <a:xfrm>
                <a:off x="659" y="1107"/>
                <a:ext cx="4428" cy="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Rectangle 45">
              <a:extLst>
                <a:ext uri="{FF2B5EF4-FFF2-40B4-BE49-F238E27FC236}">
                  <a16:creationId xmlns:a16="http://schemas.microsoft.com/office/drawing/2014/main" id="{5A51A76D-E8AB-4434-A7DF-87282400D45C}"/>
                </a:ext>
              </a:extLst>
            </p:cNvPr>
            <p:cNvSpPr>
              <a:spLocks noChangeArrowheads="1"/>
            </p:cNvSpPr>
            <p:nvPr/>
          </p:nvSpPr>
          <p:spPr bwMode="auto">
            <a:xfrm>
              <a:off x="198" y="92"/>
              <a:ext cx="3894" cy="2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28600">
                <a:defRPr>
                  <a:solidFill>
                    <a:schemeClr val="tx1"/>
                  </a:solidFill>
                  <a:latin typeface="Arial" panose="020B0604020202020204" pitchFamily="34" charset="0"/>
                </a:defRPr>
              </a:lvl1pPr>
              <a:lvl2pPr defTabSz="228600">
                <a:defRPr>
                  <a:solidFill>
                    <a:schemeClr val="tx1"/>
                  </a:solidFill>
                  <a:latin typeface="Arial" panose="020B0604020202020204" pitchFamily="34" charset="0"/>
                </a:defRPr>
              </a:lvl2pPr>
              <a:lvl3pPr defTabSz="228600">
                <a:defRPr>
                  <a:solidFill>
                    <a:schemeClr val="tx1"/>
                  </a:solidFill>
                  <a:latin typeface="Arial" panose="020B0604020202020204" pitchFamily="34" charset="0"/>
                </a:defRPr>
              </a:lvl3pPr>
              <a:lvl4pPr defTabSz="228600">
                <a:defRPr>
                  <a:solidFill>
                    <a:schemeClr val="tx1"/>
                  </a:solidFill>
                  <a:latin typeface="Arial" panose="020B0604020202020204" pitchFamily="34" charset="0"/>
                </a:defRPr>
              </a:lvl4pPr>
              <a:lvl5pPr defTabSz="228600">
                <a:defRPr>
                  <a:solidFill>
                    <a:schemeClr val="tx1"/>
                  </a:solidFill>
                  <a:latin typeface="Arial" panose="020B0604020202020204" pitchFamily="34" charset="0"/>
                </a:defRPr>
              </a:lvl5pPr>
              <a:lvl6pPr defTabSz="228600" fontAlgn="base">
                <a:spcBef>
                  <a:spcPct val="0"/>
                </a:spcBef>
                <a:spcAft>
                  <a:spcPct val="0"/>
                </a:spcAft>
                <a:defRPr>
                  <a:solidFill>
                    <a:schemeClr val="tx1"/>
                  </a:solidFill>
                  <a:latin typeface="Arial" panose="020B0604020202020204" pitchFamily="34" charset="0"/>
                </a:defRPr>
              </a:lvl6pPr>
              <a:lvl7pPr defTabSz="228600" fontAlgn="base">
                <a:spcBef>
                  <a:spcPct val="0"/>
                </a:spcBef>
                <a:spcAft>
                  <a:spcPct val="0"/>
                </a:spcAft>
                <a:defRPr>
                  <a:solidFill>
                    <a:schemeClr val="tx1"/>
                  </a:solidFill>
                  <a:latin typeface="Arial" panose="020B0604020202020204" pitchFamily="34" charset="0"/>
                </a:defRPr>
              </a:lvl7pPr>
              <a:lvl8pPr defTabSz="228600" fontAlgn="base">
                <a:spcBef>
                  <a:spcPct val="0"/>
                </a:spcBef>
                <a:spcAft>
                  <a:spcPct val="0"/>
                </a:spcAft>
                <a:defRPr>
                  <a:solidFill>
                    <a:schemeClr val="tx1"/>
                  </a:solidFill>
                  <a:latin typeface="Arial" panose="020B0604020202020204" pitchFamily="34" charset="0"/>
                </a:defRPr>
              </a:lvl8pPr>
              <a:lvl9pPr defTabSz="228600" fontAlgn="base">
                <a:spcBef>
                  <a:spcPct val="0"/>
                </a:spcBef>
                <a:spcAft>
                  <a:spcPct val="0"/>
                </a:spcAft>
                <a:defRPr>
                  <a:solidFill>
                    <a:schemeClr val="tx1"/>
                  </a:solidFill>
                  <a:latin typeface="Arial" panose="020B0604020202020204" pitchFamily="34" charset="0"/>
                </a:defRPr>
              </a:lvl9pPr>
            </a:lstStyle>
            <a:p>
              <a:pPr marL="0" marR="0" lvl="0" indent="0" algn="l" defTabSz="2286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mn-cs"/>
                </a:rPr>
                <a:t>Hebrews 9:28 </a:t>
              </a:r>
              <a:endParaRPr kumimoji="0" lang="en-US" sz="18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endParaRPr>
            </a:p>
            <a:p>
              <a:pPr marL="0" marR="0" lvl="0" indent="0" algn="l" defTabSz="2286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mn-cs"/>
                </a:rPr>
                <a:t>Christ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was offered once to bear the sins of many. To those who eagerly wait for Him He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mn-cs"/>
                </a:rPr>
                <a:t>will appear a second time, apart from sin, for salvation</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nvGrpSpPr>
          <p:cNvPr id="40" name="Group 31">
            <a:extLst>
              <a:ext uri="{FF2B5EF4-FFF2-40B4-BE49-F238E27FC236}">
                <a16:creationId xmlns:a16="http://schemas.microsoft.com/office/drawing/2014/main" id="{BD34475E-9ACD-491F-A1B4-16C053DA5FC0}"/>
              </a:ext>
            </a:extLst>
          </p:cNvPr>
          <p:cNvGrpSpPr>
            <a:grpSpLocks/>
          </p:cNvGrpSpPr>
          <p:nvPr/>
        </p:nvGrpSpPr>
        <p:grpSpPr bwMode="auto">
          <a:xfrm>
            <a:off x="5625862" y="1122110"/>
            <a:ext cx="3529857" cy="2589413"/>
            <a:chOff x="48" y="48"/>
            <a:chExt cx="4224" cy="4451"/>
          </a:xfrm>
        </p:grpSpPr>
        <p:grpSp>
          <p:nvGrpSpPr>
            <p:cNvPr id="41" name="Group 32">
              <a:extLst>
                <a:ext uri="{FF2B5EF4-FFF2-40B4-BE49-F238E27FC236}">
                  <a16:creationId xmlns:a16="http://schemas.microsoft.com/office/drawing/2014/main" id="{70CD0AB4-8721-4E27-A90A-3D70B926C3E3}"/>
                </a:ext>
              </a:extLst>
            </p:cNvPr>
            <p:cNvGrpSpPr>
              <a:grpSpLocks/>
            </p:cNvGrpSpPr>
            <p:nvPr/>
          </p:nvGrpSpPr>
          <p:grpSpPr bwMode="auto">
            <a:xfrm>
              <a:off x="48" y="48"/>
              <a:ext cx="4224" cy="4451"/>
              <a:chOff x="528" y="1098"/>
              <a:chExt cx="4789" cy="3414"/>
            </a:xfrm>
          </p:grpSpPr>
          <p:grpSp>
            <p:nvGrpSpPr>
              <p:cNvPr id="43" name="Group 33">
                <a:extLst>
                  <a:ext uri="{FF2B5EF4-FFF2-40B4-BE49-F238E27FC236}">
                    <a16:creationId xmlns:a16="http://schemas.microsoft.com/office/drawing/2014/main" id="{2B80ACEC-019A-4BBB-BB1F-BD3D4007B7EF}"/>
                  </a:ext>
                </a:extLst>
              </p:cNvPr>
              <p:cNvGrpSpPr>
                <a:grpSpLocks/>
              </p:cNvGrpSpPr>
              <p:nvPr/>
            </p:nvGrpSpPr>
            <p:grpSpPr bwMode="auto">
              <a:xfrm>
                <a:off x="528" y="1098"/>
                <a:ext cx="4789" cy="3414"/>
                <a:chOff x="328" y="481"/>
                <a:chExt cx="5229" cy="4022"/>
              </a:xfrm>
            </p:grpSpPr>
            <p:grpSp>
              <p:nvGrpSpPr>
                <p:cNvPr id="45" name="Group 34">
                  <a:extLst>
                    <a:ext uri="{FF2B5EF4-FFF2-40B4-BE49-F238E27FC236}">
                      <a16:creationId xmlns:a16="http://schemas.microsoft.com/office/drawing/2014/main" id="{AB597B58-DB3F-4637-90A4-24A4CEE771F4}"/>
                    </a:ext>
                  </a:extLst>
                </p:cNvPr>
                <p:cNvGrpSpPr>
                  <a:grpSpLocks/>
                </p:cNvGrpSpPr>
                <p:nvPr/>
              </p:nvGrpSpPr>
              <p:grpSpPr bwMode="auto">
                <a:xfrm>
                  <a:off x="328" y="481"/>
                  <a:ext cx="5229" cy="4022"/>
                  <a:chOff x="328" y="481"/>
                  <a:chExt cx="5229" cy="4022"/>
                </a:xfrm>
              </p:grpSpPr>
              <p:sp>
                <p:nvSpPr>
                  <p:cNvPr id="47" name="Freeform 35">
                    <a:extLst>
                      <a:ext uri="{FF2B5EF4-FFF2-40B4-BE49-F238E27FC236}">
                        <a16:creationId xmlns:a16="http://schemas.microsoft.com/office/drawing/2014/main" id="{6AEF7C87-74D2-431D-A73F-6FCEAEA4737D}"/>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36">
                    <a:extLst>
                      <a:ext uri="{FF2B5EF4-FFF2-40B4-BE49-F238E27FC236}">
                        <a16:creationId xmlns:a16="http://schemas.microsoft.com/office/drawing/2014/main" id="{83D803DC-1F66-4083-B2E2-9BCDFA6BB8D1}"/>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Freeform 37">
                    <a:extLst>
                      <a:ext uri="{FF2B5EF4-FFF2-40B4-BE49-F238E27FC236}">
                        <a16:creationId xmlns:a16="http://schemas.microsoft.com/office/drawing/2014/main" id="{10631A60-0D1C-4086-AF49-FE5AE8338365}"/>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 name="Freeform 38">
                    <a:extLst>
                      <a:ext uri="{FF2B5EF4-FFF2-40B4-BE49-F238E27FC236}">
                        <a16:creationId xmlns:a16="http://schemas.microsoft.com/office/drawing/2014/main" id="{CA472E2F-55E0-4A8E-BE09-2974F88D2EF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1" name="Freeform 39">
                    <a:extLst>
                      <a:ext uri="{FF2B5EF4-FFF2-40B4-BE49-F238E27FC236}">
                        <a16:creationId xmlns:a16="http://schemas.microsoft.com/office/drawing/2014/main" id="{4EA4EAE0-70FA-46DA-B859-553A15DCA0A3}"/>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2" name="Group 40">
                    <a:extLst>
                      <a:ext uri="{FF2B5EF4-FFF2-40B4-BE49-F238E27FC236}">
                        <a16:creationId xmlns:a16="http://schemas.microsoft.com/office/drawing/2014/main" id="{1E69A0E7-1647-4229-A9B8-43BFDF7A37D2}"/>
                      </a:ext>
                    </a:extLst>
                  </p:cNvPr>
                  <p:cNvGrpSpPr>
                    <a:grpSpLocks/>
                  </p:cNvGrpSpPr>
                  <p:nvPr/>
                </p:nvGrpSpPr>
                <p:grpSpPr bwMode="auto">
                  <a:xfrm>
                    <a:off x="469" y="481"/>
                    <a:ext cx="4931" cy="3697"/>
                    <a:chOff x="451" y="481"/>
                    <a:chExt cx="4931" cy="3697"/>
                  </a:xfrm>
                </p:grpSpPr>
                <p:sp>
                  <p:nvSpPr>
                    <p:cNvPr id="53" name="Freeform 41">
                      <a:extLst>
                        <a:ext uri="{FF2B5EF4-FFF2-40B4-BE49-F238E27FC236}">
                          <a16:creationId xmlns:a16="http://schemas.microsoft.com/office/drawing/2014/main" id="{4404BA58-246A-4ED1-963C-42144068545F}"/>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4" name="Line 42">
                      <a:extLst>
                        <a:ext uri="{FF2B5EF4-FFF2-40B4-BE49-F238E27FC236}">
                          <a16:creationId xmlns:a16="http://schemas.microsoft.com/office/drawing/2014/main" id="{5B8C5412-A526-4638-992B-C778EBB7171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6" name="Line 43">
                  <a:extLst>
                    <a:ext uri="{FF2B5EF4-FFF2-40B4-BE49-F238E27FC236}">
                      <a16:creationId xmlns:a16="http://schemas.microsoft.com/office/drawing/2014/main" id="{868A5BCD-3B9C-45A3-B127-A0E9E59DE6EB}"/>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4" name="Text Box 44">
                <a:extLst>
                  <a:ext uri="{FF2B5EF4-FFF2-40B4-BE49-F238E27FC236}">
                    <a16:creationId xmlns:a16="http://schemas.microsoft.com/office/drawing/2014/main" id="{79C6DFBC-4B8F-4F3D-9061-6749BE019F5D}"/>
                  </a:ext>
                </a:extLst>
              </p:cNvPr>
              <p:cNvSpPr txBox="1">
                <a:spLocks noChangeArrowheads="1"/>
              </p:cNvSpPr>
              <p:nvPr/>
            </p:nvSpPr>
            <p:spPr bwMode="auto">
              <a:xfrm>
                <a:off x="659" y="1107"/>
                <a:ext cx="4428" cy="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2" name="Rectangle 45">
              <a:extLst>
                <a:ext uri="{FF2B5EF4-FFF2-40B4-BE49-F238E27FC236}">
                  <a16:creationId xmlns:a16="http://schemas.microsoft.com/office/drawing/2014/main" id="{5A51A76D-E8AB-4434-A7DF-87282400D45C}"/>
                </a:ext>
              </a:extLst>
            </p:cNvPr>
            <p:cNvSpPr>
              <a:spLocks noChangeArrowheads="1"/>
            </p:cNvSpPr>
            <p:nvPr/>
          </p:nvSpPr>
          <p:spPr bwMode="auto">
            <a:xfrm>
              <a:off x="198" y="92"/>
              <a:ext cx="3894" cy="3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28600">
                <a:defRPr>
                  <a:solidFill>
                    <a:schemeClr val="tx1"/>
                  </a:solidFill>
                  <a:latin typeface="Arial" panose="020B0604020202020204" pitchFamily="34" charset="0"/>
                </a:defRPr>
              </a:lvl1pPr>
              <a:lvl2pPr defTabSz="228600">
                <a:defRPr>
                  <a:solidFill>
                    <a:schemeClr val="tx1"/>
                  </a:solidFill>
                  <a:latin typeface="Arial" panose="020B0604020202020204" pitchFamily="34" charset="0"/>
                </a:defRPr>
              </a:lvl2pPr>
              <a:lvl3pPr defTabSz="228600">
                <a:defRPr>
                  <a:solidFill>
                    <a:schemeClr val="tx1"/>
                  </a:solidFill>
                  <a:latin typeface="Arial" panose="020B0604020202020204" pitchFamily="34" charset="0"/>
                </a:defRPr>
              </a:lvl3pPr>
              <a:lvl4pPr defTabSz="228600">
                <a:defRPr>
                  <a:solidFill>
                    <a:schemeClr val="tx1"/>
                  </a:solidFill>
                  <a:latin typeface="Arial" panose="020B0604020202020204" pitchFamily="34" charset="0"/>
                </a:defRPr>
              </a:lvl4pPr>
              <a:lvl5pPr defTabSz="228600">
                <a:defRPr>
                  <a:solidFill>
                    <a:schemeClr val="tx1"/>
                  </a:solidFill>
                  <a:latin typeface="Arial" panose="020B0604020202020204" pitchFamily="34" charset="0"/>
                </a:defRPr>
              </a:lvl5pPr>
              <a:lvl6pPr defTabSz="228600" fontAlgn="base">
                <a:spcBef>
                  <a:spcPct val="0"/>
                </a:spcBef>
                <a:spcAft>
                  <a:spcPct val="0"/>
                </a:spcAft>
                <a:defRPr>
                  <a:solidFill>
                    <a:schemeClr val="tx1"/>
                  </a:solidFill>
                  <a:latin typeface="Arial" panose="020B0604020202020204" pitchFamily="34" charset="0"/>
                </a:defRPr>
              </a:lvl6pPr>
              <a:lvl7pPr defTabSz="228600" fontAlgn="base">
                <a:spcBef>
                  <a:spcPct val="0"/>
                </a:spcBef>
                <a:spcAft>
                  <a:spcPct val="0"/>
                </a:spcAft>
                <a:defRPr>
                  <a:solidFill>
                    <a:schemeClr val="tx1"/>
                  </a:solidFill>
                  <a:latin typeface="Arial" panose="020B0604020202020204" pitchFamily="34" charset="0"/>
                </a:defRPr>
              </a:lvl7pPr>
              <a:lvl8pPr defTabSz="228600" fontAlgn="base">
                <a:spcBef>
                  <a:spcPct val="0"/>
                </a:spcBef>
                <a:spcAft>
                  <a:spcPct val="0"/>
                </a:spcAft>
                <a:defRPr>
                  <a:solidFill>
                    <a:schemeClr val="tx1"/>
                  </a:solidFill>
                  <a:latin typeface="Arial" panose="020B0604020202020204" pitchFamily="34" charset="0"/>
                </a:defRPr>
              </a:lvl8pPr>
              <a:lvl9pPr defTabSz="228600" fontAlgn="base">
                <a:spcBef>
                  <a:spcPct val="0"/>
                </a:spcBef>
                <a:spcAft>
                  <a:spcPct val="0"/>
                </a:spcAft>
                <a:defRPr>
                  <a:solidFill>
                    <a:schemeClr val="tx1"/>
                  </a:solidFill>
                  <a:latin typeface="Arial" panose="020B0604020202020204" pitchFamily="34" charset="0"/>
                </a:defRPr>
              </a:lvl9pPr>
            </a:lstStyle>
            <a:p>
              <a:pPr marL="0" marR="0" lvl="0" indent="0" algn="l" defTabSz="2286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mn-cs"/>
                </a:rPr>
                <a:t>Acts 1:11 </a:t>
              </a:r>
            </a:p>
            <a:p>
              <a:pPr marL="0" marR="0" lvl="0" indent="0" algn="l" defTabSz="2286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“…This same Jesus,          who was taken up from you into heaven, will so come in like manner as you saw Him go into heaven.”</a:t>
              </a: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181684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outVertic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nodeType="clickEffect">
                                  <p:stCondLst>
                                    <p:cond delay="0"/>
                                  </p:stCondLst>
                                  <p:childTnLst>
                                    <p:animEffect transition="out" filter="barn(inVertical)">
                                      <p:cBhvr>
                                        <p:cTn id="16" dur="500"/>
                                        <p:tgtEl>
                                          <p:spTgt spid="25"/>
                                        </p:tgtEl>
                                      </p:cBhvr>
                                    </p:animEffect>
                                    <p:set>
                                      <p:cBhvr>
                                        <p:cTn id="17" dur="1" fill="hold">
                                          <p:stCondLst>
                                            <p:cond delay="499"/>
                                          </p:stCondLst>
                                        </p:cTn>
                                        <p:tgtEl>
                                          <p:spTgt spid="2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arn(outVertic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nodeType="clickEffect">
                                  <p:stCondLst>
                                    <p:cond delay="0"/>
                                  </p:stCondLst>
                                  <p:childTnLst>
                                    <p:animEffect transition="out" filter="barn(inVertical)">
                                      <p:cBhvr>
                                        <p:cTn id="26" dur="500"/>
                                        <p:tgtEl>
                                          <p:spTgt spid="40"/>
                                        </p:tgtEl>
                                      </p:cBhvr>
                                    </p:animEffect>
                                    <p:set>
                                      <p:cBhvr>
                                        <p:cTn id="27" dur="1" fill="hold">
                                          <p:stCondLst>
                                            <p:cond delay="4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the coming  of the Lord is at hand.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234401327"/>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799797251"/>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you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the Judge is standing at the door!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238515511"/>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the Judge is standing at the door!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3127406502"/>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466344"/>
            <a:ext cx="5602712" cy="69037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lest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you</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 be condemned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Behold,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Judge is standing at the door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 that the Lord is very compassionate and merciful.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348460" y="-4705"/>
            <a:ext cx="8468751" cy="471873"/>
          </a:xfrm>
        </p:spPr>
        <p:txBody>
          <a:bodyPr anchor="ctr">
            <a:noAutofit/>
          </a:bodyPr>
          <a:lstStyle/>
          <a:p>
            <a:r>
              <a:rPr lang="en-US" sz="2400" dirty="0">
                <a:latin typeface="Arial" panose="020B0604020202020204" pitchFamily="34" charset="0"/>
                <a:cs typeface="Arial" panose="020B0604020202020204" pitchFamily="34" charset="0"/>
              </a:rPr>
              <a:t>The Epistle of James – Endure Unto The Coming of The Lord</a:t>
            </a:r>
          </a:p>
        </p:txBody>
      </p:sp>
      <p:sp>
        <p:nvSpPr>
          <p:cNvPr id="25" name="TextBox 24"/>
          <p:cNvSpPr txBox="1"/>
          <p:nvPr/>
        </p:nvSpPr>
        <p:spPr>
          <a:xfrm>
            <a:off x="5686864" y="805416"/>
            <a:ext cx="2245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Heb. 9:28; Acts 1:11</a:t>
            </a:r>
          </a:p>
        </p:txBody>
      </p:sp>
    </p:spTree>
    <p:extLst>
      <p:ext uri="{BB962C8B-B14F-4D97-AF65-F5344CB8AC3E}">
        <p14:creationId xmlns:p14="http://schemas.microsoft.com/office/powerpoint/2010/main" val="1981614448"/>
      </p:ext>
    </p:extLst>
  </p:cSld>
  <p:clrMapOvr>
    <a:masterClrMapping/>
  </p:clrMapOvr>
  <p:transition spd="slow">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8650</Words>
  <Application>Microsoft Office PowerPoint</Application>
  <PresentationFormat>On-screen Show (4:3)</PresentationFormat>
  <Paragraphs>289</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Aptos</vt:lpstr>
      <vt:lpstr>Aptos Display</vt:lpstr>
      <vt:lpstr>Arial</vt:lpstr>
      <vt:lpstr>Calibri</vt:lpstr>
      <vt:lpstr>1_Office Theme</vt:lpstr>
      <vt:lpstr>PowerPoint Presentation</vt:lpstr>
      <vt:lpstr>The Epistle of James</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17</cp:revision>
  <dcterms:created xsi:type="dcterms:W3CDTF">2008-03-16T18:22:36Z</dcterms:created>
  <dcterms:modified xsi:type="dcterms:W3CDTF">2024-04-20T01:18:05Z</dcterms:modified>
</cp:coreProperties>
</file>