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8"/>
  </p:notesMasterIdLst>
  <p:sldIdLst>
    <p:sldId id="721" r:id="rId2"/>
    <p:sldId id="722" r:id="rId3"/>
    <p:sldId id="723" r:id="rId4"/>
    <p:sldId id="724" r:id="rId5"/>
    <p:sldId id="725" r:id="rId6"/>
    <p:sldId id="726" r:id="rId7"/>
    <p:sldId id="727" r:id="rId8"/>
    <p:sldId id="728" r:id="rId9"/>
    <p:sldId id="729" r:id="rId10"/>
    <p:sldId id="258" r:id="rId11"/>
    <p:sldId id="730" r:id="rId12"/>
    <p:sldId id="731" r:id="rId13"/>
    <p:sldId id="732" r:id="rId14"/>
    <p:sldId id="733" r:id="rId15"/>
    <p:sldId id="734" r:id="rId16"/>
    <p:sldId id="25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3" autoAdjust="0"/>
    <p:restoredTop sz="86325" autoAdjust="0"/>
  </p:normalViewPr>
  <p:slideViewPr>
    <p:cSldViewPr>
      <p:cViewPr varScale="1">
        <p:scale>
          <a:sx n="39" d="100"/>
          <a:sy n="39" d="100"/>
        </p:scale>
        <p:origin x="605"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002"/>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9/3/2023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7FE75E-3C0F-4A3D-B82C-6C4A9BAC9F91}"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2133912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7FE75E-3C0F-4A3D-B82C-6C4A9BAC9F91}"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3020493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7FE75E-3C0F-4A3D-B82C-6C4A9BAC9F91}"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1200340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7FE75E-3C0F-4A3D-B82C-6C4A9BAC9F91}"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728484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7FE75E-3C0F-4A3D-B82C-6C4A9BAC9F91}"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1981898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7FE75E-3C0F-4A3D-B82C-6C4A9BAC9F91}"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3979077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7FE75E-3C0F-4A3D-B82C-6C4A9BAC9F91}" type="datetimeFigureOut">
              <a:rPr lang="en-US" smtClean="0"/>
              <a:t>9/3/2023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1718449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7FE75E-3C0F-4A3D-B82C-6C4A9BAC9F91}" type="datetimeFigureOut">
              <a:rPr lang="en-US" smtClean="0"/>
              <a:t>9/3/2023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4238569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FE75E-3C0F-4A3D-B82C-6C4A9BAC9F91}" type="datetimeFigureOut">
              <a:rPr lang="en-US" smtClean="0"/>
              <a:t>9/3/2023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1335939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7FE75E-3C0F-4A3D-B82C-6C4A9BAC9F91}"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3738077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7FE75E-3C0F-4A3D-B82C-6C4A9BAC9F91}"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1437923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FE75E-3C0F-4A3D-B82C-6C4A9BAC9F91}" type="datetimeFigureOut">
              <a:rPr lang="en-US" smtClean="0"/>
              <a:t>9/3/2023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75DF8-9AF5-4E24-88A7-48EB9708DB9D}" type="slidenum">
              <a:rPr lang="en-US" smtClean="0"/>
              <a:t>‹#›</a:t>
            </a:fld>
            <a:endParaRPr lang="en-US"/>
          </a:p>
        </p:txBody>
      </p:sp>
    </p:spTree>
    <p:extLst>
      <p:ext uri="{BB962C8B-B14F-4D97-AF65-F5344CB8AC3E}">
        <p14:creationId xmlns:p14="http://schemas.microsoft.com/office/powerpoint/2010/main" val="122579760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40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Population Studies</a:t>
            </a:r>
          </a:p>
        </p:txBody>
      </p:sp>
      <p:sp>
        <p:nvSpPr>
          <p:cNvPr id="3" name="Content Placeholder 2"/>
          <p:cNvSpPr>
            <a:spLocks noGrp="1"/>
          </p:cNvSpPr>
          <p:nvPr>
            <p:ph idx="1"/>
          </p:nvPr>
        </p:nvSpPr>
        <p:spPr/>
        <p:txBody>
          <a:bodyPr>
            <a:normAutofit/>
          </a:bodyPr>
          <a:lstStyle/>
          <a:p>
            <a:pPr lvl="0"/>
            <a:r>
              <a:rPr lang="en-US" dirty="0"/>
              <a:t>If man had been on the earth for only one million years, the population would be 10</a:t>
            </a:r>
            <a:r>
              <a:rPr lang="en-US" baseline="30000" dirty="0"/>
              <a:t>5000</a:t>
            </a:r>
            <a:r>
              <a:rPr lang="en-US" dirty="0"/>
              <a:t>. </a:t>
            </a:r>
          </a:p>
          <a:p>
            <a:pPr lvl="0"/>
            <a:endParaRPr lang="en-US" sz="800" dirty="0"/>
          </a:p>
          <a:p>
            <a:pPr lvl="0"/>
            <a:r>
              <a:rPr lang="en-US" dirty="0"/>
              <a:t>Using the age of 6,000 years, these same studies predict a population of 5 billion. </a:t>
            </a:r>
          </a:p>
        </p:txBody>
      </p:sp>
      <p:pic>
        <p:nvPicPr>
          <p:cNvPr id="2050" name="Picture 2" descr="http://www.jembo.net/wp-content/uploads/2014/08/what-is-population-300x1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419600"/>
            <a:ext cx="28575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94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Erosion</a:t>
            </a:r>
          </a:p>
        </p:txBody>
      </p:sp>
      <p:pic>
        <p:nvPicPr>
          <p:cNvPr id="3074" name="Picture 2" descr="http://www.mississippiriverdelta.org/files/2011/10/1024px-Atchafalaya_River_delta-928x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971800"/>
            <a:ext cx="7239000" cy="320606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descr="http://d32ogoqmya1dw8.cloudfront.net/images/research_education/katrina/draina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1562099"/>
            <a:ext cx="3400425" cy="2247901"/>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0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Depletion of the Earth’s Magnetic Field</a:t>
            </a:r>
          </a:p>
        </p:txBody>
      </p:sp>
      <p:sp>
        <p:nvSpPr>
          <p:cNvPr id="3" name="Content Placeholder 2"/>
          <p:cNvSpPr>
            <a:spLocks noGrp="1"/>
          </p:cNvSpPr>
          <p:nvPr>
            <p:ph idx="1"/>
          </p:nvPr>
        </p:nvSpPr>
        <p:spPr>
          <a:xfrm>
            <a:off x="457200" y="1600200"/>
            <a:ext cx="8229600" cy="5029200"/>
          </a:xfrm>
        </p:spPr>
        <p:txBody>
          <a:bodyPr>
            <a:normAutofit/>
          </a:bodyPr>
          <a:lstStyle/>
          <a:p>
            <a:r>
              <a:rPr lang="en-US" dirty="0"/>
              <a:t>1,400 years ago the magnetic field was twice as strong as it is now.</a:t>
            </a:r>
          </a:p>
          <a:p>
            <a:r>
              <a:rPr lang="en-US" dirty="0"/>
              <a:t>It is predicted that the magnetic field will be completely gone by the year 4000. </a:t>
            </a:r>
          </a:p>
          <a:p>
            <a:r>
              <a:rPr lang="en-US" dirty="0"/>
              <a:t>10,000 years ago, the magnetic                    field would have been so strong                        the earth would have                                     disintegrated from the                                    internal forces. </a:t>
            </a:r>
          </a:p>
          <a:p>
            <a:endParaRPr lang="en-US" dirty="0"/>
          </a:p>
        </p:txBody>
      </p:sp>
      <p:pic>
        <p:nvPicPr>
          <p:cNvPr id="4098" name="Picture 2" descr="http://greendustriesblog.com/greendustries/wp-content/uploads/2013/04/EarthMagneticFie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114800"/>
            <a:ext cx="2438400" cy="24384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48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Shrinkage of the Sun</a:t>
            </a:r>
          </a:p>
        </p:txBody>
      </p:sp>
      <p:sp>
        <p:nvSpPr>
          <p:cNvPr id="3" name="Content Placeholder 2"/>
          <p:cNvSpPr>
            <a:spLocks noGrp="1"/>
          </p:cNvSpPr>
          <p:nvPr>
            <p:ph idx="1"/>
          </p:nvPr>
        </p:nvSpPr>
        <p:spPr/>
        <p:txBody>
          <a:bodyPr/>
          <a:lstStyle/>
          <a:p>
            <a:pPr lvl="0"/>
            <a:r>
              <a:rPr lang="en-US" dirty="0"/>
              <a:t>The sun is shrinking at a rate of 0.1% per century. </a:t>
            </a:r>
          </a:p>
          <a:p>
            <a:pPr lvl="0"/>
            <a:r>
              <a:rPr lang="en-US" dirty="0"/>
              <a:t>Its diameter is decreasing five feet every hour. </a:t>
            </a:r>
          </a:p>
          <a:p>
            <a:pPr lvl="0"/>
            <a:r>
              <a:rPr lang="en-US" dirty="0"/>
              <a:t>100,000 years ago, the sun would have been twice as big as it is today. </a:t>
            </a:r>
          </a:p>
          <a:p>
            <a:pPr lvl="0"/>
            <a:r>
              <a:rPr lang="en-US" dirty="0"/>
              <a:t>20 million years ago, the                                  earth would have been                                         inside the sun. </a:t>
            </a:r>
          </a:p>
        </p:txBody>
      </p:sp>
      <p:pic>
        <p:nvPicPr>
          <p:cNvPr id="5122" name="Picture 2" descr="http://www.newluxuryfeed.com/wp-content/uploads/2013/09/pretty-sun-in-the-sk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038600"/>
            <a:ext cx="3430302" cy="242887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19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Cosmic Dust</a:t>
            </a:r>
          </a:p>
        </p:txBody>
      </p:sp>
      <p:sp>
        <p:nvSpPr>
          <p:cNvPr id="3" name="Content Placeholder 2"/>
          <p:cNvSpPr>
            <a:spLocks noGrp="1"/>
          </p:cNvSpPr>
          <p:nvPr>
            <p:ph idx="1"/>
          </p:nvPr>
        </p:nvSpPr>
        <p:spPr/>
        <p:txBody>
          <a:bodyPr/>
          <a:lstStyle/>
          <a:p>
            <a:r>
              <a:rPr lang="en-US" dirty="0"/>
              <a:t>The earth is constantly bombarded by particles of matter from outer space, receiving about 14 million tons every year. </a:t>
            </a:r>
          </a:p>
          <a:p>
            <a:r>
              <a:rPr lang="en-US" dirty="0"/>
              <a:t>If the earth were 4.5 million years old, there would be a layer of                                          meteoritic dust about                                                182 feet thick. </a:t>
            </a:r>
          </a:p>
        </p:txBody>
      </p:sp>
      <p:pic>
        <p:nvPicPr>
          <p:cNvPr id="6146" name="Picture 2" descr="http://www.post-gazette.com/image/2013/10/17/Footpr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191000"/>
            <a:ext cx="4000500" cy="2247901"/>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60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effectLst>
                  <a:outerShdw blurRad="38100" dist="38100" dir="2700000" algn="tl">
                    <a:srgbClr val="000000">
                      <a:alpha val="43137"/>
                    </a:srgbClr>
                  </a:outerShdw>
                </a:effectLst>
              </a:rPr>
              <a:t>Consequences of Compromise</a:t>
            </a:r>
          </a:p>
        </p:txBody>
      </p:sp>
      <p:sp>
        <p:nvSpPr>
          <p:cNvPr id="3" name="Content Placeholder 2"/>
          <p:cNvSpPr>
            <a:spLocks noGrp="1"/>
          </p:cNvSpPr>
          <p:nvPr>
            <p:ph idx="1"/>
          </p:nvPr>
        </p:nvSpPr>
        <p:spPr/>
        <p:txBody>
          <a:bodyPr>
            <a:normAutofit lnSpcReduction="10000"/>
          </a:bodyPr>
          <a:lstStyle/>
          <a:p>
            <a:pPr>
              <a:buClr>
                <a:schemeClr val="bg1"/>
              </a:buClr>
            </a:pPr>
            <a:r>
              <a:rPr lang="en-US" dirty="0">
                <a:solidFill>
                  <a:schemeClr val="bg1"/>
                </a:solidFill>
              </a:rPr>
              <a:t>Christians who believe in an old earth must interpret the Genesis account of creation as an allegory or myth.</a:t>
            </a:r>
          </a:p>
          <a:p>
            <a:pPr>
              <a:buClr>
                <a:schemeClr val="bg1"/>
              </a:buClr>
            </a:pPr>
            <a:r>
              <a:rPr lang="en-US" dirty="0">
                <a:solidFill>
                  <a:schemeClr val="bg1"/>
                </a:solidFill>
              </a:rPr>
              <a:t>Doing so gives Evolutionary Science more authority than the Scriptures...</a:t>
            </a:r>
          </a:p>
          <a:p>
            <a:pPr>
              <a:buClr>
                <a:schemeClr val="bg1"/>
              </a:buClr>
            </a:pPr>
            <a:r>
              <a:rPr lang="en-US" dirty="0">
                <a:solidFill>
                  <a:schemeClr val="bg1"/>
                </a:solidFill>
              </a:rPr>
              <a:t>Tempts us to interpret all Scripture as figurative...</a:t>
            </a:r>
          </a:p>
          <a:p>
            <a:pPr>
              <a:buClr>
                <a:schemeClr val="bg1"/>
              </a:buClr>
            </a:pPr>
            <a:r>
              <a:rPr lang="en-US" dirty="0">
                <a:solidFill>
                  <a:schemeClr val="bg1"/>
                </a:solidFill>
              </a:rPr>
              <a:t>And destroys the credibility of the Bible and the foundation of our faith. </a:t>
            </a:r>
          </a:p>
        </p:txBody>
      </p:sp>
    </p:spTree>
    <p:extLst>
      <p:ext uri="{BB962C8B-B14F-4D97-AF65-F5344CB8AC3E}">
        <p14:creationId xmlns:p14="http://schemas.microsoft.com/office/powerpoint/2010/main" val="22466813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07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30" name="Picture 6" descr="https://rosalienebacchus.files.wordpress.com/2012/04/planet-earth-from-sp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0"/>
            <a:ext cx="9137073" cy="51352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5083175"/>
            <a:ext cx="7772400" cy="1470025"/>
          </a:xfrm>
        </p:spPr>
        <p:txBody>
          <a:bodyPr>
            <a:normAutofit/>
          </a:bodyPr>
          <a:lstStyle/>
          <a:p>
            <a:r>
              <a:rPr lang="en-US" sz="54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Age of the Earth</a:t>
            </a:r>
          </a:p>
        </p:txBody>
      </p:sp>
    </p:spTree>
    <p:extLst>
      <p:ext uri="{BB962C8B-B14F-4D97-AF65-F5344CB8AC3E}">
        <p14:creationId xmlns:p14="http://schemas.microsoft.com/office/powerpoint/2010/main" val="109156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Bible Genealogies</a:t>
            </a:r>
          </a:p>
        </p:txBody>
      </p:sp>
      <p:sp>
        <p:nvSpPr>
          <p:cNvPr id="3" name="Content Placeholder 2"/>
          <p:cNvSpPr>
            <a:spLocks noGrp="1"/>
          </p:cNvSpPr>
          <p:nvPr>
            <p:ph idx="1"/>
          </p:nvPr>
        </p:nvSpPr>
        <p:spPr/>
        <p:txBody>
          <a:bodyPr/>
          <a:lstStyle/>
          <a:p>
            <a:pPr lvl="0"/>
            <a:r>
              <a:rPr lang="en-US" b="1" dirty="0"/>
              <a:t>Present - time of Jesus:	2,000 years</a:t>
            </a:r>
          </a:p>
          <a:p>
            <a:pPr lvl="0"/>
            <a:r>
              <a:rPr lang="en-US" b="1" dirty="0"/>
              <a:t>Jesus - Abraham:		2,000 years              </a:t>
            </a:r>
            <a:r>
              <a:rPr lang="en-US" dirty="0"/>
              <a:t>				</a:t>
            </a:r>
            <a:r>
              <a:rPr lang="en-US" sz="2400" dirty="0">
                <a:solidFill>
                  <a:srgbClr val="002060"/>
                </a:solidFill>
              </a:rPr>
              <a:t>55 generations - Luke 3:23-34</a:t>
            </a:r>
          </a:p>
          <a:p>
            <a:pPr lvl="0"/>
            <a:r>
              <a:rPr lang="en-US" b="1" dirty="0"/>
              <a:t>Abraham - Adam:		2,000 years             </a:t>
            </a:r>
            <a:r>
              <a:rPr lang="en-US" dirty="0"/>
              <a:t>				</a:t>
            </a:r>
            <a:r>
              <a:rPr lang="en-US" sz="2400" dirty="0">
                <a:solidFill>
                  <a:srgbClr val="002060"/>
                </a:solidFill>
              </a:rPr>
              <a:t>20 generations - Luke 3:34-38</a:t>
            </a:r>
          </a:p>
          <a:p>
            <a:pPr lvl="0"/>
            <a:endParaRPr lang="en-US" sz="1000" dirty="0">
              <a:solidFill>
                <a:srgbClr val="002060"/>
              </a:solidFill>
            </a:endParaRPr>
          </a:p>
          <a:p>
            <a:pPr lvl="0"/>
            <a:r>
              <a:rPr lang="en-US" b="1" dirty="0"/>
              <a:t>The total time: 		6,000 years                </a:t>
            </a:r>
            <a:r>
              <a:rPr lang="en-US" dirty="0"/>
              <a:t>					</a:t>
            </a:r>
            <a:r>
              <a:rPr lang="en-US" sz="2400" dirty="0">
                <a:solidFill>
                  <a:srgbClr val="002060"/>
                </a:solidFill>
              </a:rPr>
              <a:t>a young earth</a:t>
            </a:r>
            <a:endParaRPr lang="en-US" dirty="0">
              <a:solidFill>
                <a:srgbClr val="002060"/>
              </a:solidFill>
            </a:endParaRPr>
          </a:p>
          <a:p>
            <a:endParaRPr lang="en-US" dirty="0"/>
          </a:p>
        </p:txBody>
      </p:sp>
    </p:spTree>
    <p:extLst>
      <p:ext uri="{BB962C8B-B14F-4D97-AF65-F5344CB8AC3E}">
        <p14:creationId xmlns:p14="http://schemas.microsoft.com/office/powerpoint/2010/main" val="33354703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b="1" dirty="0"/>
              <a:t>The Days of Creation Were Literal, Consecutive, Twenty-Four Hour Days</a:t>
            </a:r>
          </a:p>
        </p:txBody>
      </p:sp>
      <p:sp>
        <p:nvSpPr>
          <p:cNvPr id="3" name="Content Placeholder 2"/>
          <p:cNvSpPr>
            <a:spLocks noGrp="1"/>
          </p:cNvSpPr>
          <p:nvPr>
            <p:ph idx="1"/>
          </p:nvPr>
        </p:nvSpPr>
        <p:spPr>
          <a:xfrm>
            <a:off x="457200" y="2057400"/>
            <a:ext cx="8229600" cy="4419600"/>
          </a:xfrm>
        </p:spPr>
        <p:txBody>
          <a:bodyPr>
            <a:normAutofit fontScale="85000" lnSpcReduction="20000"/>
          </a:bodyPr>
          <a:lstStyle/>
          <a:p>
            <a:pPr marL="514350" indent="-514350">
              <a:buFont typeface="+mj-lt"/>
              <a:buAutoNum type="arabicPeriod" startAt="8"/>
            </a:pPr>
            <a:r>
              <a:rPr lang="en-US" dirty="0"/>
              <a:t>Remember the Sabbath day, to keep it holy. </a:t>
            </a:r>
          </a:p>
          <a:p>
            <a:pPr marL="514350" indent="-514350">
              <a:buFont typeface="+mj-lt"/>
              <a:buAutoNum type="arabicPeriod" startAt="8"/>
            </a:pPr>
            <a:r>
              <a:rPr lang="en-US" dirty="0"/>
              <a:t>Six days you shall labor and do all your work, </a:t>
            </a:r>
          </a:p>
          <a:p>
            <a:pPr marL="514350" indent="-514350">
              <a:buFont typeface="+mj-lt"/>
              <a:buAutoNum type="arabicPeriod" startAt="8"/>
            </a:pPr>
            <a:r>
              <a:rPr lang="en-US" dirty="0"/>
              <a:t>but the seventh day is the Sabbath of the Lord your God. In it you shall do no work: you, nor your son, nor your daughter, nor your male servant, nor your female servant, nor your cattle, nor your stranger who is within your gates. </a:t>
            </a:r>
          </a:p>
          <a:p>
            <a:pPr marL="514350" indent="-514350">
              <a:buFont typeface="+mj-lt"/>
              <a:buAutoNum type="arabicPeriod" startAt="8"/>
            </a:pPr>
            <a:r>
              <a:rPr lang="en-US" dirty="0"/>
              <a:t>For in six days the Lord made the heavens and the earth, the sea, and all that is in them, and rested the seventh day. Therefore the Lord blessed the Sabbath day and hallowed it. </a:t>
            </a:r>
          </a:p>
          <a:p>
            <a:pPr marL="0" indent="0" algn="r">
              <a:buNone/>
            </a:pPr>
            <a:r>
              <a:rPr lang="en-US" dirty="0"/>
              <a:t>Exodus 20:8-11</a:t>
            </a:r>
          </a:p>
          <a:p>
            <a:pPr marL="0" indent="0">
              <a:buNone/>
            </a:pPr>
            <a:endParaRPr lang="en-US" dirty="0"/>
          </a:p>
        </p:txBody>
      </p:sp>
    </p:spTree>
    <p:extLst>
      <p:ext uri="{BB962C8B-B14F-4D97-AF65-F5344CB8AC3E}">
        <p14:creationId xmlns:p14="http://schemas.microsoft.com/office/powerpoint/2010/main" val="20175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Foundation of the World</a:t>
            </a:r>
          </a:p>
        </p:txBody>
      </p:sp>
      <p:sp>
        <p:nvSpPr>
          <p:cNvPr id="3" name="Content Placeholder 2"/>
          <p:cNvSpPr>
            <a:spLocks noGrp="1"/>
          </p:cNvSpPr>
          <p:nvPr>
            <p:ph idx="1"/>
          </p:nvPr>
        </p:nvSpPr>
        <p:spPr/>
        <p:txBody>
          <a:bodyPr>
            <a:normAutofit/>
          </a:bodyPr>
          <a:lstStyle/>
          <a:p>
            <a:pPr marL="0" indent="0">
              <a:buNone/>
            </a:pPr>
            <a:r>
              <a:rPr lang="en-US" dirty="0"/>
              <a:t>“That the blood of all the prophets which was shed </a:t>
            </a:r>
            <a:r>
              <a:rPr lang="en-US" u="sng" dirty="0"/>
              <a:t>from the foundation of the world</a:t>
            </a:r>
            <a:r>
              <a:rPr lang="en-US" dirty="0"/>
              <a:t> may be required of this generation, </a:t>
            </a:r>
            <a:r>
              <a:rPr lang="en-US" u="sng" dirty="0"/>
              <a:t>from the blood of Abel</a:t>
            </a:r>
            <a:r>
              <a:rPr lang="en-US" dirty="0"/>
              <a:t> to the blood of Zechariah who perished between the altar and the temple. Yes, I say to you, it shall be required of this generation.” </a:t>
            </a:r>
          </a:p>
          <a:p>
            <a:pPr marL="0" indent="0" algn="r">
              <a:buNone/>
            </a:pPr>
            <a:r>
              <a:rPr lang="en-US" dirty="0"/>
              <a:t>Luke 11:50-51</a:t>
            </a:r>
          </a:p>
        </p:txBody>
      </p:sp>
    </p:spTree>
    <p:extLst>
      <p:ext uri="{BB962C8B-B14F-4D97-AF65-F5344CB8AC3E}">
        <p14:creationId xmlns:p14="http://schemas.microsoft.com/office/powerpoint/2010/main" val="299741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Beginning of Creation</a:t>
            </a:r>
          </a:p>
        </p:txBody>
      </p:sp>
      <p:sp>
        <p:nvSpPr>
          <p:cNvPr id="3" name="Content Placeholder 2"/>
          <p:cNvSpPr>
            <a:spLocks noGrp="1"/>
          </p:cNvSpPr>
          <p:nvPr>
            <p:ph idx="1"/>
          </p:nvPr>
        </p:nvSpPr>
        <p:spPr>
          <a:xfrm>
            <a:off x="457200" y="1600201"/>
            <a:ext cx="8229600" cy="1219200"/>
          </a:xfrm>
        </p:spPr>
        <p:txBody>
          <a:bodyPr/>
          <a:lstStyle/>
          <a:p>
            <a:pPr marL="0" indent="0" algn="ctr">
              <a:buNone/>
            </a:pPr>
            <a:r>
              <a:rPr lang="en-US" dirty="0"/>
              <a:t>“But from the beginning of the creation, God ‘made them male and female’” (Mark 10:6).</a:t>
            </a:r>
          </a:p>
        </p:txBody>
      </p:sp>
      <p:cxnSp>
        <p:nvCxnSpPr>
          <p:cNvPr id="5" name="Straight Arrow Connector 4"/>
          <p:cNvCxnSpPr/>
          <p:nvPr/>
        </p:nvCxnSpPr>
        <p:spPr>
          <a:xfrm>
            <a:off x="685800" y="4267200"/>
            <a:ext cx="75438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85800" y="5943600"/>
            <a:ext cx="75438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14600" y="3657600"/>
            <a:ext cx="3657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Bible Model of Origins</a:t>
            </a:r>
          </a:p>
        </p:txBody>
      </p:sp>
      <p:sp>
        <p:nvSpPr>
          <p:cNvPr id="8" name="TextBox 7"/>
          <p:cNvSpPr txBox="1"/>
          <p:nvPr/>
        </p:nvSpPr>
        <p:spPr>
          <a:xfrm>
            <a:off x="1981200" y="5344180"/>
            <a:ext cx="4724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Evolutionary Model of Origins</a:t>
            </a:r>
          </a:p>
        </p:txBody>
      </p:sp>
      <p:sp>
        <p:nvSpPr>
          <p:cNvPr id="9" name="Down Arrow 8"/>
          <p:cNvSpPr/>
          <p:nvPr/>
        </p:nvSpPr>
        <p:spPr>
          <a:xfrm>
            <a:off x="304800" y="3124200"/>
            <a:ext cx="1219200" cy="1056620"/>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85800" y="3124200"/>
            <a:ext cx="4572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MAN</a:t>
            </a:r>
          </a:p>
        </p:txBody>
      </p:sp>
      <p:sp>
        <p:nvSpPr>
          <p:cNvPr id="11" name="Down Arrow 10"/>
          <p:cNvSpPr/>
          <p:nvPr/>
        </p:nvSpPr>
        <p:spPr>
          <a:xfrm>
            <a:off x="7239000" y="4810780"/>
            <a:ext cx="1219200" cy="1056620"/>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7620000" y="4810780"/>
            <a:ext cx="4572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MAN</a:t>
            </a:r>
          </a:p>
        </p:txBody>
      </p:sp>
    </p:spTree>
    <p:extLst>
      <p:ext uri="{BB962C8B-B14F-4D97-AF65-F5344CB8AC3E}">
        <p14:creationId xmlns:p14="http://schemas.microsoft.com/office/powerpoint/2010/main" val="10434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Beginning of Creation</a:t>
            </a:r>
          </a:p>
        </p:txBody>
      </p:sp>
      <p:sp>
        <p:nvSpPr>
          <p:cNvPr id="3" name="Content Placeholder 2"/>
          <p:cNvSpPr>
            <a:spLocks noGrp="1"/>
          </p:cNvSpPr>
          <p:nvPr>
            <p:ph idx="1"/>
          </p:nvPr>
        </p:nvSpPr>
        <p:spPr>
          <a:xfrm>
            <a:off x="457200" y="1600201"/>
            <a:ext cx="8229600" cy="1219200"/>
          </a:xfrm>
        </p:spPr>
        <p:txBody>
          <a:bodyPr/>
          <a:lstStyle/>
          <a:p>
            <a:pPr marL="0" indent="0" algn="ctr">
              <a:buNone/>
            </a:pPr>
            <a:r>
              <a:rPr lang="en-US" dirty="0"/>
              <a:t>“But from the beginning of the creation, God ‘made them male and female’” (Mark 10:6).</a:t>
            </a:r>
          </a:p>
        </p:txBody>
      </p:sp>
      <p:cxnSp>
        <p:nvCxnSpPr>
          <p:cNvPr id="5" name="Straight Arrow Connector 4"/>
          <p:cNvCxnSpPr/>
          <p:nvPr/>
        </p:nvCxnSpPr>
        <p:spPr>
          <a:xfrm>
            <a:off x="685800" y="4267200"/>
            <a:ext cx="75438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85800" y="5943600"/>
            <a:ext cx="75438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14600" y="3657600"/>
            <a:ext cx="3657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Bible Model of Origins</a:t>
            </a:r>
          </a:p>
        </p:txBody>
      </p:sp>
      <p:sp>
        <p:nvSpPr>
          <p:cNvPr id="8" name="TextBox 7"/>
          <p:cNvSpPr txBox="1"/>
          <p:nvPr/>
        </p:nvSpPr>
        <p:spPr>
          <a:xfrm>
            <a:off x="1981200" y="5344180"/>
            <a:ext cx="4724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Evolutionary Model of Origins</a:t>
            </a:r>
          </a:p>
        </p:txBody>
      </p:sp>
      <p:sp>
        <p:nvSpPr>
          <p:cNvPr id="9" name="Down Arrow 8"/>
          <p:cNvSpPr/>
          <p:nvPr/>
        </p:nvSpPr>
        <p:spPr>
          <a:xfrm>
            <a:off x="304800" y="3124200"/>
            <a:ext cx="1219200" cy="1056620"/>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85800" y="3124200"/>
            <a:ext cx="4572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MAN</a:t>
            </a:r>
          </a:p>
        </p:txBody>
      </p:sp>
      <p:sp>
        <p:nvSpPr>
          <p:cNvPr id="11" name="Down Arrow 10"/>
          <p:cNvSpPr/>
          <p:nvPr/>
        </p:nvSpPr>
        <p:spPr>
          <a:xfrm>
            <a:off x="7239000" y="4810780"/>
            <a:ext cx="1219200" cy="1056620"/>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7620000" y="4810780"/>
            <a:ext cx="4572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MAN</a:t>
            </a:r>
          </a:p>
        </p:txBody>
      </p:sp>
      <p:pic>
        <p:nvPicPr>
          <p:cNvPr id="2050" name="Picture 2" descr="http://i.ytimg.com/vi/_z7gf-b4Bic/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86200"/>
            <a:ext cx="3544094" cy="2658071"/>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505200" y="1295400"/>
            <a:ext cx="5410200" cy="4876800"/>
          </a:xfrm>
          <a:prstGeom prst="roundRect">
            <a:avLst/>
          </a:prstGeom>
          <a:solidFill>
            <a:schemeClr val="tx1">
              <a:lumMod val="95000"/>
              <a:lumOff val="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p:cNvSpPr txBox="1"/>
          <p:nvPr/>
        </p:nvSpPr>
        <p:spPr>
          <a:xfrm>
            <a:off x="4114800" y="1676400"/>
            <a:ext cx="441960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“Imagine that all 4.6 billion years of evolutionary time were represented by one 60 minute hour. In this illustration, animals would only have appeared in the last ten minutes, while humans would have only arrived on the scene in the last 1/100 second.”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Joshua </a:t>
            </a:r>
            <a:r>
              <a:rPr kumimoji="0" lang="en-US" sz="2400" b="1" i="0" u="none" strike="noStrike" kern="1200" cap="none" spc="0" normalizeH="0" baseline="0" noProof="0" dirty="0" err="1">
                <a:ln>
                  <a:noFill/>
                </a:ln>
                <a:solidFill>
                  <a:prstClr val="white"/>
                </a:solidFill>
                <a:effectLst/>
                <a:uLnTx/>
                <a:uFillTx/>
                <a:latin typeface="Calibri"/>
                <a:ea typeface="+mn-ea"/>
                <a:cs typeface="+mn-cs"/>
              </a:rPr>
              <a:t>Gurtler</a:t>
            </a:r>
            <a:r>
              <a:rPr kumimoji="0" lang="en-US" sz="2400" b="1" i="0" u="none" strike="noStrike" kern="1200" cap="none" spc="0" normalizeH="0" baseline="0" noProof="0" dirty="0">
                <a:ln>
                  <a:noFill/>
                </a:ln>
                <a:solidFill>
                  <a:prstClr val="white"/>
                </a:solidFill>
                <a:effectLst/>
                <a:uLnTx/>
                <a:uFillTx/>
                <a:latin typeface="Calibri"/>
                <a:ea typeface="+mn-ea"/>
                <a:cs typeface="+mn-cs"/>
              </a:rPr>
              <a:t>,               “Unraveling Evolution,” page 29</a:t>
            </a:r>
          </a:p>
        </p:txBody>
      </p:sp>
    </p:spTree>
    <p:extLst>
      <p:ext uri="{BB962C8B-B14F-4D97-AF65-F5344CB8AC3E}">
        <p14:creationId xmlns:p14="http://schemas.microsoft.com/office/powerpoint/2010/main" val="178480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New Testament View of Creation Account is Literal, Not Figurative</a:t>
            </a:r>
          </a:p>
        </p:txBody>
      </p:sp>
      <p:sp>
        <p:nvSpPr>
          <p:cNvPr id="3" name="Content Placeholder 2"/>
          <p:cNvSpPr>
            <a:spLocks noGrp="1"/>
          </p:cNvSpPr>
          <p:nvPr>
            <p:ph idx="1"/>
          </p:nvPr>
        </p:nvSpPr>
        <p:spPr>
          <a:xfrm>
            <a:off x="457200" y="1722437"/>
            <a:ext cx="8229600" cy="4525963"/>
          </a:xfrm>
        </p:spPr>
        <p:txBody>
          <a:bodyPr/>
          <a:lstStyle/>
          <a:p>
            <a:r>
              <a:rPr lang="en-US" dirty="0"/>
              <a:t>Jesus spoke of the creation of man, the death of Abel, and the flood of Noah’s day as real events. </a:t>
            </a:r>
          </a:p>
          <a:p>
            <a:pPr lvl="1"/>
            <a:r>
              <a:rPr lang="en-US" dirty="0"/>
              <a:t>Matt. 19:4-6, 23:35, 24:37-38</a:t>
            </a:r>
          </a:p>
          <a:p>
            <a:r>
              <a:rPr lang="en-US" dirty="0"/>
              <a:t>Paul spoke of Adam and Eve as being real people, and the details surrounding their creation and fall into sin as real events.</a:t>
            </a:r>
          </a:p>
          <a:p>
            <a:pPr lvl="1"/>
            <a:r>
              <a:rPr lang="en-US" dirty="0"/>
              <a:t>1 Cor. 11:8; 2 Cor. 11:3; 1 Tim. 2:13-14</a:t>
            </a:r>
          </a:p>
          <a:p>
            <a:endParaRPr lang="en-US" dirty="0"/>
          </a:p>
        </p:txBody>
      </p:sp>
    </p:spTree>
    <p:extLst>
      <p:ext uri="{BB962C8B-B14F-4D97-AF65-F5344CB8AC3E}">
        <p14:creationId xmlns:p14="http://schemas.microsoft.com/office/powerpoint/2010/main" val="90512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r>
              <a:rPr lang="en-US" b="1" dirty="0">
                <a:solidFill>
                  <a:schemeClr val="bg1"/>
                </a:solidFill>
              </a:rPr>
              <a:t>Does All Scientific Data                   Point To An Old Earth?</a:t>
            </a:r>
          </a:p>
        </p:txBody>
      </p:sp>
      <p:pic>
        <p:nvPicPr>
          <p:cNvPr id="1028" name="Picture 4" descr="http://blogs.discovery.com/.a/6a00d8341bf67c53ef017743227b49970d-pi"/>
          <p:cNvPicPr>
            <a:picLocks noChangeAspect="1" noChangeArrowheads="1"/>
          </p:cNvPicPr>
          <p:nvPr/>
        </p:nvPicPr>
        <p:blipFill rotWithShape="1">
          <a:blip r:embed="rId2">
            <a:extLst>
              <a:ext uri="{28A0092B-C50C-407E-A947-70E740481C1C}">
                <a14:useLocalDpi xmlns:a14="http://schemas.microsoft.com/office/drawing/2010/main" val="0"/>
              </a:ext>
            </a:extLst>
          </a:blip>
          <a:srcRect l="10305" r="9886"/>
          <a:stretch/>
        </p:blipFill>
        <p:spPr bwMode="auto">
          <a:xfrm>
            <a:off x="2470244" y="2286000"/>
            <a:ext cx="4039737"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39203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TotalTime>
  <Words>734</Words>
  <Application>Microsoft Office PowerPoint</Application>
  <PresentationFormat>On-screen Show (4:3)</PresentationFormat>
  <Paragraphs>59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Aharoni</vt:lpstr>
      <vt:lpstr>Arial</vt:lpstr>
      <vt:lpstr>Calibri</vt:lpstr>
      <vt:lpstr>2_Office Theme</vt:lpstr>
      <vt:lpstr>PowerPoint Presentation</vt:lpstr>
      <vt:lpstr>The Age of the Earth</vt:lpstr>
      <vt:lpstr>Bible Genealogies</vt:lpstr>
      <vt:lpstr>The Days of Creation Were Literal, Consecutive, Twenty-Four Hour Days</vt:lpstr>
      <vt:lpstr>The Foundation of the World</vt:lpstr>
      <vt:lpstr>The Beginning of Creation</vt:lpstr>
      <vt:lpstr>The Beginning of Creation</vt:lpstr>
      <vt:lpstr>New Testament View of Creation Account is Literal, Not Figurative</vt:lpstr>
      <vt:lpstr>Does All Scientific Data                   Point To An Old Earth?</vt:lpstr>
      <vt:lpstr>Population Studies</vt:lpstr>
      <vt:lpstr>Erosion</vt:lpstr>
      <vt:lpstr>Depletion of the Earth’s Magnetic Field</vt:lpstr>
      <vt:lpstr>Shrinkage of the Sun</vt:lpstr>
      <vt:lpstr>Cosmic Dust</vt:lpstr>
      <vt:lpstr>Consequences of Compromise</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41</cp:revision>
  <dcterms:created xsi:type="dcterms:W3CDTF">2008-03-16T18:22:36Z</dcterms:created>
  <dcterms:modified xsi:type="dcterms:W3CDTF">2023-09-03T20:49:04Z</dcterms:modified>
</cp:coreProperties>
</file>