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  <p:sldMasterId id="2147483699" r:id="rId2"/>
  </p:sldMasterIdLst>
  <p:notesMasterIdLst>
    <p:notesMasterId r:id="rId12"/>
  </p:notesMasterIdLst>
  <p:sldIdLst>
    <p:sldId id="259" r:id="rId3"/>
    <p:sldId id="256" r:id="rId4"/>
    <p:sldId id="261" r:id="rId5"/>
    <p:sldId id="262" r:id="rId6"/>
    <p:sldId id="263" r:id="rId7"/>
    <p:sldId id="264" r:id="rId8"/>
    <p:sldId id="265" r:id="rId9"/>
    <p:sldId id="266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49" d="100"/>
          <a:sy n="49" d="100"/>
        </p:scale>
        <p:origin x="53" y="5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61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7/2/2023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AE9FF-8F40-4601-8F69-12A21F62DCCF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C4049-42F3-4730-BFE0-7D611054F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57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AE9FF-8F40-4601-8F69-12A21F62DCCF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C4049-42F3-4730-BFE0-7D611054F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437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AE9FF-8F40-4601-8F69-12A21F62DCCF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C4049-42F3-4730-BFE0-7D611054F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97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AE9FF-8F40-4601-8F69-12A21F62DCCF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C4049-42F3-4730-BFE0-7D611054F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4395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AE9FF-8F40-4601-8F69-12A21F62DCCF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C4049-42F3-4730-BFE0-7D611054F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942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AE9FF-8F40-4601-8F69-12A21F62DCCF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C4049-42F3-4730-BFE0-7D611054F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387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AE9FF-8F40-4601-8F69-12A21F62DCCF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C4049-42F3-4730-BFE0-7D611054F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9634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AE9FF-8F40-4601-8F69-12A21F62DCCF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C4049-42F3-4730-BFE0-7D611054F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3709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AE9FF-8F40-4601-8F69-12A21F62DCCF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C4049-42F3-4730-BFE0-7D611054F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3632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AE9FF-8F40-4601-8F69-12A21F62DCCF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C4049-42F3-4730-BFE0-7D611054F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7536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AE9FF-8F40-4601-8F69-12A21F62DCCF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C4049-42F3-4730-BFE0-7D611054F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110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AE9FF-8F40-4601-8F69-12A21F62DCCF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C4049-42F3-4730-BFE0-7D611054F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4547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AE9FF-8F40-4601-8F69-12A21F62DCCF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C4049-42F3-4730-BFE0-7D611054F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5531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AE9FF-8F40-4601-8F69-12A21F62DCCF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C4049-42F3-4730-BFE0-7D611054F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925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AE9FF-8F40-4601-8F69-12A21F62DCCF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C4049-42F3-4730-BFE0-7D611054F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25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AE9FF-8F40-4601-8F69-12A21F62DCCF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C4049-42F3-4730-BFE0-7D611054F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99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AE9FF-8F40-4601-8F69-12A21F62DCCF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C4049-42F3-4730-BFE0-7D611054F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28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AE9FF-8F40-4601-8F69-12A21F62DCCF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C4049-42F3-4730-BFE0-7D611054F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981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AE9FF-8F40-4601-8F69-12A21F62DCCF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C4049-42F3-4730-BFE0-7D611054F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141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AE9FF-8F40-4601-8F69-12A21F62DCCF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C4049-42F3-4730-BFE0-7D611054F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71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AE9FF-8F40-4601-8F69-12A21F62DCCF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C4049-42F3-4730-BFE0-7D611054F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892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AE9FF-8F40-4601-8F69-12A21F62DCCF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C4049-42F3-4730-BFE0-7D611054F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73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AE9FF-8F40-4601-8F69-12A21F62DCCF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C4049-42F3-4730-BFE0-7D611054F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8707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AE9FF-8F40-4601-8F69-12A21F62DCCF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C4049-42F3-4730-BFE0-7D611054F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426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9957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Doom of Sodom - a Warning for the Last Days">
            <a:extLst>
              <a:ext uri="{FF2B5EF4-FFF2-40B4-BE49-F238E27FC236}">
                <a16:creationId xmlns:a16="http://schemas.microsoft.com/office/drawing/2014/main" id="{65B04176-7769-1866-0ECD-4D10958F20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844983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2F2AB156-E2F7-C2D6-73EF-D0F06D070D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551363"/>
            <a:ext cx="6858000" cy="1655762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Aharoni" panose="02010803020104030203" pitchFamily="2" charset="-79"/>
                <a:cs typeface="Aharoni" panose="02010803020104030203" pitchFamily="2" charset="-79"/>
              </a:rPr>
              <a:t>Lot</a:t>
            </a:r>
            <a:endParaRPr lang="en-US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How to Make a Terrible Decision</a:t>
            </a:r>
          </a:p>
        </p:txBody>
      </p:sp>
    </p:spTree>
    <p:extLst>
      <p:ext uri="{BB962C8B-B14F-4D97-AF65-F5344CB8AC3E}">
        <p14:creationId xmlns:p14="http://schemas.microsoft.com/office/powerpoint/2010/main" val="4096274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7533A-2D55-112B-6D96-160A37206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Lot Had Much in His Favor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2EE43-9F51-2658-6C30-FBFD38F6D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099714" cy="4351338"/>
          </a:xfrm>
        </p:spPr>
        <p:txBody>
          <a:bodyPr>
            <a:normAutofit/>
          </a:bodyPr>
          <a:lstStyle/>
          <a:p>
            <a:r>
              <a:rPr lang="en-US" sz="3200" b="1" dirty="0"/>
              <a:t>Influence of Godly Relatives - </a:t>
            </a:r>
            <a:r>
              <a:rPr lang="en-US" sz="3200" b="1" dirty="0">
                <a:solidFill>
                  <a:srgbClr val="002060"/>
                </a:solidFill>
              </a:rPr>
              <a:t>Gen. 12:4-5</a:t>
            </a:r>
          </a:p>
          <a:p>
            <a:r>
              <a:rPr lang="en-US" sz="3200" b="1" dirty="0"/>
              <a:t>Blessed with Increasing Wealth - </a:t>
            </a:r>
            <a:r>
              <a:rPr lang="en-US" sz="3200" b="1" dirty="0">
                <a:solidFill>
                  <a:srgbClr val="002060"/>
                </a:solidFill>
              </a:rPr>
              <a:t>Gen. 13:5-6</a:t>
            </a:r>
          </a:p>
          <a:p>
            <a:r>
              <a:rPr lang="en-US" sz="3200" b="1" dirty="0"/>
              <a:t>Was a Righteous Man - </a:t>
            </a:r>
            <a:r>
              <a:rPr lang="en-US" sz="3200" b="1" dirty="0">
                <a:solidFill>
                  <a:srgbClr val="002060"/>
                </a:solidFill>
              </a:rPr>
              <a:t>2 Pet. 2:7-8</a:t>
            </a:r>
          </a:p>
        </p:txBody>
      </p:sp>
    </p:spTree>
    <p:extLst>
      <p:ext uri="{BB962C8B-B14F-4D97-AF65-F5344CB8AC3E}">
        <p14:creationId xmlns:p14="http://schemas.microsoft.com/office/powerpoint/2010/main" val="1032193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7533A-2D55-112B-6D96-160A37206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Lot’s Downfall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2EE43-9F51-2658-6C30-FBFD38F6D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099714" cy="435133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Genesis 13:7-13</a:t>
            </a:r>
          </a:p>
        </p:txBody>
      </p:sp>
    </p:spTree>
    <p:extLst>
      <p:ext uri="{BB962C8B-B14F-4D97-AF65-F5344CB8AC3E}">
        <p14:creationId xmlns:p14="http://schemas.microsoft.com/office/powerpoint/2010/main" val="422914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7533A-2D55-112B-6D96-160A37206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Lot’s Downfall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2EE43-9F51-2658-6C30-FBFD38F6DF8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Psalm 1:1</a:t>
            </a:r>
          </a:p>
          <a:p>
            <a:pPr marL="0" indent="0" algn="ctr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“Blessed is the man who </a:t>
            </a:r>
            <a:r>
              <a:rPr lang="en-US" sz="3600" b="1" dirty="0">
                <a:solidFill>
                  <a:srgbClr val="002060"/>
                </a:solidFill>
              </a:rPr>
              <a:t>walks</a:t>
            </a:r>
            <a:r>
              <a:rPr lang="en-US" sz="3200" b="1" dirty="0"/>
              <a:t> not in the counsel of the ungodly, nor </a:t>
            </a:r>
            <a:r>
              <a:rPr lang="en-US" sz="3600" b="1" dirty="0">
                <a:solidFill>
                  <a:srgbClr val="002060"/>
                </a:solidFill>
              </a:rPr>
              <a:t>stands</a:t>
            </a:r>
            <a:r>
              <a:rPr lang="en-US" sz="3200" b="1" dirty="0"/>
              <a:t> in the path of sinners, nor </a:t>
            </a:r>
            <a:r>
              <a:rPr lang="en-US" sz="3600" b="1" dirty="0">
                <a:solidFill>
                  <a:srgbClr val="002060"/>
                </a:solidFill>
              </a:rPr>
              <a:t>sits</a:t>
            </a:r>
            <a:r>
              <a:rPr lang="en-US" sz="3200" b="1" dirty="0"/>
              <a:t> in the seat of the scornful.”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C9211B-53D6-27B8-6AA5-2A1A593B317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Lot</a:t>
            </a:r>
          </a:p>
          <a:p>
            <a:pPr marL="0" indent="0" algn="ctr">
              <a:buNone/>
            </a:pPr>
            <a:endParaRPr lang="en-US" sz="800" b="1" dirty="0"/>
          </a:p>
          <a:p>
            <a:r>
              <a:rPr lang="en-US" b="1" dirty="0"/>
              <a:t>Lot pitched his tent towards Sodom </a:t>
            </a:r>
            <a:br>
              <a:rPr lang="en-US" b="1" dirty="0"/>
            </a:br>
            <a:r>
              <a:rPr lang="en-US" b="1" dirty="0"/>
              <a:t>(Gen. 13:12). </a:t>
            </a:r>
          </a:p>
          <a:p>
            <a:r>
              <a:rPr lang="en-US" b="1" dirty="0"/>
              <a:t>Lot “dwelt in Sodom” (14:12). </a:t>
            </a:r>
          </a:p>
          <a:p>
            <a:r>
              <a:rPr lang="en-US" b="1" dirty="0"/>
              <a:t>Lot is found “sitting in the gate of Sodom” (19:1). </a:t>
            </a:r>
          </a:p>
        </p:txBody>
      </p:sp>
    </p:spTree>
    <p:extLst>
      <p:ext uri="{BB962C8B-B14F-4D97-AF65-F5344CB8AC3E}">
        <p14:creationId xmlns:p14="http://schemas.microsoft.com/office/powerpoint/2010/main" val="357474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7533A-2D55-112B-6D96-160A37206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Consequences of His Decision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2EE43-9F51-2658-6C30-FBFD38F6D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099714" cy="4351338"/>
          </a:xfrm>
        </p:spPr>
        <p:txBody>
          <a:bodyPr>
            <a:normAutofit/>
          </a:bodyPr>
          <a:lstStyle/>
          <a:p>
            <a:r>
              <a:rPr lang="en-US" sz="3200" b="1" dirty="0"/>
              <a:t>He was oppressed and tormented by the wickedness of the city - </a:t>
            </a:r>
            <a:r>
              <a:rPr lang="en-US" sz="3200" b="1" dirty="0">
                <a:solidFill>
                  <a:srgbClr val="002060"/>
                </a:solidFill>
              </a:rPr>
              <a:t>2 Pet. 2:7-8</a:t>
            </a:r>
          </a:p>
          <a:p>
            <a:r>
              <a:rPr lang="en-US" sz="3200" b="1" dirty="0"/>
              <a:t>His own moral standards had become warped and confused - </a:t>
            </a:r>
            <a:r>
              <a:rPr lang="en-US" sz="3200" b="1" dirty="0">
                <a:solidFill>
                  <a:srgbClr val="002060"/>
                </a:solidFill>
              </a:rPr>
              <a:t>Gen. 19:4-8</a:t>
            </a:r>
          </a:p>
          <a:p>
            <a:r>
              <a:rPr lang="en-US" sz="3200" b="1" dirty="0"/>
              <a:t>He lost everything!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82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7533A-2D55-112B-6D96-160A37206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Consequences of His Decision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2EE43-9F51-2658-6C30-FBFD38F6D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099714" cy="4351338"/>
          </a:xfrm>
        </p:spPr>
        <p:txBody>
          <a:bodyPr>
            <a:normAutofit/>
          </a:bodyPr>
          <a:lstStyle/>
          <a:p>
            <a:r>
              <a:rPr lang="en-US" sz="3200" b="1" dirty="0"/>
              <a:t>He was oppressed and tormented by the wickedness of the city - </a:t>
            </a:r>
            <a:r>
              <a:rPr lang="en-US" sz="3200" b="1" dirty="0">
                <a:solidFill>
                  <a:srgbClr val="002060"/>
                </a:solidFill>
              </a:rPr>
              <a:t>2 Pet. 2:7-8</a:t>
            </a:r>
          </a:p>
          <a:p>
            <a:r>
              <a:rPr lang="en-US" sz="3200" b="1" dirty="0"/>
              <a:t>His own moral standards had become warped and confused - </a:t>
            </a:r>
            <a:r>
              <a:rPr lang="en-US" sz="3200" b="1" dirty="0">
                <a:solidFill>
                  <a:srgbClr val="002060"/>
                </a:solidFill>
              </a:rPr>
              <a:t>Gen. 19:4-8</a:t>
            </a:r>
          </a:p>
          <a:p>
            <a:r>
              <a:rPr lang="en-US" sz="3200" b="1" dirty="0"/>
              <a:t>He lost everything!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A94B0AC-65D7-DDFA-44A7-48E928B53A87}"/>
              </a:ext>
            </a:extLst>
          </p:cNvPr>
          <p:cNvSpPr/>
          <p:nvPr/>
        </p:nvSpPr>
        <p:spPr>
          <a:xfrm>
            <a:off x="415636" y="1825625"/>
            <a:ext cx="8099714" cy="43513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1E92CE-ACE1-E006-58D8-0B5DA10FCD76}"/>
              </a:ext>
            </a:extLst>
          </p:cNvPr>
          <p:cNvSpPr txBox="1"/>
          <p:nvPr/>
        </p:nvSpPr>
        <p:spPr>
          <a:xfrm>
            <a:off x="914400" y="2258291"/>
            <a:ext cx="707967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 lost everything!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His sons-in-law – Gen. 19:12-14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His home and wealth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His wife – vs. 17, 26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His reputation – vs. 30-38</a:t>
            </a:r>
          </a:p>
        </p:txBody>
      </p:sp>
    </p:spTree>
    <p:extLst>
      <p:ext uri="{BB962C8B-B14F-4D97-AF65-F5344CB8AC3E}">
        <p14:creationId xmlns:p14="http://schemas.microsoft.com/office/powerpoint/2010/main" val="4209261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7F313-AFCF-C78F-E372-05EA6CA8D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61892"/>
          </a:xfrm>
          <a:solidFill>
            <a:srgbClr val="0070C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Lessons to Learn from 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AB4F2-15EB-B3E6-78F0-8A9B5F29E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Set the right priorities.</a:t>
            </a:r>
          </a:p>
          <a:p>
            <a:r>
              <a:rPr lang="en-US" sz="3200" b="1" dirty="0"/>
              <a:t>Providing for our family requires more than earning a living.</a:t>
            </a:r>
          </a:p>
          <a:p>
            <a:r>
              <a:rPr lang="en-US" sz="3200" b="1" dirty="0"/>
              <a:t>Increased exposure leads to increased tolerance and involvement. </a:t>
            </a:r>
          </a:p>
          <a:p>
            <a:r>
              <a:rPr lang="en-US" sz="3200" b="1" dirty="0"/>
              <a:t>Good doesn’t always rise above evil. </a:t>
            </a:r>
          </a:p>
          <a:p>
            <a:r>
              <a:rPr lang="en-US" sz="3200" b="1" dirty="0"/>
              <a:t>We reap what we sow. </a:t>
            </a:r>
          </a:p>
        </p:txBody>
      </p:sp>
    </p:spTree>
    <p:extLst>
      <p:ext uri="{BB962C8B-B14F-4D97-AF65-F5344CB8AC3E}">
        <p14:creationId xmlns:p14="http://schemas.microsoft.com/office/powerpoint/2010/main" val="649437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2031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259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Aharoni</vt:lpstr>
      <vt:lpstr>Arial</vt:lpstr>
      <vt:lpstr>Calibri</vt:lpstr>
      <vt:lpstr>Calibri Light</vt:lpstr>
      <vt:lpstr>2_Office Theme</vt:lpstr>
      <vt:lpstr>4_Office Theme</vt:lpstr>
      <vt:lpstr>PowerPoint Presentation</vt:lpstr>
      <vt:lpstr>PowerPoint Presentation</vt:lpstr>
      <vt:lpstr>Lot Had Much in His Favor</vt:lpstr>
      <vt:lpstr>Lot’s Downfall</vt:lpstr>
      <vt:lpstr>Lot’s Downfall</vt:lpstr>
      <vt:lpstr>Consequences of His Decision</vt:lpstr>
      <vt:lpstr>Consequences of His Decision</vt:lpstr>
      <vt:lpstr>Lessons to Learn from Lot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32</cp:revision>
  <dcterms:created xsi:type="dcterms:W3CDTF">2008-03-16T18:22:36Z</dcterms:created>
  <dcterms:modified xsi:type="dcterms:W3CDTF">2023-07-02T19:36:53Z</dcterms:modified>
</cp:coreProperties>
</file>