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25"/>
  </p:notesMasterIdLst>
  <p:sldIdLst>
    <p:sldId id="259" r:id="rId3"/>
    <p:sldId id="256" r:id="rId4"/>
    <p:sldId id="262" r:id="rId5"/>
    <p:sldId id="263" r:id="rId6"/>
    <p:sldId id="25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78" r:id="rId22"/>
    <p:sldId id="280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0" d="100"/>
          <a:sy n="10" d="100"/>
        </p:scale>
        <p:origin x="996" y="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12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Your prophets have seen for you false and deceptive visions; they have not uncovered </a:t>
            </a:r>
            <a:r>
              <a:rPr lang="en-US" sz="3200" b="1" dirty="0">
                <a:highlight>
                  <a:srgbClr val="FFFF00"/>
                </a:highlight>
              </a:rPr>
              <a:t>your iniquity</a:t>
            </a:r>
            <a:r>
              <a:rPr lang="en-US" sz="3200" b="1" dirty="0"/>
              <a:t>, to bring back your captives, but have envisioned for you false prophecies and delusions.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2:14</a:t>
            </a:r>
          </a:p>
        </p:txBody>
      </p:sp>
    </p:spTree>
    <p:extLst>
      <p:ext uri="{BB962C8B-B14F-4D97-AF65-F5344CB8AC3E}">
        <p14:creationId xmlns:p14="http://schemas.microsoft.com/office/powerpoint/2010/main" val="410230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 Lord has done what He purposed; He has fulfilled His word which He commanded in days of old. He has thrown down and has not pitied, and He has caused an enemy to rejoice over you; He has exalted the horn of your adversaries.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2:17</a:t>
            </a:r>
          </a:p>
        </p:txBody>
      </p:sp>
    </p:spTree>
    <p:extLst>
      <p:ext uri="{BB962C8B-B14F-4D97-AF65-F5344CB8AC3E}">
        <p14:creationId xmlns:p14="http://schemas.microsoft.com/office/powerpoint/2010/main" val="254158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God’s Mercy, Compassion,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and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27564"/>
            <a:ext cx="7886700" cy="3849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Through the Lord’s mercies we are not consumed, because His compassions fail not. </a:t>
            </a:r>
          </a:p>
          <a:p>
            <a:pPr marL="0" indent="0">
              <a:buNone/>
            </a:pPr>
            <a:r>
              <a:rPr lang="en-US" sz="3200" b="1" dirty="0"/>
              <a:t>They are new every morning; great is Your faithfulness.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3:22-23</a:t>
            </a:r>
          </a:p>
        </p:txBody>
      </p:sp>
    </p:spTree>
    <p:extLst>
      <p:ext uri="{BB962C8B-B14F-4D97-AF65-F5344CB8AC3E}">
        <p14:creationId xmlns:p14="http://schemas.microsoft.com/office/powerpoint/2010/main" val="218424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E3F6-2D88-0442-0159-DF2119D8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F6CA6-37D8-2DF0-6793-B32D67576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Hasad</a:t>
            </a:r>
            <a:r>
              <a:rPr lang="en-US" b="1" dirty="0"/>
              <a:t> – “kindness, goodness”</a:t>
            </a:r>
          </a:p>
          <a:p>
            <a:r>
              <a:rPr lang="en-US" b="1" dirty="0"/>
              <a:t>“lovingkindness” “steadfast love” </a:t>
            </a:r>
          </a:p>
          <a:p>
            <a:endParaRPr lang="en-US" sz="800" b="1" dirty="0"/>
          </a:p>
          <a:p>
            <a:r>
              <a:rPr lang="en-US" b="1" dirty="0"/>
              <a:t>Used 240 times in the Old Testament. </a:t>
            </a:r>
          </a:p>
          <a:p>
            <a:endParaRPr lang="en-US" sz="800" b="1" dirty="0"/>
          </a:p>
          <a:p>
            <a:r>
              <a:rPr lang="en-US" b="1" dirty="0"/>
              <a:t>Implies personal involvement and commitment in a relationship beyond the rule of law. </a:t>
            </a:r>
          </a:p>
          <a:p>
            <a:r>
              <a:rPr lang="en-US" b="1" dirty="0"/>
              <a:t>The obligations we feel toward family and friends. </a:t>
            </a:r>
          </a:p>
        </p:txBody>
      </p:sp>
    </p:spTree>
    <p:extLst>
      <p:ext uri="{BB962C8B-B14F-4D97-AF65-F5344CB8AC3E}">
        <p14:creationId xmlns:p14="http://schemas.microsoft.com/office/powerpoint/2010/main" val="65176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E3F6-2D88-0442-0159-DF2119D8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F6CA6-37D8-2DF0-6793-B32D67576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Rahamim</a:t>
            </a:r>
            <a:r>
              <a:rPr lang="en-US" b="1" dirty="0"/>
              <a:t> – “very tender affection, pity, grace, and favor” </a:t>
            </a:r>
          </a:p>
          <a:p>
            <a:endParaRPr lang="en-US" sz="800" b="1" dirty="0"/>
          </a:p>
          <a:p>
            <a:r>
              <a:rPr lang="en-US" b="1" dirty="0"/>
              <a:t>Related to Hebrew word for “womb.” </a:t>
            </a:r>
          </a:p>
          <a:p>
            <a:r>
              <a:rPr lang="en-US" b="1" dirty="0"/>
              <a:t>Conveys deep love and tender care; like of a mother for her children. </a:t>
            </a:r>
          </a:p>
          <a:p>
            <a:endParaRPr lang="en-US" sz="800" b="1" dirty="0"/>
          </a:p>
          <a:p>
            <a:r>
              <a:rPr lang="en-US" b="1" dirty="0"/>
              <a:t>God is very compassionate to His people.</a:t>
            </a:r>
          </a:p>
          <a:p>
            <a:pPr marL="0" indent="0">
              <a:buNone/>
            </a:pPr>
            <a:r>
              <a:rPr lang="en-US" b="1" dirty="0"/>
              <a:t>	Psalm 103:13; Micah 7:18-19 </a:t>
            </a:r>
          </a:p>
        </p:txBody>
      </p:sp>
    </p:spTree>
    <p:extLst>
      <p:ext uri="{BB962C8B-B14F-4D97-AF65-F5344CB8AC3E}">
        <p14:creationId xmlns:p14="http://schemas.microsoft.com/office/powerpoint/2010/main" val="100080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E3F6-2D88-0442-0159-DF2119D81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F6CA6-37D8-2DF0-6793-B32D67576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Emuwnah</a:t>
            </a:r>
            <a:r>
              <a:rPr lang="en-US" b="1" dirty="0"/>
              <a:t> – “firmness, security, fidelity, steadfastness” </a:t>
            </a:r>
          </a:p>
          <a:p>
            <a:endParaRPr lang="en-US" sz="800" b="1" dirty="0"/>
          </a:p>
          <a:p>
            <a:r>
              <a:rPr lang="en-US" b="1" dirty="0"/>
              <a:t>This word only used in Old Testament during and after the Babylonian Captivity. </a:t>
            </a:r>
          </a:p>
          <a:p>
            <a:endParaRPr lang="en-US" sz="800" b="1" dirty="0"/>
          </a:p>
          <a:p>
            <a:r>
              <a:rPr lang="en-US" b="1" dirty="0"/>
              <a:t>God promised to destroy, which He did. </a:t>
            </a:r>
          </a:p>
          <a:p>
            <a:r>
              <a:rPr lang="en-US" b="1" dirty="0"/>
              <a:t>He also promised to restore, which gave Jeremiah hope. </a:t>
            </a:r>
          </a:p>
          <a:p>
            <a:r>
              <a:rPr lang="en-US" b="1" dirty="0"/>
              <a:t>God keeps His promises! </a:t>
            </a:r>
          </a:p>
        </p:txBody>
      </p:sp>
    </p:spTree>
    <p:extLst>
      <p:ext uri="{BB962C8B-B14F-4D97-AF65-F5344CB8AC3E}">
        <p14:creationId xmlns:p14="http://schemas.microsoft.com/office/powerpoint/2010/main" val="277238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Our Response to God’s Mercy, Compassion, and Faithfulness</a:t>
            </a:r>
          </a:p>
        </p:txBody>
      </p:sp>
    </p:spTree>
    <p:extLst>
      <p:ext uri="{BB962C8B-B14F-4D97-AF65-F5344CB8AC3E}">
        <p14:creationId xmlns:p14="http://schemas.microsoft.com/office/powerpoint/2010/main" val="76588657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Our Response to God’s Mercy, Compassion, and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2035"/>
            <a:ext cx="7886700" cy="4084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1. Hope in God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“The Lord is my portion,” says my soul, </a:t>
            </a:r>
            <a:br>
              <a:rPr lang="en-US" b="1" dirty="0"/>
            </a:br>
            <a:r>
              <a:rPr lang="en-US" b="1" dirty="0"/>
              <a:t>“Therefore I hope in Him!” 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Lamentations 3:24</a:t>
            </a:r>
          </a:p>
        </p:txBody>
      </p:sp>
    </p:spTree>
    <p:extLst>
      <p:ext uri="{BB962C8B-B14F-4D97-AF65-F5344CB8AC3E}">
        <p14:creationId xmlns:p14="http://schemas.microsoft.com/office/powerpoint/2010/main" val="102071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Our Response to God’s Mercy, Compassion, and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2035"/>
            <a:ext cx="7886700" cy="4084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2. Wait for God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The Lord is good to those who wait for Him, </a:t>
            </a:r>
            <a:br>
              <a:rPr lang="en-US" b="1" dirty="0"/>
            </a:br>
            <a:r>
              <a:rPr lang="en-US" b="1" dirty="0"/>
              <a:t>to the soul who seeks Him. 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Lamentations 3:25</a:t>
            </a:r>
          </a:p>
        </p:txBody>
      </p:sp>
    </p:spTree>
    <p:extLst>
      <p:ext uri="{BB962C8B-B14F-4D97-AF65-F5344CB8AC3E}">
        <p14:creationId xmlns:p14="http://schemas.microsoft.com/office/powerpoint/2010/main" val="63548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Our Response to God’s Mercy, Compassion, and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2035"/>
            <a:ext cx="7886700" cy="4084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3. Seek God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The Lord is good to those who wait for Him, </a:t>
            </a:r>
            <a:br>
              <a:rPr lang="en-US" b="1" dirty="0"/>
            </a:br>
            <a:r>
              <a:rPr lang="en-US" b="1" dirty="0"/>
              <a:t>to the soul who seeks Him. 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Lamentations 3:25</a:t>
            </a:r>
          </a:p>
        </p:txBody>
      </p:sp>
    </p:spTree>
    <p:extLst>
      <p:ext uri="{BB962C8B-B14F-4D97-AF65-F5344CB8AC3E}">
        <p14:creationId xmlns:p14="http://schemas.microsoft.com/office/powerpoint/2010/main" val="112228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mmer Soul Refresher: 'Great Is Thy Faithfulness'">
            <a:extLst>
              <a:ext uri="{FF2B5EF4-FFF2-40B4-BE49-F238E27FC236}">
                <a16:creationId xmlns:a16="http://schemas.microsoft.com/office/drawing/2014/main" id="{21691947-BACD-A298-002F-A7020BE9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543353"/>
            <a:ext cx="6810375" cy="45243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F6E0A606-FE25-F5EC-46AF-BB01F22A8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389417"/>
            <a:ext cx="6858000" cy="91137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 Narrow" panose="020B0606020202030204" pitchFamily="34" charset="0"/>
              </a:rPr>
              <a:t>Lamentations 3:22-23</a:t>
            </a:r>
          </a:p>
        </p:txBody>
      </p:sp>
    </p:spTree>
    <p:extLst>
      <p:ext uri="{BB962C8B-B14F-4D97-AF65-F5344CB8AC3E}">
        <p14:creationId xmlns:p14="http://schemas.microsoft.com/office/powerpoint/2010/main" val="7754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Our Response to God’s Mercy, Compassion, and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2035"/>
            <a:ext cx="7886700" cy="4084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</a:rPr>
              <a:t>4. Examine Our Ways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Let us search out and examine our ways, </a:t>
            </a:r>
            <a:br>
              <a:rPr lang="en-US" b="1" dirty="0"/>
            </a:br>
            <a:r>
              <a:rPr lang="en-US" b="1" dirty="0"/>
              <a:t>and turn back to the Lord; let us lift our </a:t>
            </a:r>
            <a:br>
              <a:rPr lang="en-US" b="1" dirty="0"/>
            </a:br>
            <a:r>
              <a:rPr lang="en-US" b="1" dirty="0"/>
              <a:t>hearts and hands to God in heaven. </a:t>
            </a:r>
            <a:br>
              <a:rPr lang="en-US" b="1" dirty="0"/>
            </a:br>
            <a:r>
              <a:rPr lang="en-US" b="1" dirty="0"/>
              <a:t>We have transgressed and rebelled; </a:t>
            </a:r>
            <a:br>
              <a:rPr lang="en-US" b="1" dirty="0"/>
            </a:br>
            <a:r>
              <a:rPr lang="en-US" b="1" dirty="0"/>
              <a:t>You have not pardoned.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Lamentations 3:40-41</a:t>
            </a:r>
          </a:p>
        </p:txBody>
      </p:sp>
    </p:spTree>
    <p:extLst>
      <p:ext uri="{BB962C8B-B14F-4D97-AF65-F5344CB8AC3E}">
        <p14:creationId xmlns:p14="http://schemas.microsoft.com/office/powerpoint/2010/main" val="9188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Our Response to God’s Mercy, Compassion, and 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6618" y="2092035"/>
            <a:ext cx="6478732" cy="4084927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b="1" dirty="0">
                <a:solidFill>
                  <a:srgbClr val="002060"/>
                </a:solidFill>
              </a:rPr>
              <a:t>Hope in God</a:t>
            </a:r>
          </a:p>
          <a:p>
            <a:pPr marL="742950" indent="-742950">
              <a:buAutoNum type="arabicPeriod"/>
            </a:pPr>
            <a:r>
              <a:rPr lang="en-US" sz="3600" b="1" dirty="0">
                <a:solidFill>
                  <a:srgbClr val="002060"/>
                </a:solidFill>
              </a:rPr>
              <a:t>Wait for God</a:t>
            </a:r>
          </a:p>
          <a:p>
            <a:pPr marL="742950" indent="-742950">
              <a:buAutoNum type="arabicPeriod"/>
            </a:pPr>
            <a:r>
              <a:rPr lang="en-US" sz="3600" b="1" dirty="0">
                <a:solidFill>
                  <a:srgbClr val="002060"/>
                </a:solidFill>
              </a:rPr>
              <a:t>Seek God</a:t>
            </a:r>
          </a:p>
          <a:p>
            <a:pPr marL="742950" indent="-742950">
              <a:buAutoNum type="arabicPeriod"/>
            </a:pPr>
            <a:r>
              <a:rPr lang="en-US" sz="3600" b="1" dirty="0">
                <a:solidFill>
                  <a:srgbClr val="002060"/>
                </a:solidFill>
              </a:rPr>
              <a:t>Examine Our Ways</a:t>
            </a:r>
          </a:p>
        </p:txBody>
      </p:sp>
    </p:spTree>
    <p:extLst>
      <p:ext uri="{BB962C8B-B14F-4D97-AF65-F5344CB8AC3E}">
        <p14:creationId xmlns:p14="http://schemas.microsoft.com/office/powerpoint/2010/main" val="125039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33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9044E-AE05-E649-3BEB-43C0D1B4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Book of Lamentations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908ED-326A-AFC6-80C2-D3A2CD5BA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Ancient tradition attributes the book to Jeremiah. </a:t>
            </a:r>
          </a:p>
          <a:p>
            <a:endParaRPr lang="en-US" b="1" dirty="0"/>
          </a:p>
          <a:p>
            <a:r>
              <a:rPr lang="en-US" b="1" dirty="0"/>
              <a:t>Collection of 5 poems – Hebrew funeral dirges. </a:t>
            </a:r>
          </a:p>
          <a:p>
            <a:r>
              <a:rPr lang="en-US" b="1" dirty="0"/>
              <a:t>4 chapters are acrostics. </a:t>
            </a:r>
          </a:p>
          <a:p>
            <a:endParaRPr lang="en-US" b="1" dirty="0"/>
          </a:p>
          <a:p>
            <a:r>
              <a:rPr lang="en-US" b="1" dirty="0"/>
              <a:t>Historical setting – Babylonian Captivity. </a:t>
            </a:r>
          </a:p>
          <a:p>
            <a:r>
              <a:rPr lang="en-US" b="1" dirty="0"/>
              <a:t>Written as Jeremiah lived in the immediate aftermath of the destruction. </a:t>
            </a:r>
          </a:p>
        </p:txBody>
      </p:sp>
    </p:spTree>
    <p:extLst>
      <p:ext uri="{BB962C8B-B14F-4D97-AF65-F5344CB8AC3E}">
        <p14:creationId xmlns:p14="http://schemas.microsoft.com/office/powerpoint/2010/main" val="420966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9044E-AE05-E649-3BEB-43C0D1B4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Book of Lamentations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908ED-326A-AFC6-80C2-D3A2CD5BA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we to do when we suffer an incredible tragedy? </a:t>
            </a:r>
          </a:p>
          <a:p>
            <a:r>
              <a:rPr lang="en-US" b="1" dirty="0"/>
              <a:t>What about when we are tempted to blame God or give up on God? </a:t>
            </a:r>
          </a:p>
          <a:p>
            <a:r>
              <a:rPr lang="en-US" b="1" dirty="0"/>
              <a:t>How should we react to such times in our own lives?  </a:t>
            </a:r>
          </a:p>
        </p:txBody>
      </p:sp>
    </p:spTree>
    <p:extLst>
      <p:ext uri="{BB962C8B-B14F-4D97-AF65-F5344CB8AC3E}">
        <p14:creationId xmlns:p14="http://schemas.microsoft.com/office/powerpoint/2010/main" val="61677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 was </a:t>
            </a:r>
            <a:r>
              <a:rPr lang="en-US" b="1" u="sng" dirty="0"/>
              <a:t>not</a:t>
            </a:r>
            <a:r>
              <a:rPr lang="en-US" b="1" dirty="0"/>
              <a:t> because God didn’t have the power to protect His people.</a:t>
            </a:r>
          </a:p>
          <a:p>
            <a:r>
              <a:rPr lang="en-US" b="1" dirty="0"/>
              <a:t>It was </a:t>
            </a:r>
            <a:r>
              <a:rPr lang="en-US" b="1" u="sng" dirty="0"/>
              <a:t>not</a:t>
            </a:r>
            <a:r>
              <a:rPr lang="en-US" b="1" dirty="0"/>
              <a:t> because God didn’t care. </a:t>
            </a:r>
          </a:p>
          <a:p>
            <a:endParaRPr lang="en-US" b="1" dirty="0"/>
          </a:p>
          <a:p>
            <a:r>
              <a:rPr lang="en-US" b="1" dirty="0"/>
              <a:t>It was because Judah had sinned and failed to keep their covenant with God. </a:t>
            </a:r>
          </a:p>
        </p:txBody>
      </p:sp>
    </p:spTree>
    <p:extLst>
      <p:ext uri="{BB962C8B-B14F-4D97-AF65-F5344CB8AC3E}">
        <p14:creationId xmlns:p14="http://schemas.microsoft.com/office/powerpoint/2010/main" val="402651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Her adversaries have become the master, her enemies prosper; for the Lord has afflicted her </a:t>
            </a:r>
            <a:r>
              <a:rPr lang="en-US" sz="3200" b="1" dirty="0">
                <a:highlight>
                  <a:srgbClr val="FFFF00"/>
                </a:highlight>
              </a:rPr>
              <a:t>because of the multitude of her transgressions</a:t>
            </a:r>
            <a:r>
              <a:rPr lang="en-US" sz="3200" b="1" dirty="0"/>
              <a:t>. Her children have gone into captivity before the enemy.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1:5</a:t>
            </a:r>
          </a:p>
        </p:txBody>
      </p:sp>
    </p:spTree>
    <p:extLst>
      <p:ext uri="{BB962C8B-B14F-4D97-AF65-F5344CB8AC3E}">
        <p14:creationId xmlns:p14="http://schemas.microsoft.com/office/powerpoint/2010/main" val="16913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highlight>
                  <a:srgbClr val="FFFF00"/>
                </a:highlight>
              </a:rPr>
              <a:t>Jerusalem has sinned gravely</a:t>
            </a:r>
            <a:r>
              <a:rPr lang="en-US" sz="3200" b="1" dirty="0"/>
              <a:t>, therefore she has become vile. All who honored her despise her because they have seen her nakedness; yes, she sighs and turns away.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1:8</a:t>
            </a:r>
          </a:p>
        </p:txBody>
      </p:sp>
    </p:spTree>
    <p:extLst>
      <p:ext uri="{BB962C8B-B14F-4D97-AF65-F5344CB8AC3E}">
        <p14:creationId xmlns:p14="http://schemas.microsoft.com/office/powerpoint/2010/main" val="217035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 yoke of </a:t>
            </a:r>
            <a:r>
              <a:rPr lang="en-US" sz="3200" b="1" dirty="0">
                <a:highlight>
                  <a:srgbClr val="FFFF00"/>
                </a:highlight>
              </a:rPr>
              <a:t>my transgressions </a:t>
            </a:r>
            <a:r>
              <a:rPr lang="en-US" sz="3200" b="1" dirty="0"/>
              <a:t>was bound; they were woven together by His hands, and thrust upon my neck. He made my strength fail; the Lord delivered me into the hands of those whom I am not able to withstand.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1:14</a:t>
            </a:r>
          </a:p>
        </p:txBody>
      </p:sp>
    </p:spTree>
    <p:extLst>
      <p:ext uri="{BB962C8B-B14F-4D97-AF65-F5344CB8AC3E}">
        <p14:creationId xmlns:p14="http://schemas.microsoft.com/office/powerpoint/2010/main" val="274839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500A-04BC-C907-13ED-E11EB5B5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Reason for the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D636-8F85-8D3B-31C3-29B19D9A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highlight>
                  <a:srgbClr val="FFFF00"/>
                </a:highlight>
              </a:rPr>
              <a:t>The Lord is righteous</a:t>
            </a:r>
            <a:r>
              <a:rPr lang="en-US" sz="3200" b="1" dirty="0"/>
              <a:t>, for I rebelled against His commandment. Hear now, all peoples, and behold my sorrow; my virgins and my young men have gone into captivity.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Lamentations 1:18</a:t>
            </a:r>
          </a:p>
        </p:txBody>
      </p:sp>
    </p:spTree>
    <p:extLst>
      <p:ext uri="{BB962C8B-B14F-4D97-AF65-F5344CB8AC3E}">
        <p14:creationId xmlns:p14="http://schemas.microsoft.com/office/powerpoint/2010/main" val="116295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807</Words>
  <Application>Microsoft Office PowerPoint</Application>
  <PresentationFormat>On-screen Show (4:3)</PresentationFormat>
  <Paragraphs>105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The Book of Lamentations</vt:lpstr>
      <vt:lpstr>The Book of Lamentations</vt:lpstr>
      <vt:lpstr>1. Reason for the Destruction</vt:lpstr>
      <vt:lpstr>1. Reason for the Destruction</vt:lpstr>
      <vt:lpstr>1. Reason for the Destruction</vt:lpstr>
      <vt:lpstr>1. Reason for the Destruction</vt:lpstr>
      <vt:lpstr>1. Reason for the Destruction</vt:lpstr>
      <vt:lpstr>1. Reason for the Destruction</vt:lpstr>
      <vt:lpstr>1. Reason for the Destruction</vt:lpstr>
      <vt:lpstr>2. God’s Mercy, Compassion,  and Faithfulness</vt:lpstr>
      <vt:lpstr>Mercy</vt:lpstr>
      <vt:lpstr>Compassion</vt:lpstr>
      <vt:lpstr>Faithfulness</vt:lpstr>
      <vt:lpstr>3. Our Response to God’s Mercy, Compassion, and Faithfulness</vt:lpstr>
      <vt:lpstr>3. Our Response to God’s Mercy, Compassion, and Faithfulness</vt:lpstr>
      <vt:lpstr>3. Our Response to God’s Mercy, Compassion, and Faithfulness</vt:lpstr>
      <vt:lpstr>3. Our Response to God’s Mercy, Compassion, and Faithfulness</vt:lpstr>
      <vt:lpstr>3. Our Response to God’s Mercy, Compassion, and Faithfulness</vt:lpstr>
      <vt:lpstr>3. Our Response to God’s Mercy, Compassion, and Faithfulness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179</cp:revision>
  <dcterms:created xsi:type="dcterms:W3CDTF">2008-03-16T18:22:36Z</dcterms:created>
  <dcterms:modified xsi:type="dcterms:W3CDTF">2022-10-23T19:45:24Z</dcterms:modified>
</cp:coreProperties>
</file>