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50CE-068E-4572-B48F-C343ED438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AA565-AA01-4A4D-B87E-C6FA6E61B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19F3-3EFB-43B7-9431-1BC19F4B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4602-CCDF-47C0-9D77-6406568D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F11E-824E-4CC7-88E3-A3E8C2DB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7FE0-AA47-401F-ACC8-208F6249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5FEF6-9330-4852-8CEF-2E14603F6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771DB-545E-435C-A573-8249A250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CFD2D-BE69-446C-A3F3-14FBF012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5615-502E-498B-901F-991F1622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C4810-C0AB-40CD-BD9F-27C0E85BB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83773-06A9-42F2-A49E-02BD70C52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37FAD-E288-4C3A-AE06-8737CAD0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270F3-AD5B-4988-8AA4-FFDB3D22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AD73-3263-45DE-B12C-6EEA7E56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6F64-E66A-49F5-A2FB-B137DAF9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2BAA-6804-4A37-875E-00AB3E65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16961-4DC7-4C0E-81C7-1CF77839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71EA8-0A17-4BC3-A330-8713707F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0DC4-58C5-47BD-8866-FC06EE72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5D10-02BB-414C-8854-C8EA4F5C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1D4DF-993E-4BEF-BA02-73D6EFB6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8D55A-3911-4C46-9979-519A4E37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3AE67-0063-470D-B579-A60D952A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0152-0239-4DA6-A582-AD6ABD42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424B-32E4-4708-BEE7-B208CA37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DDEA-5469-459B-A4D5-A171E1BF1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E4BA0-7707-4143-B85E-6AA0AF240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B3C60-4D63-4704-85FC-CF658D5C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F65B-ADCB-488E-A4C1-29EAFDB7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32C05-3522-47E1-A5F8-C119EC78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7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2CFE-427E-427A-BEBE-77E6B6DA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10434-93B2-42E1-B964-BBCAAF21A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61FE8-4111-4318-977D-524983FA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33747-1691-446E-A845-CAA51585D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CB64A-AAA6-45D5-BC8A-DFA10996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EACA1-A3FC-47D1-B17E-33B38605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07D57-94D9-4AA7-A506-A2B58D88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82B1A-F875-45A2-8447-72223EE8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ED1B-8FEA-41D9-B2B4-5F4C4AD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C60AA-6717-4B09-87E9-513204A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D797C-E599-4649-ADC9-D2E64B17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CC3D-F40B-4080-B701-E21DF794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8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79AFF-7DF5-41FA-9EB5-0029D126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E079E-0062-4BA0-879F-0F988165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1DCB5-9551-4571-B6FC-9027868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E529-46CA-4098-8420-CC4C2A21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E9DCD-80E7-4C96-A8E5-A2A81719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A463E-A6DF-46FB-AED3-ED006FA1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3AF1E-FE6A-4AF7-BDB6-0FDD3D42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B05ED-3346-476F-A743-5F153FA1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56F77-8144-4164-AB7B-B44DF74F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37E5-25C5-4F11-B3AD-E4044EFD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64259-3972-478C-BC64-7A1D19CCE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CEE66-4BD0-4707-974A-D4E0AA110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372B2-9433-4E3A-84A3-519C3C41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E693B-92EE-40A4-8699-BF2F0C07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C84DD-3775-41D0-8BA5-1B7023A3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E885F-56EB-4802-B4DB-4C84E52B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5E9F1-0F91-4C15-8181-674F5373E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148B-7A22-403A-A302-44C70D299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6EEF-79D2-4B3C-8C7A-ACA8B6368D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1E305-E363-4902-91D4-496B0F11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7B886-595F-4060-AFC1-75BAE18FF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03E4-4972-469F-BE69-E6045108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snimnews.com/en/news/2020/07/05/2300032/columbus-statue-toppled-by-baltimore-protesters" TargetMode="External"/><Relationship Id="rId13" Type="http://schemas.openxmlformats.org/officeDocument/2006/relationships/image" Target="../media/image7.jpg"/><Relationship Id="rId3" Type="http://schemas.openxmlformats.org/officeDocument/2006/relationships/hyperlink" Target="https://www.theconservativebrief.com/portland-police-report-major-business-loss-amid-riots/" TargetMode="External"/><Relationship Id="rId7" Type="http://schemas.openxmlformats.org/officeDocument/2006/relationships/image" Target="../media/image4.jpg"/><Relationship Id="rId12" Type="http://schemas.openxmlformats.org/officeDocument/2006/relationships/hyperlink" Target="http://www.sacerdotus.com/2012_01_23_archiv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chellesmirror.com/2020/06/dr-sowell-asks-simple-question.html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png"/><Relationship Id="rId10" Type="http://schemas.openxmlformats.org/officeDocument/2006/relationships/hyperlink" Target="https://www.middleeastmonitor.com/20170221-uk-mps-call-for-trump-to-be-stripped-of-full-courtesy-of-state-visit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flickr.com/photos/taedc/171756878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eticjourney521.com/2019/09/18/word-of-wisdom-119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yjourneywithdepression.wordpress.com/2013/02/28/thirteen-guilty-pleasures/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dayaffirmations.org/p/affirmations-for-money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iend-carving-wood-friendship-175387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wicker-furniture/8621608814/" TargetMode="Externa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appinessessential.blogspot.com/2016/10/blog-post_29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eeplifequotes/8102561231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piascik/6216106603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weetykannoth.wordpress.com/2014/08/03/stay-positive-stay-happy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yada.blogspot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yada.blogspot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building.stackexchange.com/questions/9549/why-would-people-in-500-years-time-be-using-waterways-for-transport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5/09/14/858418/california-gov-declares-state-of-emergency-as-wildfires-grow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ogenesmiddlefinger.com/2017/04/millennials-love-them-some-maxine.html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rge_Floyd_protests_in_Minneapolis%E2%80%93Saint_Pau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flickr.com/photos/thomashawk/4776911024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usmaximus.com/2012/12/29/recommendations-47251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BB2-4FB0-4C3C-B575-D7B4EF5D6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171"/>
            <a:ext cx="9144000" cy="1225580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bg1"/>
                </a:solidFill>
                <a:latin typeface="Elephant" panose="02020904090505020303" pitchFamily="18" charset="0"/>
              </a:rPr>
              <a:t>The World is Broken</a:t>
            </a:r>
            <a:br>
              <a:rPr lang="en-US" sz="4000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sz="3200" b="1" dirty="0">
                <a:solidFill>
                  <a:srgbClr val="FFFF99"/>
                </a:solidFill>
                <a:latin typeface="Elephant" panose="02020904090505020303" pitchFamily="18" charset="0"/>
              </a:rPr>
              <a:t>Wisdom from Proverbs &amp; Ecclesiastes</a:t>
            </a:r>
          </a:p>
        </p:txBody>
      </p:sp>
      <p:pic>
        <p:nvPicPr>
          <p:cNvPr id="5" name="Picture 4" descr="A group of people sitting around a fire&#10;&#10;Description automatically generated">
            <a:extLst>
              <a:ext uri="{FF2B5EF4-FFF2-40B4-BE49-F238E27FC236}">
                <a16:creationId xmlns:a16="http://schemas.microsoft.com/office/drawing/2014/main" id="{DEF362B5-7445-48EB-B2FA-6836558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427" y="1362751"/>
            <a:ext cx="4197391" cy="2772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6616E-F0F2-415B-9992-2D6266DE7098}"/>
              </a:ext>
            </a:extLst>
          </p:cNvPr>
          <p:cNvSpPr txBox="1"/>
          <p:nvPr/>
        </p:nvSpPr>
        <p:spPr>
          <a:xfrm>
            <a:off x="209427" y="7077751"/>
            <a:ext cx="4551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heconservativebrief.com/portland-police-report-major-business-loss-amid-rio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 descr="A sign on a city street&#10;&#10;Description automatically generated">
            <a:extLst>
              <a:ext uri="{FF2B5EF4-FFF2-40B4-BE49-F238E27FC236}">
                <a16:creationId xmlns:a16="http://schemas.microsoft.com/office/drawing/2014/main" id="{89E69538-7D22-43B4-96F2-3771DC107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98546" y="1362751"/>
            <a:ext cx="3664471" cy="2717267"/>
          </a:xfrm>
          <a:prstGeom prst="rect">
            <a:avLst/>
          </a:prstGeom>
        </p:spPr>
      </p:pic>
      <p:pic>
        <p:nvPicPr>
          <p:cNvPr id="11" name="Picture 10" descr="A picture containing outdoor, boat, water, person&#10;&#10;Description automatically generated">
            <a:extLst>
              <a:ext uri="{FF2B5EF4-FFF2-40B4-BE49-F238E27FC236}">
                <a16:creationId xmlns:a16="http://schemas.microsoft.com/office/drawing/2014/main" id="{BC52D565-AAAE-40D2-8B76-26EC8FB6D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9427" y="4214759"/>
            <a:ext cx="4197392" cy="2560980"/>
          </a:xfrm>
          <a:prstGeom prst="rect">
            <a:avLst/>
          </a:prstGeom>
        </p:spPr>
      </p:pic>
      <p:pic>
        <p:nvPicPr>
          <p:cNvPr id="14" name="Picture 1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AC2BC72-0DED-4D75-AB48-085D41D1A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598546" y="4214759"/>
            <a:ext cx="3664471" cy="2506070"/>
          </a:xfrm>
          <a:prstGeom prst="rect">
            <a:avLst/>
          </a:prstGeom>
        </p:spPr>
      </p:pic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4E8D43E-85C4-49CD-8804-A0D7979B5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357651" y="1362751"/>
            <a:ext cx="3711138" cy="2717267"/>
          </a:xfrm>
          <a:prstGeom prst="rect">
            <a:avLst/>
          </a:prstGeom>
        </p:spPr>
      </p:pic>
      <p:pic>
        <p:nvPicPr>
          <p:cNvPr id="20" name="Picture 1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516F1DD5-E452-470B-AC32-5EFC6B3B0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383215" y="4214759"/>
            <a:ext cx="3711138" cy="25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What Will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NOT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 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No satisfaction wisdom.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2:14-16</a:t>
            </a:r>
          </a:p>
          <a:p>
            <a:r>
              <a:rPr lang="en-US" sz="3600" dirty="0">
                <a:latin typeface="Georgia" panose="02040502050405020303" pitchFamily="18" charset="0"/>
              </a:rPr>
              <a:t>No satisfaction found                    in pleasure</a:t>
            </a:r>
          </a:p>
          <a:p>
            <a:pPr marL="0" indent="0">
              <a:buNone/>
            </a:pPr>
            <a:r>
              <a:rPr lang="en-US" sz="3200" dirty="0">
                <a:latin typeface="Georgia" panose="02040502050405020303" pitchFamily="18" charset="0"/>
              </a:rPr>
              <a:t>	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 2:1-11;                                   	Luke 8:14</a:t>
            </a:r>
          </a:p>
        </p:txBody>
      </p:sp>
      <p:pic>
        <p:nvPicPr>
          <p:cNvPr id="6" name="Picture 5" descr="A picture containing guitar&#10;&#10;Description automatically generated">
            <a:extLst>
              <a:ext uri="{FF2B5EF4-FFF2-40B4-BE49-F238E27FC236}">
                <a16:creationId xmlns:a16="http://schemas.microsoft.com/office/drawing/2014/main" id="{F5289E2E-F8F9-4D5D-A53E-6B2827FD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278" y="1511426"/>
            <a:ext cx="4098590" cy="2305457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848E16E-BB4B-4CD1-A001-B58896897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277" y="3936061"/>
            <a:ext cx="4098589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What Will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NOT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 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No found in culture or wealth.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5:10,19</a:t>
            </a:r>
          </a:p>
          <a:p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1 Kings 10:21, 27;                                   Ecclesiastes 6:1,2                             1 Kings 8:62</a:t>
            </a:r>
          </a:p>
        </p:txBody>
      </p:sp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59DA2081-2593-4E11-B679-0B0AB811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664" y="1989274"/>
            <a:ext cx="4679500" cy="32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Things That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Will 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Good friends and good food.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2:24-26; 9:7,8 Proverbs 13:25; 20:13;                             Psalm 37:25</a:t>
            </a:r>
          </a:p>
          <a:p>
            <a:r>
              <a:rPr lang="en-US" sz="3600" dirty="0">
                <a:latin typeface="Georgia" panose="02040502050405020303" pitchFamily="18" charset="0"/>
              </a:rPr>
              <a:t>Kind words.                        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Proverbs 10:19,20; 15:1; 18:21 21:23; 25:11; 29:20; 31:26;                                  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3E02F4-A186-44A3-84E3-8B2AF2BB4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807" y="1511426"/>
            <a:ext cx="3915205" cy="1274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D4286-0390-4F6C-BC9C-7AFE09696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3702" y="2904668"/>
            <a:ext cx="3960310" cy="33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Things That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Will 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Good wife/ husband.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9:9                            Proverbs 5:15-19; 12:4; 21:9; 22:18; 31:4ff                                               Matthew 19:9;                                   Hebrews 13:4</a:t>
            </a: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9775AB0A-95AD-457A-9631-1914CEFF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942" y="1511426"/>
            <a:ext cx="47625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Things That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Will 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Live in the present.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7:8,9                            James 4:13,14;                               Ephesians 5:16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F7F5FDB-C7E2-4C3B-9DFC-26411F545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043" y="149954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Things That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Will 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Doing a good job.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Ecclesiastes 5:12; 9:10; Colossians 3:23</a:t>
            </a:r>
          </a:p>
          <a:p>
            <a:r>
              <a:rPr lang="en-US" sz="3600" u="sng" dirty="0">
                <a:latin typeface="Georgia" panose="02040502050405020303" pitchFamily="18" charset="0"/>
              </a:rPr>
              <a:t>Note</a:t>
            </a:r>
            <a:r>
              <a:rPr lang="en-US" sz="3600" dirty="0">
                <a:latin typeface="Georgia" panose="02040502050405020303" pitchFamily="18" charset="0"/>
              </a:rPr>
              <a:t>: </a:t>
            </a:r>
            <a:r>
              <a:rPr lang="en-US" sz="3600" i="1" dirty="0">
                <a:latin typeface="Georgia" panose="02040502050405020303" pitchFamily="18" charset="0"/>
              </a:rPr>
              <a:t>Find another line of work or learn to enjoy the work you do</a:t>
            </a:r>
            <a:endParaRPr lang="en-US" sz="3600" i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66804FD-A9B3-453E-8661-790A7F9FE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3782" y="1530712"/>
            <a:ext cx="3891575" cy="46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3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Things That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Will 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Accept without complaint that “</a:t>
            </a:r>
            <a:r>
              <a:rPr lang="en-US" sz="3600" i="1" dirty="0">
                <a:latin typeface="Georgia" panose="02040502050405020303" pitchFamily="18" charset="0"/>
              </a:rPr>
              <a:t>life is not always fair</a:t>
            </a:r>
            <a:r>
              <a:rPr lang="en-US" sz="3600" dirty="0">
                <a:latin typeface="Georgia" panose="02040502050405020303" pitchFamily="18" charset="0"/>
              </a:rPr>
              <a:t>.”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Ecclesiastes 9:11,12; 3:11; 11:8; Psalm 33:16ff                       Philippians 4:13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8D6FDC6-7A34-4D9D-B390-8E9163972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881" y="1511426"/>
            <a:ext cx="4741483" cy="44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Jesus Came to Provide Abundant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“…I have come that they may have life, and that they may have it more abundantly</a:t>
            </a:r>
            <a:r>
              <a:rPr lang="en-US" dirty="0">
                <a:latin typeface="Georgia" panose="02040502050405020303" pitchFamily="18" charset="0"/>
              </a:rPr>
              <a:t>.” 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(John 10:10)</a:t>
            </a:r>
          </a:p>
          <a:p>
            <a:r>
              <a:rPr lang="en-US" dirty="0">
                <a:latin typeface="Georgia" panose="02040502050405020303" pitchFamily="18" charset="0"/>
              </a:rPr>
              <a:t>No real substance to life here. 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Ecclesiastes 12:13,14</a:t>
            </a:r>
          </a:p>
          <a:p>
            <a:r>
              <a:rPr lang="en-US" dirty="0">
                <a:latin typeface="Georgia" panose="02040502050405020303" pitchFamily="18" charset="0"/>
              </a:rPr>
              <a:t>Abundant life is eternal life “in Christ.” 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1 John 5:11,12</a:t>
            </a:r>
          </a:p>
          <a:p>
            <a:r>
              <a:rPr lang="en-US" dirty="0">
                <a:latin typeface="Georgia" panose="02040502050405020303" pitchFamily="18" charset="0"/>
              </a:rPr>
              <a:t>Love of God makes eternal life “in Christ” possible.                                           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1 John 4:9; John 3:16; 3:36; 5:24</a:t>
            </a:r>
          </a:p>
        </p:txBody>
      </p:sp>
      <p:pic>
        <p:nvPicPr>
          <p:cNvPr id="7" name="Picture 6" descr="A sign in the middle of a field&#10;&#10;Description automatically generated">
            <a:extLst>
              <a:ext uri="{FF2B5EF4-FFF2-40B4-BE49-F238E27FC236}">
                <a16:creationId xmlns:a16="http://schemas.microsoft.com/office/drawing/2014/main" id="{B165A877-3C43-4EB2-BB85-974BE71B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519" y="1511426"/>
            <a:ext cx="4412717" cy="43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Jesus Came to Provide Abundant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Ultimately, the abundant life is                 “in Christ.” </a:t>
            </a:r>
            <a:endParaRPr lang="en-US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To be “in Christ” is to be born again. 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John 3:5</a:t>
            </a:r>
          </a:p>
          <a:p>
            <a:r>
              <a:rPr lang="en-US" dirty="0">
                <a:latin typeface="Georgia" panose="02040502050405020303" pitchFamily="18" charset="0"/>
              </a:rPr>
              <a:t>Seed bring forth life.”                                        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1 Corinthians 15:36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Word is the seed of the kingdom</a:t>
            </a:r>
            <a:r>
              <a:rPr lang="en-US" dirty="0">
                <a:latin typeface="Impact" panose="020B0806030902050204" pitchFamily="34" charset="0"/>
              </a:rPr>
              <a:t>-                      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Luke 8:11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Life and immorality brought through the gospel—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1 Timothy 1:10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Raised to walk in newness of life—</a:t>
            </a: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Romans 6:3,4</a:t>
            </a:r>
          </a:p>
        </p:txBody>
      </p:sp>
      <p:pic>
        <p:nvPicPr>
          <p:cNvPr id="7" name="Picture 6" descr="A sign in the middle of a field&#10;&#10;Description automatically generated">
            <a:extLst>
              <a:ext uri="{FF2B5EF4-FFF2-40B4-BE49-F238E27FC236}">
                <a16:creationId xmlns:a16="http://schemas.microsoft.com/office/drawing/2014/main" id="{B165A877-3C43-4EB2-BB85-974BE71B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519" y="1511426"/>
            <a:ext cx="4412717" cy="43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767-5DCA-48F4-BF75-91005989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337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1 Timothy 4:8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B588-5E55-42FF-B825-AAA47531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7" y="1162173"/>
            <a:ext cx="6532331" cy="574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07B47-889F-4B57-8D88-984DAA233354}"/>
              </a:ext>
            </a:extLst>
          </p:cNvPr>
          <p:cNvSpPr txBox="1"/>
          <p:nvPr/>
        </p:nvSpPr>
        <p:spPr>
          <a:xfrm>
            <a:off x="1099246" y="1498437"/>
            <a:ext cx="4866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 bodily exercise profits a little, but godliness is profitable for all things, having promise of the life that now is and of that which is to come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BDB6D-A9D9-4942-B86A-A4E7688C70AC}"/>
              </a:ext>
            </a:extLst>
          </p:cNvPr>
          <p:cNvSpPr/>
          <p:nvPr/>
        </p:nvSpPr>
        <p:spPr>
          <a:xfrm>
            <a:off x="7680960" y="2353843"/>
            <a:ext cx="3672840" cy="2524923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Impact" panose="020B0806030902050204" pitchFamily="34" charset="0"/>
              </a:rPr>
              <a:t>The Abundant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Life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Impact" panose="020B0806030902050204" pitchFamily="34" charset="0"/>
              </a:rPr>
              <a:t>“In Christ”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8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767-5DCA-48F4-BF75-91005989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337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Ecclesiastes 5:15,16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B588-5E55-42FF-B825-AAA47531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7" y="1162173"/>
            <a:ext cx="6532331" cy="574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07B47-889F-4B57-8D88-984DAA233354}"/>
              </a:ext>
            </a:extLst>
          </p:cNvPr>
          <p:cNvSpPr txBox="1"/>
          <p:nvPr/>
        </p:nvSpPr>
        <p:spPr>
          <a:xfrm>
            <a:off x="1229032" y="1451242"/>
            <a:ext cx="4866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eorgia" panose="02040502050405020303" pitchFamily="18" charset="0"/>
              </a:rPr>
              <a:t>“As he came from his mother's womb, naked shall he return, To go as he came; And he shall take nothing from his labor Which he may carry away in his hand. And this also is a severe evil-Just exactly as he came, so shall he go. And what profit has he who has labored for the wind?”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BDB6D-A9D9-4942-B86A-A4E7688C70AC}"/>
              </a:ext>
            </a:extLst>
          </p:cNvPr>
          <p:cNvSpPr/>
          <p:nvPr/>
        </p:nvSpPr>
        <p:spPr>
          <a:xfrm>
            <a:off x="7680960" y="2353843"/>
            <a:ext cx="3672840" cy="2524923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Sin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Has Reached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Us All</a:t>
            </a:r>
          </a:p>
        </p:txBody>
      </p:sp>
    </p:spTree>
    <p:extLst>
      <p:ext uri="{BB962C8B-B14F-4D97-AF65-F5344CB8AC3E}">
        <p14:creationId xmlns:p14="http://schemas.microsoft.com/office/powerpoint/2010/main" val="104254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04560733-AF3F-4B39-807C-8D75DD37B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86248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67419-8B4D-4CED-8EE5-A1D97E1ACA45}"/>
              </a:ext>
            </a:extLst>
          </p:cNvPr>
          <p:cNvSpPr txBox="1"/>
          <p:nvPr/>
        </p:nvSpPr>
        <p:spPr>
          <a:xfrm>
            <a:off x="0" y="6858000"/>
            <a:ext cx="8624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orldbuilding.stackexchange.com/questions/9549/why-would-people-in-500-years-time-be-using-waterways-for-transpor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009CC4-D8B9-4AD7-833D-3E01E8D04F10}"/>
              </a:ext>
            </a:extLst>
          </p:cNvPr>
          <p:cNvSpPr/>
          <p:nvPr/>
        </p:nvSpPr>
        <p:spPr>
          <a:xfrm>
            <a:off x="8778240" y="566338"/>
            <a:ext cx="3150255" cy="448940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This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World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Is Not My Home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Or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Final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Destination!</a:t>
            </a:r>
          </a:p>
        </p:txBody>
      </p:sp>
    </p:spTree>
    <p:extLst>
      <p:ext uri="{BB962C8B-B14F-4D97-AF65-F5344CB8AC3E}">
        <p14:creationId xmlns:p14="http://schemas.microsoft.com/office/powerpoint/2010/main" val="196400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767-5DCA-48F4-BF75-91005989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337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Ecclesiastes 6:1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B588-5E55-42FF-B825-AAA47531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7" y="1162173"/>
            <a:ext cx="6532331" cy="574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07B47-889F-4B57-8D88-984DAA233354}"/>
              </a:ext>
            </a:extLst>
          </p:cNvPr>
          <p:cNvSpPr txBox="1"/>
          <p:nvPr/>
        </p:nvSpPr>
        <p:spPr>
          <a:xfrm>
            <a:off x="1116944" y="1905492"/>
            <a:ext cx="4866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eorgia" panose="02040502050405020303" pitchFamily="18" charset="0"/>
              </a:rPr>
              <a:t>“</a:t>
            </a:r>
            <a:r>
              <a:rPr lang="en-US" sz="4000" dirty="0">
                <a:latin typeface="Georgia" panose="02040502050405020303" pitchFamily="18" charset="0"/>
              </a:rPr>
              <a:t>There is an evil which I have seen under the sun, and  it is common         among men</a:t>
            </a:r>
            <a:r>
              <a:rPr lang="en-US" sz="2600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BDB6D-A9D9-4942-B86A-A4E7688C70AC}"/>
              </a:ext>
            </a:extLst>
          </p:cNvPr>
          <p:cNvSpPr/>
          <p:nvPr/>
        </p:nvSpPr>
        <p:spPr>
          <a:xfrm>
            <a:off x="7680960" y="2353843"/>
            <a:ext cx="3672840" cy="2524923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Sin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Has Reached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Us All</a:t>
            </a:r>
          </a:p>
        </p:txBody>
      </p:sp>
    </p:spTree>
    <p:extLst>
      <p:ext uri="{BB962C8B-B14F-4D97-AF65-F5344CB8AC3E}">
        <p14:creationId xmlns:p14="http://schemas.microsoft.com/office/powerpoint/2010/main" val="85361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767-5DCA-48F4-BF75-91005989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337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Ecclesiastes 7:20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B588-5E55-42FF-B825-AAA47531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7" y="1162173"/>
            <a:ext cx="6532331" cy="574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07B47-889F-4B57-8D88-984DAA233354}"/>
              </a:ext>
            </a:extLst>
          </p:cNvPr>
          <p:cNvSpPr txBox="1"/>
          <p:nvPr/>
        </p:nvSpPr>
        <p:spPr>
          <a:xfrm>
            <a:off x="1116944" y="1905492"/>
            <a:ext cx="4866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eorgia" panose="02040502050405020303" pitchFamily="18" charset="0"/>
              </a:rPr>
              <a:t>“</a:t>
            </a:r>
            <a:r>
              <a:rPr lang="en-US" sz="4000" dirty="0">
                <a:latin typeface="Georgia" panose="02040502050405020303" pitchFamily="18" charset="0"/>
              </a:rPr>
              <a:t>For there is not a just man on earth who does good And does not sin</a:t>
            </a:r>
            <a:r>
              <a:rPr lang="en-US" sz="2600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BDB6D-A9D9-4942-B86A-A4E7688C70AC}"/>
              </a:ext>
            </a:extLst>
          </p:cNvPr>
          <p:cNvSpPr/>
          <p:nvPr/>
        </p:nvSpPr>
        <p:spPr>
          <a:xfrm>
            <a:off x="7680960" y="2353843"/>
            <a:ext cx="3672840" cy="2524923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Sin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Has Reached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Us All</a:t>
            </a:r>
          </a:p>
        </p:txBody>
      </p:sp>
    </p:spTree>
    <p:extLst>
      <p:ext uri="{BB962C8B-B14F-4D97-AF65-F5344CB8AC3E}">
        <p14:creationId xmlns:p14="http://schemas.microsoft.com/office/powerpoint/2010/main" val="344155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767-5DCA-48F4-BF75-91005989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337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Ecclesiastes 7:14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B588-5E55-42FF-B825-AAA47531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7" y="1162173"/>
            <a:ext cx="6532331" cy="574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07B47-889F-4B57-8D88-984DAA233354}"/>
              </a:ext>
            </a:extLst>
          </p:cNvPr>
          <p:cNvSpPr txBox="1"/>
          <p:nvPr/>
        </p:nvSpPr>
        <p:spPr>
          <a:xfrm>
            <a:off x="1187737" y="1463040"/>
            <a:ext cx="4866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eorgia" panose="02040502050405020303" pitchFamily="18" charset="0"/>
              </a:rPr>
              <a:t>“</a:t>
            </a:r>
            <a:r>
              <a:rPr lang="en-US" sz="3200" dirty="0">
                <a:latin typeface="Georgia" panose="02040502050405020303" pitchFamily="18" charset="0"/>
              </a:rPr>
              <a:t>In the day of prosperity be joyful, But in the day of adversity consider: Surely God has appointed the one as well as the other, So that man can find out nothing that will come after him</a:t>
            </a:r>
            <a:r>
              <a:rPr lang="en-US" sz="2600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BDB6D-A9D9-4942-B86A-A4E7688C70AC}"/>
              </a:ext>
            </a:extLst>
          </p:cNvPr>
          <p:cNvSpPr/>
          <p:nvPr/>
        </p:nvSpPr>
        <p:spPr>
          <a:xfrm>
            <a:off x="7680960" y="2353843"/>
            <a:ext cx="3672840" cy="2524923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Sin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Has Reached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Us All</a:t>
            </a:r>
          </a:p>
        </p:txBody>
      </p:sp>
    </p:spTree>
    <p:extLst>
      <p:ext uri="{BB962C8B-B14F-4D97-AF65-F5344CB8AC3E}">
        <p14:creationId xmlns:p14="http://schemas.microsoft.com/office/powerpoint/2010/main" val="3482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767-5DCA-48F4-BF75-91005989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337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Romans 3:9-11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B588-5E55-42FF-B825-AAA47531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7" y="1162173"/>
            <a:ext cx="6532331" cy="574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07B47-889F-4B57-8D88-984DAA233354}"/>
              </a:ext>
            </a:extLst>
          </p:cNvPr>
          <p:cNvSpPr txBox="1"/>
          <p:nvPr/>
        </p:nvSpPr>
        <p:spPr>
          <a:xfrm>
            <a:off x="1134641" y="1510234"/>
            <a:ext cx="4908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eorgia" panose="02040502050405020303" pitchFamily="18" charset="0"/>
              </a:rPr>
              <a:t>“</a:t>
            </a:r>
            <a:r>
              <a:rPr lang="en-US" sz="2800" dirty="0">
                <a:latin typeface="Georgia" panose="02040502050405020303" pitchFamily="18" charset="0"/>
              </a:rPr>
              <a:t>What then? Are we better than they? Not at all. For we have previously charged both Jews and Greeks that they are all under sin. As it is written: There is none righteous, no, not one; There is none who understands; There is none who seeks after God</a:t>
            </a:r>
            <a:r>
              <a:rPr lang="en-US" sz="2600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BDB6D-A9D9-4942-B86A-A4E7688C70AC}"/>
              </a:ext>
            </a:extLst>
          </p:cNvPr>
          <p:cNvSpPr/>
          <p:nvPr/>
        </p:nvSpPr>
        <p:spPr>
          <a:xfrm>
            <a:off x="7680960" y="2353843"/>
            <a:ext cx="3672840" cy="2524923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Sin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Has Reached</a:t>
            </a:r>
          </a:p>
          <a:p>
            <a:pPr algn="ctr"/>
            <a:r>
              <a:rPr lang="en-US" sz="4000" dirty="0">
                <a:latin typeface="Impact" panose="020B0806030902050204" pitchFamily="34" charset="0"/>
              </a:rPr>
              <a:t>Us All</a:t>
            </a:r>
          </a:p>
        </p:txBody>
      </p:sp>
    </p:spTree>
    <p:extLst>
      <p:ext uri="{BB962C8B-B14F-4D97-AF65-F5344CB8AC3E}">
        <p14:creationId xmlns:p14="http://schemas.microsoft.com/office/powerpoint/2010/main" val="129448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The World is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Bad things happen to good people.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 8:12-14; cf. Job 25:4-6</a:t>
            </a:r>
          </a:p>
          <a:p>
            <a:r>
              <a:rPr lang="en-US" sz="3600" dirty="0">
                <a:latin typeface="Georgia" panose="02040502050405020303" pitchFamily="18" charset="0"/>
              </a:rPr>
              <a:t>Folly often exists in           high places.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 10:5-7</a:t>
            </a:r>
          </a:p>
        </p:txBody>
      </p:sp>
      <p:pic>
        <p:nvPicPr>
          <p:cNvPr id="5" name="Picture 4" descr="A sunset over a fire&#10;&#10;Description automatically generated">
            <a:extLst>
              <a:ext uri="{FF2B5EF4-FFF2-40B4-BE49-F238E27FC236}">
                <a16:creationId xmlns:a16="http://schemas.microsoft.com/office/drawing/2014/main" id="{ADEE38F5-5C97-4886-977D-EA50CB792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401" y="1256563"/>
            <a:ext cx="3629703" cy="2294849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167C1BE-01F1-47B2-9406-55BC98872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5401" y="3687095"/>
            <a:ext cx="3629703" cy="24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Elephant" panose="02020904090505020303" pitchFamily="18" charset="0"/>
              </a:rPr>
              <a:t>The World is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Oppressive acts are committed, and the innocent have no recourse.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 4:1</a:t>
            </a:r>
          </a:p>
          <a:p>
            <a:r>
              <a:rPr lang="en-US" sz="3600" dirty="0">
                <a:latin typeface="Georgia" panose="02040502050405020303" pitchFamily="18" charset="0"/>
              </a:rPr>
              <a:t>Justice takes too long,                  so long in fact that it encourages evil.   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 8:11</a:t>
            </a:r>
          </a:p>
        </p:txBody>
      </p:sp>
      <p:pic>
        <p:nvPicPr>
          <p:cNvPr id="6" name="Picture 5" descr="A large building&#10;&#10;Description automatically generated">
            <a:extLst>
              <a:ext uri="{FF2B5EF4-FFF2-40B4-BE49-F238E27FC236}">
                <a16:creationId xmlns:a16="http://schemas.microsoft.com/office/drawing/2014/main" id="{42645912-943A-4E41-9DFC-095B24E3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457" y="1523999"/>
            <a:ext cx="3961253" cy="2121801"/>
          </a:xfrm>
          <a:prstGeom prst="rect">
            <a:avLst/>
          </a:prstGeom>
        </p:spPr>
      </p:pic>
      <p:pic>
        <p:nvPicPr>
          <p:cNvPr id="10" name="Picture 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80C8AC2F-DB3A-40BA-9F35-399F30EBB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0457" y="3777551"/>
            <a:ext cx="3961253" cy="2847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0120E1-2805-4CC7-AF79-AF3E6B8ACF24}"/>
              </a:ext>
            </a:extLst>
          </p:cNvPr>
          <p:cNvSpPr txBox="1"/>
          <p:nvPr/>
        </p:nvSpPr>
        <p:spPr>
          <a:xfrm>
            <a:off x="510457" y="7768055"/>
            <a:ext cx="12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flickr.com/photos/thomashawk/477691102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324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E1-A079-482B-9571-C3D92B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23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What Will </a:t>
            </a:r>
            <a:r>
              <a:rPr lang="en-US" sz="3600" u="sng" cap="small" dirty="0">
                <a:solidFill>
                  <a:srgbClr val="FFFF99"/>
                </a:solidFill>
                <a:latin typeface="Impact" panose="020B0806030902050204" pitchFamily="34" charset="0"/>
              </a:rPr>
              <a:t>NOT</a:t>
            </a:r>
            <a:r>
              <a:rPr lang="en-US" sz="3600" cap="small" dirty="0">
                <a:solidFill>
                  <a:schemeClr val="bg1"/>
                </a:solidFill>
                <a:latin typeface="Elephant" panose="02020904090505020303" pitchFamily="18" charset="0"/>
              </a:rPr>
              <a:t> Provide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2D1-2D0B-4228-9038-D03BFE4E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63" y="1511426"/>
            <a:ext cx="6144670" cy="4351338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No satisfaction in just living.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1:2-11</a:t>
            </a:r>
          </a:p>
          <a:p>
            <a:r>
              <a:rPr lang="en-US" sz="3600" dirty="0">
                <a:latin typeface="Georgia" panose="02040502050405020303" pitchFamily="18" charset="0"/>
              </a:rPr>
              <a:t>No satisfaction in knowledge.                        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Ecclesiastes 1:12-18;                                   1 Corinthians 1:18ff                        Romans 1:20                                                 Acts 17:19-21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65C4805-AB60-4847-AC0F-6E88C6997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1445" y="1511426"/>
            <a:ext cx="4312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753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Elephant</vt:lpstr>
      <vt:lpstr>Georgia</vt:lpstr>
      <vt:lpstr>Impact</vt:lpstr>
      <vt:lpstr>Office Theme</vt:lpstr>
      <vt:lpstr>The World is Broken Wisdom from Proverbs &amp; Ecclesiastes</vt:lpstr>
      <vt:lpstr>Ecclesiastes 5:15,16</vt:lpstr>
      <vt:lpstr>Ecclesiastes 6:1</vt:lpstr>
      <vt:lpstr>Ecclesiastes 7:20</vt:lpstr>
      <vt:lpstr>Ecclesiastes 7:14</vt:lpstr>
      <vt:lpstr>Romans 3:9-11</vt:lpstr>
      <vt:lpstr>The World is Broken</vt:lpstr>
      <vt:lpstr>The World is Broken</vt:lpstr>
      <vt:lpstr>What Will NOT Provide Satisfaction</vt:lpstr>
      <vt:lpstr>What Will NOT Provide Satisfaction</vt:lpstr>
      <vt:lpstr>What Will NOT Provide Satisfaction</vt:lpstr>
      <vt:lpstr>Things That Will Provide Satisfaction</vt:lpstr>
      <vt:lpstr>Things That Will Provide Satisfaction</vt:lpstr>
      <vt:lpstr>Things That Will Provide Satisfaction</vt:lpstr>
      <vt:lpstr>Things That Will Provide Satisfaction</vt:lpstr>
      <vt:lpstr>Things That Will Provide Satisfaction</vt:lpstr>
      <vt:lpstr>Jesus Came to Provide Abundant Life</vt:lpstr>
      <vt:lpstr>Jesus Came to Provide Abundant Life</vt:lpstr>
      <vt:lpstr>1 Timothy 4:8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is Broken Wisdom from Proverbs &amp; Ecclesiastes</dc:title>
  <dc:creator>Keith Greer</dc:creator>
  <cp:lastModifiedBy>Keith Greer</cp:lastModifiedBy>
  <cp:revision>13</cp:revision>
  <dcterms:created xsi:type="dcterms:W3CDTF">2020-10-05T17:33:19Z</dcterms:created>
  <dcterms:modified xsi:type="dcterms:W3CDTF">2020-10-05T19:06:55Z</dcterms:modified>
</cp:coreProperties>
</file>