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6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5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0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6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388C-0462-4E26-8E2A-8959C83380C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9066-4E5D-4E98-AA87-756592F3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0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2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The ease of travel throughout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the Roman Empire</a:t>
            </a:r>
          </a:p>
        </p:txBody>
      </p:sp>
    </p:spTree>
    <p:extLst>
      <p:ext uri="{BB962C8B-B14F-4D97-AF65-F5344CB8AC3E}">
        <p14:creationId xmlns:p14="http://schemas.microsoft.com/office/powerpoint/2010/main" val="28906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698348_orig">
            <a:extLst>
              <a:ext uri="{FF2B5EF4-FFF2-40B4-BE49-F238E27FC236}">
                <a16:creationId xmlns:a16="http://schemas.microsoft.com/office/drawing/2014/main" id="{AE7B76AF-4B96-486E-B837-2423562C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7472"/>
            <a:ext cx="78867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Roman Roads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1938F-E5C6-48F3-BEBA-FA4D25A4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rawn-roadway-road-milestone-19">
            <a:extLst>
              <a:ext uri="{FF2B5EF4-FFF2-40B4-BE49-F238E27FC236}">
                <a16:creationId xmlns:a16="http://schemas.microsoft.com/office/drawing/2014/main" id="{B1F49C12-C42F-4B01-AA2B-03BA03D0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1916"/>
          <a:stretch/>
        </p:blipFill>
        <p:spPr bwMode="auto">
          <a:xfrm>
            <a:off x="119270" y="1921566"/>
            <a:ext cx="5367130" cy="454736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hilippi-Via-Egnatia-next-to-forum-from-east-tb031106897-bibleplaces">
            <a:extLst>
              <a:ext uri="{FF2B5EF4-FFF2-40B4-BE49-F238E27FC236}">
                <a16:creationId xmlns:a16="http://schemas.microsoft.com/office/drawing/2014/main" id="{4D404D5E-F171-42C1-89BC-DF520482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30" y="2162175"/>
            <a:ext cx="3810000" cy="25336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man-shipping-map">
            <a:extLst>
              <a:ext uri="{FF2B5EF4-FFF2-40B4-BE49-F238E27FC236}">
                <a16:creationId xmlns:a16="http://schemas.microsoft.com/office/drawing/2014/main" id="{96E576C4-F4CC-4BB9-B252-FF3AAAF81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25934" r="2609" b="2117"/>
          <a:stretch/>
        </p:blipFill>
        <p:spPr bwMode="auto">
          <a:xfrm>
            <a:off x="3346135" y="1961320"/>
            <a:ext cx="5426804" cy="288897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Sea travel throughout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the Roman Empire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1938F-E5C6-48F3-BEBA-FA4D25A4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4982816"/>
            <a:ext cx="6983896" cy="168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Romans have given the world peace and we travel without fear along the roads and across the sea wherever we will.” </a:t>
            </a:r>
            <a:br>
              <a:rPr lang="en-US" dirty="0"/>
            </a:br>
            <a:r>
              <a:rPr lang="en-US" dirty="0"/>
              <a:t>Irenaeus of France, 180 A.D.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Favorable Conditions of 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</a:rPr>
              <a:t>the First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63A4-E505-4027-9195-CAC58DAF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331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vast extent of the Roman Empire.</a:t>
            </a:r>
          </a:p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i="1" dirty="0">
                <a:solidFill>
                  <a:schemeClr val="bg1"/>
                </a:solidFill>
              </a:rPr>
              <a:t>Pax Romana </a:t>
            </a:r>
            <a:r>
              <a:rPr lang="en-US" b="1" dirty="0">
                <a:solidFill>
                  <a:schemeClr val="bg1"/>
                </a:solidFill>
              </a:rPr>
              <a:t>- a period of peace in the world.</a:t>
            </a:r>
          </a:p>
          <a:p>
            <a:r>
              <a:rPr lang="en-US" b="1" dirty="0">
                <a:solidFill>
                  <a:schemeClr val="bg1"/>
                </a:solidFill>
              </a:rPr>
              <a:t>One universal language.  </a:t>
            </a:r>
          </a:p>
          <a:p>
            <a:r>
              <a:rPr lang="en-US" b="1" dirty="0">
                <a:solidFill>
                  <a:schemeClr val="bg1"/>
                </a:solidFill>
              </a:rPr>
              <a:t>The dispersion of the Jews throughout the Empire.</a:t>
            </a:r>
          </a:p>
          <a:p>
            <a:r>
              <a:rPr lang="en-US" b="1" dirty="0">
                <a:solidFill>
                  <a:schemeClr val="bg1"/>
                </a:solidFill>
              </a:rPr>
              <a:t>The ease of travel throughout the Empire.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602E35-1D41-4B8C-9DFD-5060361ED645}"/>
              </a:ext>
            </a:extLst>
          </p:cNvPr>
          <p:cNvSpPr/>
          <p:nvPr/>
        </p:nvSpPr>
        <p:spPr>
          <a:xfrm>
            <a:off x="3260035" y="4852708"/>
            <a:ext cx="5281818" cy="169386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AA821D-7973-4116-9B80-6043669E2B6E}"/>
              </a:ext>
            </a:extLst>
          </p:cNvPr>
          <p:cNvSpPr txBox="1">
            <a:spLocks/>
          </p:cNvSpPr>
          <p:nvPr/>
        </p:nvSpPr>
        <p:spPr>
          <a:xfrm>
            <a:off x="3607903" y="5020503"/>
            <a:ext cx="4608444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“But when the fullness of the time had come, God sent forth His Son…” (Gal. 4:4)</a:t>
            </a:r>
          </a:p>
        </p:txBody>
      </p:sp>
    </p:spTree>
    <p:extLst>
      <p:ext uri="{BB962C8B-B14F-4D97-AF65-F5344CB8AC3E}">
        <p14:creationId xmlns:p14="http://schemas.microsoft.com/office/powerpoint/2010/main" val="22597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suilnazareno.org/images/Parole-di-vita-eterna-900x600_c.jpg">
            <a:extLst>
              <a:ext uri="{FF2B5EF4-FFF2-40B4-BE49-F238E27FC236}">
                <a16:creationId xmlns:a16="http://schemas.microsoft.com/office/drawing/2014/main" id="{5EE49D51-E06C-4BF4-A5AC-EBDC8B14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1B637-45BD-4F71-9516-E886F6C00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57322"/>
            <a:ext cx="7772400" cy="1090750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The Fullness of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6F05B-9AF5-452E-98DD-DDADA7B65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51395"/>
            <a:ext cx="6858000" cy="943458"/>
          </a:xfrm>
        </p:spPr>
        <p:txBody>
          <a:bodyPr>
            <a:norm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“But when the fullness of the time had come, God sent forth His Son…” (Gal. 4:4)</a:t>
            </a:r>
          </a:p>
        </p:txBody>
      </p:sp>
    </p:spTree>
    <p:extLst>
      <p:ext uri="{BB962C8B-B14F-4D97-AF65-F5344CB8AC3E}">
        <p14:creationId xmlns:p14="http://schemas.microsoft.com/office/powerpoint/2010/main" val="39018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AD3D-DB3B-41AB-95F5-1D919837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Prophets Pointed To A Time</a:t>
            </a:r>
          </a:p>
        </p:txBody>
      </p:sp>
    </p:spTree>
    <p:extLst>
      <p:ext uri="{BB962C8B-B14F-4D97-AF65-F5344CB8AC3E}">
        <p14:creationId xmlns:p14="http://schemas.microsoft.com/office/powerpoint/2010/main" val="5333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AD3D-DB3B-41AB-95F5-1D919837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Prophets Pointed To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058C7-693C-4B53-B27F-23F3EB8B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1075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“And in the days of these kings the God of heaven will set up a kingdom which shall never be destroyed; and the kingdom shall not be left to other people; it shall break in pieces and consume all these kingdoms, and it shall stand forever.”</a:t>
            </a:r>
          </a:p>
          <a:p>
            <a:pPr marL="0" indent="0">
              <a:buNone/>
            </a:pPr>
            <a:r>
              <a:rPr lang="en-US" b="1" dirty="0"/>
              <a:t>Daniel 2:44</a:t>
            </a:r>
          </a:p>
        </p:txBody>
      </p:sp>
      <p:pic>
        <p:nvPicPr>
          <p:cNvPr id="1026" name="Picture 2" descr="http://www.project-end-time.org/images/statue.jpg">
            <a:extLst>
              <a:ext uri="{FF2B5EF4-FFF2-40B4-BE49-F238E27FC236}">
                <a16:creationId xmlns:a16="http://schemas.microsoft.com/office/drawing/2014/main" id="{F224B6CF-0E45-42E7-9624-8D2F2BAB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/>
          <a:stretch/>
        </p:blipFill>
        <p:spPr bwMode="auto">
          <a:xfrm>
            <a:off x="6056244" y="1825625"/>
            <a:ext cx="183584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AD3D-DB3B-41AB-95F5-1D919837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Prophets Pointed To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058C7-693C-4B53-B27F-23F3EB8B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The Messiah would have a Forerunner: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John the Baptist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b="1" dirty="0"/>
              <a:t>“The voice of one crying in the wilderness: ‘Prepare the way of the Lord; make straight in the desert a highway for our God’” (Isaiah 40:3). </a:t>
            </a:r>
          </a:p>
          <a:p>
            <a:endParaRPr lang="en-US" b="1" dirty="0"/>
          </a:p>
          <a:p>
            <a:r>
              <a:rPr lang="en-US" b="1" dirty="0"/>
              <a:t>Was fulfilled in Matthew 3:3.</a:t>
            </a:r>
          </a:p>
        </p:txBody>
      </p:sp>
    </p:spTree>
    <p:extLst>
      <p:ext uri="{BB962C8B-B14F-4D97-AF65-F5344CB8AC3E}">
        <p14:creationId xmlns:p14="http://schemas.microsoft.com/office/powerpoint/2010/main" val="531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AD3D-DB3B-41AB-95F5-1D919837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Prophets Pointed To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058C7-693C-4B53-B27F-23F3EB8B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The New Testament speaks of the “fulfillment” of the anticipated time.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b="1" dirty="0"/>
              <a:t>Mark 1:14-15</a:t>
            </a:r>
          </a:p>
          <a:p>
            <a:r>
              <a:rPr lang="en-US" b="1" dirty="0"/>
              <a:t>Ephesians 1:9-10</a:t>
            </a:r>
          </a:p>
          <a:p>
            <a:r>
              <a:rPr lang="en-US" b="1" dirty="0"/>
              <a:t>Titus 1:2-3 </a:t>
            </a:r>
          </a:p>
        </p:txBody>
      </p:sp>
      <p:pic>
        <p:nvPicPr>
          <p:cNvPr id="2050" name="Picture 2" descr="https://cdn.images.express.co.uk/img/dynamic/1/590x/aberbiblefe-577254.jpg">
            <a:extLst>
              <a:ext uri="{FF2B5EF4-FFF2-40B4-BE49-F238E27FC236}">
                <a16:creationId xmlns:a16="http://schemas.microsoft.com/office/drawing/2014/main" id="{F0093EDB-6FB3-4E4E-8FA5-824F0A94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8386"/>
            <a:ext cx="3697771" cy="21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Favorable Conditions of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the First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7B90-77A9-45FC-A2A1-1CD348EF1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825"/>
            <a:ext cx="7886700" cy="4189137"/>
          </a:xfrm>
        </p:spPr>
        <p:txBody>
          <a:bodyPr/>
          <a:lstStyle/>
          <a:p>
            <a:r>
              <a:rPr lang="en-US" b="1" dirty="0"/>
              <a:t>Paganism offered no hope (Acts 17:21). </a:t>
            </a:r>
          </a:p>
          <a:p>
            <a:r>
              <a:rPr lang="en-US" b="1" dirty="0"/>
              <a:t>Judaism was a burdensome ritual (Acts 15:10). </a:t>
            </a:r>
          </a:p>
          <a:p>
            <a:endParaRPr lang="en-US" b="1" dirty="0"/>
          </a:p>
          <a:p>
            <a:r>
              <a:rPr lang="en-US" b="1" dirty="0"/>
              <a:t>There had to be something better!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96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Favorable Conditions of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the First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63A4-E505-4027-9195-CAC58DAF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8389"/>
            <a:ext cx="7886700" cy="4351338"/>
          </a:xfrm>
        </p:spPr>
        <p:txBody>
          <a:bodyPr/>
          <a:lstStyle/>
          <a:p>
            <a:r>
              <a:rPr lang="en-US" b="1" dirty="0"/>
              <a:t>The vast extent of the Roman Empire.</a:t>
            </a:r>
          </a:p>
          <a:p>
            <a:r>
              <a:rPr lang="en-US" b="1" dirty="0"/>
              <a:t>The </a:t>
            </a:r>
            <a:r>
              <a:rPr lang="en-US" b="1" i="1" dirty="0"/>
              <a:t>Pax Romana </a:t>
            </a:r>
            <a:r>
              <a:rPr lang="en-US" b="1" dirty="0"/>
              <a:t>- </a:t>
            </a:r>
            <a:br>
              <a:rPr lang="en-US" b="1" dirty="0"/>
            </a:br>
            <a:r>
              <a:rPr lang="en-US" b="1" dirty="0"/>
              <a:t>a period of peace </a:t>
            </a:r>
            <a:br>
              <a:rPr lang="en-US" b="1" dirty="0"/>
            </a:br>
            <a:r>
              <a:rPr lang="en-US" b="1" dirty="0"/>
              <a:t>in the world.</a:t>
            </a:r>
          </a:p>
          <a:p>
            <a:r>
              <a:rPr lang="en-US" b="1" dirty="0"/>
              <a:t>One universal </a:t>
            </a:r>
            <a:br>
              <a:rPr lang="en-US" b="1" dirty="0"/>
            </a:br>
            <a:r>
              <a:rPr lang="en-US" b="1" dirty="0"/>
              <a:t>language.   </a:t>
            </a:r>
          </a:p>
        </p:txBody>
      </p:sp>
      <p:pic>
        <p:nvPicPr>
          <p:cNvPr id="3074" name="Picture 2" descr="https://www.istanbulclues.com/wp-content/uploads/2016/10/Roman-Empire-Map-117-AD.jpg">
            <a:extLst>
              <a:ext uri="{FF2B5EF4-FFF2-40B4-BE49-F238E27FC236}">
                <a16:creationId xmlns:a16="http://schemas.microsoft.com/office/drawing/2014/main" id="{801C50E3-748E-4743-A03A-B0C7355B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7" y="2541250"/>
            <a:ext cx="5380383" cy="42107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E8E1-BEF6-40E8-BB50-6B57907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Dispersion of the Jews throughout the Roman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63A4-E505-4027-9195-CAC58DAF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188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There were significant Jewish communities in Egypt, Syria, Asia Minor, Greece, Mesopotamia, and Italy in the First Century. </a:t>
            </a:r>
          </a:p>
          <a:p>
            <a:endParaRPr lang="en-US" sz="800" b="1" dirty="0"/>
          </a:p>
          <a:p>
            <a:r>
              <a:rPr lang="en-US" b="1" dirty="0"/>
              <a:t>This dispersion had spread a knowledge of the true and living God and the expectation of a Messiah (Acts 15:21). </a:t>
            </a:r>
          </a:p>
          <a:p>
            <a:endParaRPr lang="en-US" sz="800" b="1" dirty="0"/>
          </a:p>
          <a:p>
            <a:r>
              <a:rPr lang="en-US" b="1" dirty="0"/>
              <a:t>The existence of Jewish synagogues throughout the Empire provided ready audiences for the preaching of the gospel (Acts 17:1-2; 13:14-16). </a:t>
            </a:r>
          </a:p>
        </p:txBody>
      </p:sp>
    </p:spTree>
    <p:extLst>
      <p:ext uri="{BB962C8B-B14F-4D97-AF65-F5344CB8AC3E}">
        <p14:creationId xmlns:p14="http://schemas.microsoft.com/office/powerpoint/2010/main" val="41673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349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The Fullness of Time</vt:lpstr>
      <vt:lpstr>The Prophets Pointed To A Time</vt:lpstr>
      <vt:lpstr>The Prophets Pointed To A Time</vt:lpstr>
      <vt:lpstr>The Prophets Pointed To A Time</vt:lpstr>
      <vt:lpstr>The Prophets Pointed To A Time</vt:lpstr>
      <vt:lpstr>Favorable Conditions of  the First Century</vt:lpstr>
      <vt:lpstr>Favorable Conditions of  the First Century</vt:lpstr>
      <vt:lpstr>Dispersion of the Jews throughout the Roman Empire</vt:lpstr>
      <vt:lpstr>The ease of travel throughout  the Roman Empire</vt:lpstr>
      <vt:lpstr>PowerPoint Presentation</vt:lpstr>
      <vt:lpstr>Roman Roads</vt:lpstr>
      <vt:lpstr>Sea travel throughout  the Roman Empire</vt:lpstr>
      <vt:lpstr>Favorable Conditions of  the First Century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Time</dc:title>
  <dc:creator>Heath Rogers</dc:creator>
  <cp:lastModifiedBy>Heath Rogers</cp:lastModifiedBy>
  <cp:revision>20</cp:revision>
  <dcterms:created xsi:type="dcterms:W3CDTF">2018-01-29T21:21:13Z</dcterms:created>
  <dcterms:modified xsi:type="dcterms:W3CDTF">2018-04-14T15:43:41Z</dcterms:modified>
</cp:coreProperties>
</file>