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66" r:id="rId3"/>
    <p:sldId id="267" r:id="rId4"/>
    <p:sldId id="268" r:id="rId5"/>
    <p:sldId id="269" r:id="rId6"/>
    <p:sldId id="304" r:id="rId7"/>
    <p:sldId id="270" r:id="rId8"/>
    <p:sldId id="271" r:id="rId9"/>
    <p:sldId id="272" r:id="rId10"/>
    <p:sldId id="273" r:id="rId11"/>
    <p:sldId id="274" r:id="rId12"/>
    <p:sldId id="275" r:id="rId13"/>
    <p:sldId id="276" r:id="rId14"/>
    <p:sldId id="277" r:id="rId15"/>
    <p:sldId id="278" r:id="rId16"/>
    <p:sldId id="281" r:id="rId17"/>
    <p:sldId id="282" r:id="rId18"/>
    <p:sldId id="263" r:id="rId19"/>
    <p:sldId id="283" r:id="rId20"/>
    <p:sldId id="284" r:id="rId21"/>
    <p:sldId id="285" r:id="rId22"/>
    <p:sldId id="286" r:id="rId23"/>
    <p:sldId id="287" r:id="rId24"/>
    <p:sldId id="288" r:id="rId25"/>
    <p:sldId id="289" r:id="rId26"/>
    <p:sldId id="264" r:id="rId27"/>
    <p:sldId id="290" r:id="rId28"/>
    <p:sldId id="291" r:id="rId29"/>
    <p:sldId id="292" r:id="rId30"/>
    <p:sldId id="295" r:id="rId31"/>
    <p:sldId id="296" r:id="rId32"/>
    <p:sldId id="265" r:id="rId33"/>
    <p:sldId id="297" r:id="rId34"/>
    <p:sldId id="298" r:id="rId35"/>
    <p:sldId id="299" r:id="rId36"/>
    <p:sldId id="303" r:id="rId37"/>
    <p:sldId id="262" r:id="rId38"/>
    <p:sldId id="301" r:id="rId39"/>
    <p:sldId id="302" r:id="rId40"/>
    <p:sldId id="30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111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2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95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41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25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846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633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91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821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47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40539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7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64702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94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48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241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85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2/1/2016</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91462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David’s Devotion </a:t>
            </a:r>
            <a:br>
              <a:rPr lang="en-US" dirty="0" smtClean="0"/>
            </a:br>
            <a:r>
              <a:rPr lang="en-US" dirty="0" smtClean="0"/>
              <a:t>to the Temple</a:t>
            </a:r>
            <a:endParaRPr lang="en-US" dirty="0"/>
          </a:p>
        </p:txBody>
      </p:sp>
      <p:sp>
        <p:nvSpPr>
          <p:cNvPr id="3" name="Subtitle 2"/>
          <p:cNvSpPr>
            <a:spLocks noGrp="1"/>
          </p:cNvSpPr>
          <p:nvPr>
            <p:ph type="subTitle" idx="1"/>
          </p:nvPr>
        </p:nvSpPr>
        <p:spPr/>
        <p:txBody>
          <a:bodyPr/>
          <a:lstStyle/>
          <a:p>
            <a:r>
              <a:rPr lang="en-US" dirty="0" smtClean="0"/>
              <a:t>1 Chronicles 29:1-9</a:t>
            </a:r>
            <a:endParaRPr lang="en-US" dirty="0"/>
          </a:p>
        </p:txBody>
      </p:sp>
    </p:spTree>
    <p:extLst>
      <p:ext uri="{BB962C8B-B14F-4D97-AF65-F5344CB8AC3E}">
        <p14:creationId xmlns:p14="http://schemas.microsoft.com/office/powerpoint/2010/main" val="254521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9 </a:t>
            </a:r>
            <a:r>
              <a:rPr lang="en-US" dirty="0"/>
              <a:t>Then the people rejoiced because they had given willingly, for with a whole heart they had offered freely to the Lord. David the king also rejoiced greatly.</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29:1-9 (ESV)</a:t>
            </a:r>
          </a:p>
        </p:txBody>
      </p:sp>
    </p:spTree>
    <p:extLst>
      <p:ext uri="{BB962C8B-B14F-4D97-AF65-F5344CB8AC3E}">
        <p14:creationId xmlns:p14="http://schemas.microsoft.com/office/powerpoint/2010/main" val="310300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David’s Devotion</a:t>
            </a:r>
            <a:endParaRPr lang="en-US" dirty="0"/>
          </a:p>
        </p:txBody>
      </p:sp>
      <p:sp>
        <p:nvSpPr>
          <p:cNvPr id="3" name="Content Placeholder 2"/>
          <p:cNvSpPr>
            <a:spLocks noGrp="1"/>
          </p:cNvSpPr>
          <p:nvPr>
            <p:ph idx="1"/>
          </p:nvPr>
        </p:nvSpPr>
        <p:spPr/>
        <p:txBody>
          <a:bodyPr>
            <a:normAutofit/>
          </a:bodyPr>
          <a:lstStyle/>
          <a:p>
            <a:r>
              <a:rPr lang="en-US" sz="2800" b="1" dirty="0" smtClean="0">
                <a:solidFill>
                  <a:schemeClr val="tx1"/>
                </a:solidFill>
              </a:rPr>
              <a:t>Eased the burden of his fellow workers – 1 </a:t>
            </a:r>
            <a:r>
              <a:rPr lang="en-US" sz="2800" b="1" dirty="0" err="1" smtClean="0">
                <a:solidFill>
                  <a:schemeClr val="tx1"/>
                </a:solidFill>
              </a:rPr>
              <a:t>Chr</a:t>
            </a:r>
            <a:r>
              <a:rPr lang="en-US" sz="2800" b="1" dirty="0" smtClean="0">
                <a:solidFill>
                  <a:schemeClr val="tx1"/>
                </a:solidFill>
              </a:rPr>
              <a:t> 29:2</a:t>
            </a:r>
            <a:endParaRPr lang="en-US" sz="2800" b="1" dirty="0">
              <a:solidFill>
                <a:schemeClr val="tx1"/>
              </a:solidFill>
            </a:endParaRPr>
          </a:p>
        </p:txBody>
      </p:sp>
    </p:spTree>
    <p:extLst>
      <p:ext uri="{BB962C8B-B14F-4D97-AF65-F5344CB8AC3E}">
        <p14:creationId xmlns:p14="http://schemas.microsoft.com/office/powerpoint/2010/main" val="395407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2 </a:t>
            </a:r>
            <a:r>
              <a:rPr lang="en-US" dirty="0"/>
              <a:t>So </a:t>
            </a:r>
            <a:r>
              <a:rPr lang="en-US" b="1" dirty="0"/>
              <a:t>I have provided for the house of my God</a:t>
            </a:r>
            <a:r>
              <a:rPr lang="en-US" dirty="0"/>
              <a:t>, so far as I was able, the gold for the things of gold, the silver for the things of silver, and the bronze for the things of bronze, the iron for the things of iron, and wood for the things of wood, besides great quantities of onyx and stones for setting, antimony, colored stones, all sorts of precious stones and marble.</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29:2 (ESV)</a:t>
            </a:r>
          </a:p>
        </p:txBody>
      </p:sp>
    </p:spTree>
    <p:extLst>
      <p:ext uri="{BB962C8B-B14F-4D97-AF65-F5344CB8AC3E}">
        <p14:creationId xmlns:p14="http://schemas.microsoft.com/office/powerpoint/2010/main" val="266179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5 </a:t>
            </a:r>
            <a:r>
              <a:rPr lang="en-US" dirty="0"/>
              <a:t>For David said, “Solomon my son is young and inexperienced, and the house that is to be built for the Lord must be exceedingly magnificent, of fame and glory throughout all lands. </a:t>
            </a:r>
            <a:r>
              <a:rPr lang="en-US" b="1" dirty="0"/>
              <a:t>I will therefore make preparation for it</a:t>
            </a:r>
            <a:r>
              <a:rPr lang="en-US" dirty="0"/>
              <a:t>.” So David provided materials in great quantity before his death</a:t>
            </a:r>
            <a:r>
              <a:rPr lang="en-US" dirty="0" smtClean="0"/>
              <a:t>.</a:t>
            </a:r>
            <a:endParaRPr lang="en-US" dirty="0"/>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22:5 (ESV)</a:t>
            </a:r>
          </a:p>
        </p:txBody>
      </p:sp>
    </p:spTree>
    <p:extLst>
      <p:ext uri="{BB962C8B-B14F-4D97-AF65-F5344CB8AC3E}">
        <p14:creationId xmlns:p14="http://schemas.microsoft.com/office/powerpoint/2010/main" val="242989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2 </a:t>
            </a:r>
            <a:r>
              <a:rPr lang="en-US" dirty="0"/>
              <a:t>“The scribes and the Pharisees sit on Moses’ seat, </a:t>
            </a:r>
            <a:r>
              <a:rPr lang="en-US" b="1" baseline="30000" dirty="0"/>
              <a:t>3 </a:t>
            </a:r>
            <a:r>
              <a:rPr lang="en-US" dirty="0"/>
              <a:t>so do and observe whatever they tell you, but not the works they do. For they preach, but do not practice. </a:t>
            </a:r>
            <a:r>
              <a:rPr lang="en-US" b="1" baseline="30000" dirty="0"/>
              <a:t>4 </a:t>
            </a:r>
            <a:r>
              <a:rPr lang="en-US" b="1" dirty="0"/>
              <a:t>They tie up heavy burdens</a:t>
            </a:r>
            <a:r>
              <a:rPr lang="en-US" dirty="0"/>
              <a:t>, hard to bear, and lay them on people’s shoulders, but they themselves are not willing to move them with their finger. </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Matthew </a:t>
            </a:r>
            <a:r>
              <a:rPr lang="en-US" sz="2800" i="1" dirty="0"/>
              <a:t>22:2-4 (ESV)</a:t>
            </a:r>
          </a:p>
        </p:txBody>
      </p:sp>
    </p:spTree>
    <p:extLst>
      <p:ext uri="{BB962C8B-B14F-4D97-AF65-F5344CB8AC3E}">
        <p14:creationId xmlns:p14="http://schemas.microsoft.com/office/powerpoint/2010/main" val="239716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David’s Devotion</a:t>
            </a:r>
            <a:endParaRPr lang="en-US" dirty="0"/>
          </a:p>
        </p:txBody>
      </p:sp>
      <p:sp>
        <p:nvSpPr>
          <p:cNvPr id="3" name="Content Placeholder 2"/>
          <p:cNvSpPr>
            <a:spLocks noGrp="1"/>
          </p:cNvSpPr>
          <p:nvPr>
            <p:ph idx="1"/>
          </p:nvPr>
        </p:nvSpPr>
        <p:spPr/>
        <p:txBody>
          <a:bodyPr>
            <a:normAutofit/>
          </a:bodyPr>
          <a:lstStyle/>
          <a:p>
            <a:r>
              <a:rPr lang="en-US" sz="2800" b="1" dirty="0" smtClean="0">
                <a:solidFill>
                  <a:schemeClr val="tx1"/>
                </a:solidFill>
              </a:rPr>
              <a:t>Eased the burden of his fellow workers – 1 </a:t>
            </a:r>
            <a:r>
              <a:rPr lang="en-US" sz="2800" b="1" dirty="0" err="1" smtClean="0">
                <a:solidFill>
                  <a:schemeClr val="tx1"/>
                </a:solidFill>
              </a:rPr>
              <a:t>Chr</a:t>
            </a:r>
            <a:r>
              <a:rPr lang="en-US" sz="2800" b="1" dirty="0" smtClean="0">
                <a:solidFill>
                  <a:schemeClr val="tx1"/>
                </a:solidFill>
              </a:rPr>
              <a:t> 29:2</a:t>
            </a:r>
            <a:endParaRPr lang="en-US" sz="2800" b="1" dirty="0">
              <a:solidFill>
                <a:schemeClr val="tx1"/>
              </a:solidFill>
            </a:endParaRPr>
          </a:p>
        </p:txBody>
      </p:sp>
    </p:spTree>
    <p:extLst>
      <p:ext uri="{BB962C8B-B14F-4D97-AF65-F5344CB8AC3E}">
        <p14:creationId xmlns:p14="http://schemas.microsoft.com/office/powerpoint/2010/main" val="382198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8 </a:t>
            </a:r>
            <a:r>
              <a:rPr lang="en-US" dirty="0"/>
              <a:t>For we do not want you to be unaware, brothers, of the affliction we experienced in Asia. For we were so utterly </a:t>
            </a:r>
            <a:r>
              <a:rPr lang="en-US" b="1" dirty="0"/>
              <a:t>burdened beyond our strength</a:t>
            </a:r>
            <a:r>
              <a:rPr lang="en-US" dirty="0"/>
              <a:t> that we despaired of life itself. </a:t>
            </a:r>
            <a:r>
              <a:rPr lang="en-US" b="1" baseline="30000" dirty="0"/>
              <a:t>9 </a:t>
            </a:r>
            <a:r>
              <a:rPr lang="en-US" dirty="0"/>
              <a:t>Indeed, we felt that we had received the sentence of death. But that was to make us rely not on ourselves but on God who raises the dead.</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2 Corinthians </a:t>
            </a:r>
            <a:r>
              <a:rPr lang="en-US" sz="2800" i="1" dirty="0"/>
              <a:t>1:8-11 (ESV)</a:t>
            </a:r>
          </a:p>
        </p:txBody>
      </p:sp>
    </p:spTree>
    <p:extLst>
      <p:ext uri="{BB962C8B-B14F-4D97-AF65-F5344CB8AC3E}">
        <p14:creationId xmlns:p14="http://schemas.microsoft.com/office/powerpoint/2010/main" val="374277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3600" b="1" baseline="30000" dirty="0"/>
              <a:t>10 </a:t>
            </a:r>
            <a:r>
              <a:rPr lang="en-US" sz="3600" dirty="0"/>
              <a:t>He delivered us from such a deadly peril, and he will deliver us. On him we have set our hope that he will deliver us again. </a:t>
            </a:r>
            <a:r>
              <a:rPr lang="en-US" sz="3600" b="1" baseline="30000" dirty="0"/>
              <a:t>11 </a:t>
            </a:r>
            <a:r>
              <a:rPr lang="en-US" sz="3600" b="1" dirty="0"/>
              <a:t>You also must help us by prayer</a:t>
            </a:r>
            <a:r>
              <a:rPr lang="en-US" sz="3600" dirty="0"/>
              <a:t>, so that many will give thanks on our behalf for the blessing granted us through the prayers of many.</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2 Corinthians </a:t>
            </a:r>
            <a:r>
              <a:rPr lang="en-US" sz="2800" i="1" dirty="0"/>
              <a:t>1:8-11 (ESV)</a:t>
            </a:r>
          </a:p>
        </p:txBody>
      </p:sp>
    </p:spTree>
    <p:extLst>
      <p:ext uri="{BB962C8B-B14F-4D97-AF65-F5344CB8AC3E}">
        <p14:creationId xmlns:p14="http://schemas.microsoft.com/office/powerpoint/2010/main" val="197799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David’s Devotion…</a:t>
            </a:r>
            <a:endParaRPr lang="en-US" dirty="0"/>
          </a:p>
        </p:txBody>
      </p:sp>
      <p:sp>
        <p:nvSpPr>
          <p:cNvPr id="3" name="Content Placeholder 2"/>
          <p:cNvSpPr>
            <a:spLocks noGrp="1"/>
          </p:cNvSpPr>
          <p:nvPr>
            <p:ph idx="1"/>
          </p:nvPr>
        </p:nvSpPr>
        <p:spPr/>
        <p:txBody>
          <a:bodyPr/>
          <a:lstStyle/>
          <a:p>
            <a:r>
              <a:rPr lang="en-US" dirty="0" smtClean="0"/>
              <a:t>Eased </a:t>
            </a:r>
            <a:r>
              <a:rPr lang="en-US" dirty="0"/>
              <a:t>the burden of his fellow workers – 1 </a:t>
            </a:r>
            <a:r>
              <a:rPr lang="en-US" dirty="0" err="1"/>
              <a:t>Chr</a:t>
            </a:r>
            <a:r>
              <a:rPr lang="en-US" dirty="0"/>
              <a:t> 29:2</a:t>
            </a:r>
          </a:p>
          <a:p>
            <a:r>
              <a:rPr lang="en-US" sz="2800" b="1" dirty="0">
                <a:solidFill>
                  <a:schemeClr val="tx1"/>
                </a:solidFill>
              </a:rPr>
              <a:t>Came at cost to himself – 1 </a:t>
            </a:r>
            <a:r>
              <a:rPr lang="en-US" sz="2800" b="1" dirty="0" err="1">
                <a:solidFill>
                  <a:schemeClr val="tx1"/>
                </a:solidFill>
              </a:rPr>
              <a:t>Chr</a:t>
            </a:r>
            <a:r>
              <a:rPr lang="en-US" sz="2800" b="1" dirty="0">
                <a:solidFill>
                  <a:schemeClr val="tx1"/>
                </a:solidFill>
              </a:rPr>
              <a:t> </a:t>
            </a:r>
            <a:r>
              <a:rPr lang="en-US" sz="2800" b="1" dirty="0" smtClean="0">
                <a:solidFill>
                  <a:schemeClr val="tx1"/>
                </a:solidFill>
              </a:rPr>
              <a:t>29:3-5a</a:t>
            </a:r>
            <a:endParaRPr lang="en-US" sz="2800" b="1" dirty="0">
              <a:solidFill>
                <a:schemeClr val="tx1"/>
              </a:solidFill>
            </a:endParaRPr>
          </a:p>
        </p:txBody>
      </p:sp>
    </p:spTree>
    <p:extLst>
      <p:ext uri="{BB962C8B-B14F-4D97-AF65-F5344CB8AC3E}">
        <p14:creationId xmlns:p14="http://schemas.microsoft.com/office/powerpoint/2010/main" val="22206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2800" b="1" baseline="30000" dirty="0"/>
              <a:t>3 </a:t>
            </a:r>
            <a:r>
              <a:rPr lang="en-US" sz="2800" dirty="0"/>
              <a:t>Moreover, in addition to all that I have provided for the holy house, I have a treasure </a:t>
            </a:r>
            <a:r>
              <a:rPr lang="en-US" sz="2800" b="1" dirty="0"/>
              <a:t>of my own </a:t>
            </a:r>
            <a:r>
              <a:rPr lang="en-US" sz="2800" dirty="0"/>
              <a:t>of gold and silver, and because of my devotion to the house of my God I give it to the house of my God: </a:t>
            </a:r>
            <a:r>
              <a:rPr lang="en-US" sz="2800" b="1" baseline="30000" dirty="0"/>
              <a:t>4 </a:t>
            </a:r>
            <a:r>
              <a:rPr lang="en-US" sz="2800" dirty="0"/>
              <a:t>3,000 talents of gold, of the gold of Ophir, and 7,000 talents of refined silver, for overlaying the walls of the house, </a:t>
            </a:r>
            <a:r>
              <a:rPr lang="en-US" sz="2800" b="1" baseline="30000" dirty="0"/>
              <a:t>5 </a:t>
            </a:r>
            <a:r>
              <a:rPr lang="en-US" sz="2800" dirty="0"/>
              <a:t>and for all the work to be done by craftsmen, gold for the things of gold and silver for the things of silver. </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29:3-5a (ESV)</a:t>
            </a:r>
          </a:p>
        </p:txBody>
      </p:sp>
    </p:spTree>
    <p:extLst>
      <p:ext uri="{BB962C8B-B14F-4D97-AF65-F5344CB8AC3E}">
        <p14:creationId xmlns:p14="http://schemas.microsoft.com/office/powerpoint/2010/main" val="26883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000" b="1" baseline="30000" dirty="0"/>
              <a:t>16 </a:t>
            </a:r>
            <a:r>
              <a:rPr lang="en-US" sz="4000" dirty="0"/>
              <a:t>Do you not know that </a:t>
            </a:r>
            <a:r>
              <a:rPr lang="en-US" sz="4000" b="1" dirty="0"/>
              <a:t>you are </a:t>
            </a:r>
            <a:r>
              <a:rPr lang="en-US" sz="4000" b="1" dirty="0" smtClean="0"/>
              <a:t>God’s temple</a:t>
            </a:r>
            <a:r>
              <a:rPr lang="en-US" sz="4000" dirty="0" smtClean="0"/>
              <a:t> </a:t>
            </a:r>
            <a:r>
              <a:rPr lang="en-US" sz="4000" dirty="0"/>
              <a:t>and that God’s Spirit dwells in you? </a:t>
            </a:r>
            <a:r>
              <a:rPr lang="en-US" sz="4000" b="1" baseline="30000" dirty="0"/>
              <a:t>17 </a:t>
            </a:r>
            <a:r>
              <a:rPr lang="en-US" sz="4000" dirty="0"/>
              <a:t>If anyone destroys God’s temple, God will destroy him. For God’s temple is holy, and </a:t>
            </a:r>
            <a:r>
              <a:rPr lang="en-US" sz="4000" b="1" dirty="0"/>
              <a:t>you are that temple</a:t>
            </a:r>
            <a:r>
              <a:rPr lang="en-US" sz="4000" dirty="0"/>
              <a:t>.</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Corinthians 3:16-17 (ESV)</a:t>
            </a:r>
            <a:endParaRPr lang="en-US" sz="2800" i="1" dirty="0"/>
          </a:p>
        </p:txBody>
      </p:sp>
    </p:spTree>
    <p:extLst>
      <p:ext uri="{BB962C8B-B14F-4D97-AF65-F5344CB8AC3E}">
        <p14:creationId xmlns:p14="http://schemas.microsoft.com/office/powerpoint/2010/main" val="416806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3600" b="1" baseline="30000" dirty="0"/>
              <a:t>14 </a:t>
            </a:r>
            <a:r>
              <a:rPr lang="en-US" sz="3600" b="1" dirty="0"/>
              <a:t>With great pains</a:t>
            </a:r>
            <a:r>
              <a:rPr lang="en-US" sz="3600" dirty="0"/>
              <a:t> I have provided for the house of the Lord 100,000 talents of gold, a million talents of silver, and bronze and iron beyond weighing, for there is so much of it; timber and stone, too, I have provided. To these you must add.</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22:14 (ESV)</a:t>
            </a:r>
          </a:p>
        </p:txBody>
      </p:sp>
    </p:spTree>
    <p:extLst>
      <p:ext uri="{BB962C8B-B14F-4D97-AF65-F5344CB8AC3E}">
        <p14:creationId xmlns:p14="http://schemas.microsoft.com/office/powerpoint/2010/main" val="140040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3600" b="1" baseline="30000" dirty="0"/>
              <a:t>24 </a:t>
            </a:r>
            <a:r>
              <a:rPr lang="en-US" sz="3600" dirty="0"/>
              <a:t>But the king said to </a:t>
            </a:r>
            <a:r>
              <a:rPr lang="en-US" sz="3600" dirty="0" err="1"/>
              <a:t>Araunah</a:t>
            </a:r>
            <a:r>
              <a:rPr lang="en-US" sz="3600" dirty="0"/>
              <a:t>, “No, but I will buy it from you for a price. I will not offer burnt offerings to the Lord my God </a:t>
            </a:r>
            <a:r>
              <a:rPr lang="en-US" sz="3600" b="1" dirty="0"/>
              <a:t>that cost me nothing</a:t>
            </a:r>
            <a:r>
              <a:rPr lang="en-US" sz="3600" dirty="0"/>
              <a:t>.” So David bought the threshing floor and the oxen for fifty shekels of silver.</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2 Samuel </a:t>
            </a:r>
            <a:r>
              <a:rPr lang="en-US" sz="2800" i="1" dirty="0"/>
              <a:t>24:19 (ESV)</a:t>
            </a:r>
          </a:p>
        </p:txBody>
      </p:sp>
    </p:spTree>
    <p:extLst>
      <p:ext uri="{BB962C8B-B14F-4D97-AF65-F5344CB8AC3E}">
        <p14:creationId xmlns:p14="http://schemas.microsoft.com/office/powerpoint/2010/main" val="2667932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3600" dirty="0"/>
              <a:t>So if there is any encouragement in Christ, any comfort from love, any participation in the Spirit, any affection and sympathy, </a:t>
            </a:r>
            <a:r>
              <a:rPr lang="en-US" sz="3600" b="1" baseline="30000" dirty="0"/>
              <a:t>2 </a:t>
            </a:r>
            <a:r>
              <a:rPr lang="en-US" sz="3600" dirty="0"/>
              <a:t>complete my joy by being of the same mind, having the same love, being in full accord and of one mind.</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Philippians </a:t>
            </a:r>
            <a:r>
              <a:rPr lang="en-US" sz="2800" i="1" dirty="0"/>
              <a:t>2:1-4 (ESV)</a:t>
            </a:r>
          </a:p>
        </p:txBody>
      </p:sp>
    </p:spTree>
    <p:extLst>
      <p:ext uri="{BB962C8B-B14F-4D97-AF65-F5344CB8AC3E}">
        <p14:creationId xmlns:p14="http://schemas.microsoft.com/office/powerpoint/2010/main" val="250913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000" b="1" baseline="30000" dirty="0"/>
              <a:t>3 </a:t>
            </a:r>
            <a:r>
              <a:rPr lang="en-US" sz="4000" dirty="0"/>
              <a:t>Do nothing from selfish ambition or conceit, but in humility </a:t>
            </a:r>
            <a:r>
              <a:rPr lang="en-US" sz="4000" b="1" dirty="0"/>
              <a:t>count others more significant than yourselves</a:t>
            </a:r>
            <a:r>
              <a:rPr lang="en-US" sz="4000" dirty="0"/>
              <a:t>. </a:t>
            </a:r>
            <a:r>
              <a:rPr lang="en-US" sz="4000" b="1" baseline="30000" dirty="0"/>
              <a:t>4 </a:t>
            </a:r>
            <a:r>
              <a:rPr lang="en-US" sz="4000" dirty="0"/>
              <a:t>Let each of you look not only to his own interests, but also to the interests of others.</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Philippians </a:t>
            </a:r>
            <a:r>
              <a:rPr lang="en-US" sz="2800" i="1" dirty="0"/>
              <a:t>2:1-4 (ESV)</a:t>
            </a:r>
          </a:p>
        </p:txBody>
      </p:sp>
    </p:spTree>
    <p:extLst>
      <p:ext uri="{BB962C8B-B14F-4D97-AF65-F5344CB8AC3E}">
        <p14:creationId xmlns:p14="http://schemas.microsoft.com/office/powerpoint/2010/main" val="199176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000" b="1" dirty="0"/>
              <a:t>Give</a:t>
            </a:r>
            <a:r>
              <a:rPr lang="en-US" sz="4000" dirty="0"/>
              <a:t>, and it will be given to you. Good measure, pressed down, shaken together, running over, will be put into your lap. For with the measure you use it will be measured back to you.”</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Luke </a:t>
            </a:r>
            <a:r>
              <a:rPr lang="en-US" sz="2800" i="1" dirty="0"/>
              <a:t>6:38 (ESV)</a:t>
            </a:r>
          </a:p>
        </p:txBody>
      </p:sp>
    </p:spTree>
    <p:extLst>
      <p:ext uri="{BB962C8B-B14F-4D97-AF65-F5344CB8AC3E}">
        <p14:creationId xmlns:p14="http://schemas.microsoft.com/office/powerpoint/2010/main" val="163140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16 </a:t>
            </a:r>
            <a:r>
              <a:rPr lang="en-US" dirty="0"/>
              <a:t>By this we know love, that he laid down his life for us, and </a:t>
            </a:r>
            <a:r>
              <a:rPr lang="en-US" b="1" dirty="0"/>
              <a:t>we ought to lay down our lives for the brothers</a:t>
            </a:r>
            <a:r>
              <a:rPr lang="en-US" dirty="0"/>
              <a:t>. </a:t>
            </a:r>
            <a:r>
              <a:rPr lang="en-US" b="1" baseline="30000" dirty="0"/>
              <a:t>17 </a:t>
            </a:r>
            <a:r>
              <a:rPr lang="en-US" dirty="0"/>
              <a:t>But if anyone has the world’s goods and sees his brother in need, yet closes his heart against him, how does God’s love abide in him? </a:t>
            </a:r>
            <a:r>
              <a:rPr lang="en-US" b="1" baseline="30000" dirty="0"/>
              <a:t>18 </a:t>
            </a:r>
            <a:r>
              <a:rPr lang="en-US" dirty="0"/>
              <a:t>Little children, let us not love in word or talk but in deed and in truth.</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John </a:t>
            </a:r>
            <a:r>
              <a:rPr lang="en-US" sz="2800" i="1" dirty="0"/>
              <a:t>3:16-18 (ESV)</a:t>
            </a:r>
          </a:p>
        </p:txBody>
      </p:sp>
    </p:spTree>
    <p:extLst>
      <p:ext uri="{BB962C8B-B14F-4D97-AF65-F5344CB8AC3E}">
        <p14:creationId xmlns:p14="http://schemas.microsoft.com/office/powerpoint/2010/main" val="389633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David’s Devotion…</a:t>
            </a:r>
            <a:endParaRPr lang="en-US" dirty="0"/>
          </a:p>
        </p:txBody>
      </p:sp>
      <p:sp>
        <p:nvSpPr>
          <p:cNvPr id="3" name="Content Placeholder 2"/>
          <p:cNvSpPr>
            <a:spLocks noGrp="1"/>
          </p:cNvSpPr>
          <p:nvPr>
            <p:ph idx="1"/>
          </p:nvPr>
        </p:nvSpPr>
        <p:spPr/>
        <p:txBody>
          <a:bodyPr/>
          <a:lstStyle/>
          <a:p>
            <a:r>
              <a:rPr lang="en-US" dirty="0" smtClean="0"/>
              <a:t>Eased </a:t>
            </a:r>
            <a:r>
              <a:rPr lang="en-US" dirty="0"/>
              <a:t>the burden of his fellow workers – 1 </a:t>
            </a:r>
            <a:r>
              <a:rPr lang="en-US" dirty="0" err="1"/>
              <a:t>Chr</a:t>
            </a:r>
            <a:r>
              <a:rPr lang="en-US" dirty="0"/>
              <a:t> 29:2</a:t>
            </a:r>
          </a:p>
          <a:p>
            <a:r>
              <a:rPr lang="en-US" dirty="0"/>
              <a:t>Came at cost to himself – 1 </a:t>
            </a:r>
            <a:r>
              <a:rPr lang="en-US" dirty="0" err="1"/>
              <a:t>Chr</a:t>
            </a:r>
            <a:r>
              <a:rPr lang="en-US" dirty="0"/>
              <a:t> 29:3-5a</a:t>
            </a:r>
          </a:p>
          <a:p>
            <a:r>
              <a:rPr lang="en-US" sz="2800" b="1" dirty="0">
                <a:solidFill>
                  <a:schemeClr val="tx1"/>
                </a:solidFill>
              </a:rPr>
              <a:t>Continued even when he did not get his way – 1 </a:t>
            </a:r>
            <a:r>
              <a:rPr lang="en-US" sz="2800" b="1" dirty="0" err="1">
                <a:solidFill>
                  <a:schemeClr val="tx1"/>
                </a:solidFill>
              </a:rPr>
              <a:t>Chr</a:t>
            </a:r>
            <a:r>
              <a:rPr lang="en-US" sz="2800" b="1" dirty="0">
                <a:solidFill>
                  <a:schemeClr val="tx1"/>
                </a:solidFill>
              </a:rPr>
              <a:t> </a:t>
            </a:r>
            <a:r>
              <a:rPr lang="en-US" sz="2800" b="1" dirty="0" smtClean="0">
                <a:solidFill>
                  <a:schemeClr val="tx1"/>
                </a:solidFill>
              </a:rPr>
              <a:t>29:1</a:t>
            </a:r>
          </a:p>
        </p:txBody>
      </p:sp>
    </p:spTree>
    <p:extLst>
      <p:ext uri="{BB962C8B-B14F-4D97-AF65-F5344CB8AC3E}">
        <p14:creationId xmlns:p14="http://schemas.microsoft.com/office/powerpoint/2010/main" val="41907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000" dirty="0"/>
              <a:t>And David the king said to all the assembly, “Solomon my son, </a:t>
            </a:r>
            <a:r>
              <a:rPr lang="en-US" sz="4000" b="1" dirty="0"/>
              <a:t>whom alone God has chosen</a:t>
            </a:r>
            <a:r>
              <a:rPr lang="en-US" sz="4000" dirty="0"/>
              <a:t>, is young and inexperienced, and the work is great, for the palace will not be for man but for the Lord God.</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29:1 (ESV)</a:t>
            </a:r>
          </a:p>
        </p:txBody>
      </p:sp>
    </p:spTree>
    <p:extLst>
      <p:ext uri="{BB962C8B-B14F-4D97-AF65-F5344CB8AC3E}">
        <p14:creationId xmlns:p14="http://schemas.microsoft.com/office/powerpoint/2010/main" val="132519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2 </a:t>
            </a:r>
            <a:r>
              <a:rPr lang="en-US" dirty="0"/>
              <a:t>Then King David rose to his feet and said: “Hear me, my brothers and my people. </a:t>
            </a:r>
            <a:r>
              <a:rPr lang="en-US" b="1" dirty="0"/>
              <a:t>I had it in my heart </a:t>
            </a:r>
            <a:r>
              <a:rPr lang="en-US" dirty="0"/>
              <a:t>to build a house of rest for the ark of the covenant of the Lord and for the footstool of our God, and I made preparations for building. </a:t>
            </a:r>
            <a:r>
              <a:rPr lang="en-US" b="1" baseline="30000" dirty="0"/>
              <a:t>3 </a:t>
            </a:r>
            <a:r>
              <a:rPr lang="en-US" b="1" dirty="0"/>
              <a:t>But God said </a:t>
            </a:r>
            <a:r>
              <a:rPr lang="en-US" dirty="0"/>
              <a:t>to me, ‘You may not build a house for my name, for you are a man of war and have shed blood.’</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28:2-5 (ESV)</a:t>
            </a:r>
          </a:p>
        </p:txBody>
      </p:sp>
    </p:spTree>
    <p:extLst>
      <p:ext uri="{BB962C8B-B14F-4D97-AF65-F5344CB8AC3E}">
        <p14:creationId xmlns:p14="http://schemas.microsoft.com/office/powerpoint/2010/main" val="906334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2800" b="1" baseline="30000" dirty="0"/>
              <a:t>4 </a:t>
            </a:r>
            <a:r>
              <a:rPr lang="en-US" sz="2800" b="1" dirty="0"/>
              <a:t>Yet the Lord God of Israel chose me </a:t>
            </a:r>
            <a:r>
              <a:rPr lang="en-US" sz="2800" dirty="0"/>
              <a:t>from all my father’s house </a:t>
            </a:r>
            <a:r>
              <a:rPr lang="en-US" sz="2800" b="1" dirty="0"/>
              <a:t>to be king </a:t>
            </a:r>
            <a:r>
              <a:rPr lang="en-US" sz="2800" dirty="0"/>
              <a:t>over Israel forever. For he chose Judah as leader, and in the house of Judah my father’s house, and among my father’s sons he took pleasure in me to make me king over all Israel. </a:t>
            </a:r>
            <a:r>
              <a:rPr lang="en-US" sz="2800" b="1" baseline="30000" dirty="0"/>
              <a:t>5 </a:t>
            </a:r>
            <a:r>
              <a:rPr lang="en-US" sz="2800" dirty="0"/>
              <a:t>And of all my sons (for the Lord has given me many sons) he has chosen Solomon my son to sit on the throne of the kingdom of the Lord over Israel.</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28:2-5 (ESV)</a:t>
            </a:r>
          </a:p>
        </p:txBody>
      </p:sp>
    </p:spTree>
    <p:extLst>
      <p:ext uri="{BB962C8B-B14F-4D97-AF65-F5344CB8AC3E}">
        <p14:creationId xmlns:p14="http://schemas.microsoft.com/office/powerpoint/2010/main" val="418816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000" b="1" baseline="30000" dirty="0"/>
              <a:t>19 </a:t>
            </a:r>
            <a:r>
              <a:rPr lang="en-US" sz="4000" dirty="0"/>
              <a:t>So then you are no longer strangers and aliens, but you are fellow citizens with the saints and members of the household of God, </a:t>
            </a:r>
            <a:r>
              <a:rPr lang="en-US" sz="4000" b="1" baseline="30000" dirty="0"/>
              <a:t>20 </a:t>
            </a:r>
            <a:r>
              <a:rPr lang="en-US" sz="4000" dirty="0"/>
              <a:t>built on the foundation of the apostles and prophets, Christ Jesus himself being the cornerstone, </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Ephesians </a:t>
            </a:r>
            <a:r>
              <a:rPr lang="en-US" sz="2800" i="1" dirty="0"/>
              <a:t>2:19-22 (ESV)</a:t>
            </a:r>
          </a:p>
        </p:txBody>
      </p:sp>
    </p:spTree>
    <p:extLst>
      <p:ext uri="{BB962C8B-B14F-4D97-AF65-F5344CB8AC3E}">
        <p14:creationId xmlns:p14="http://schemas.microsoft.com/office/powerpoint/2010/main" val="1009433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000" b="1" baseline="30000" dirty="0"/>
              <a:t>20 </a:t>
            </a:r>
            <a:r>
              <a:rPr lang="en-US" sz="4000" dirty="0"/>
              <a:t>Now to him who is able to do far more abundantly </a:t>
            </a:r>
            <a:r>
              <a:rPr lang="en-US" sz="4000" b="1" dirty="0"/>
              <a:t>than all that we ask or </a:t>
            </a:r>
            <a:r>
              <a:rPr lang="en-US" sz="4000" b="1" dirty="0" smtClean="0"/>
              <a:t>think</a:t>
            </a:r>
            <a:r>
              <a:rPr lang="en-US" sz="4000" dirty="0"/>
              <a:t>, according to the power at work within us, </a:t>
            </a:r>
            <a:r>
              <a:rPr lang="en-US" sz="4000" b="1" baseline="30000" dirty="0"/>
              <a:t>21 </a:t>
            </a:r>
            <a:r>
              <a:rPr lang="en-US" sz="4000" dirty="0"/>
              <a:t>to him be glory in the church and in Christ Jesus throughout all generations, forever and ever. Amen.</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Ephesians </a:t>
            </a:r>
            <a:r>
              <a:rPr lang="en-US" sz="2800" i="1" dirty="0"/>
              <a:t>3:20-21 (ESV)</a:t>
            </a:r>
          </a:p>
        </p:txBody>
      </p:sp>
    </p:spTree>
    <p:extLst>
      <p:ext uri="{BB962C8B-B14F-4D97-AF65-F5344CB8AC3E}">
        <p14:creationId xmlns:p14="http://schemas.microsoft.com/office/powerpoint/2010/main" val="3584968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4000" b="1" dirty="0" smtClean="0"/>
              <a:t>David’s Prayer of Gratitude</a:t>
            </a:r>
            <a:endParaRPr lang="en-US" sz="4000" dirty="0"/>
          </a:p>
        </p:txBody>
      </p:sp>
      <p:sp>
        <p:nvSpPr>
          <p:cNvPr id="7" name="Text Placeholder 6"/>
          <p:cNvSpPr>
            <a:spLocks noGrp="1"/>
          </p:cNvSpPr>
          <p:nvPr>
            <p:ph type="subTitle" idx="1"/>
          </p:nvPr>
        </p:nvSpPr>
        <p:spPr/>
        <p:txBody>
          <a:bodyPr>
            <a:normAutofit/>
          </a:bodyPr>
          <a:lstStyle/>
          <a:p>
            <a:pPr algn="r"/>
            <a:r>
              <a:rPr lang="en-US" sz="2800" i="1" dirty="0" smtClean="0"/>
              <a:t>2 Samuel 7:18-29</a:t>
            </a:r>
            <a:endParaRPr lang="en-US" sz="2800" i="1" dirty="0"/>
          </a:p>
        </p:txBody>
      </p:sp>
    </p:spTree>
    <p:extLst>
      <p:ext uri="{BB962C8B-B14F-4D97-AF65-F5344CB8AC3E}">
        <p14:creationId xmlns:p14="http://schemas.microsoft.com/office/powerpoint/2010/main" val="14715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David’s Devotion…</a:t>
            </a:r>
            <a:endParaRPr lang="en-US" dirty="0"/>
          </a:p>
        </p:txBody>
      </p:sp>
      <p:sp>
        <p:nvSpPr>
          <p:cNvPr id="3" name="Content Placeholder 2"/>
          <p:cNvSpPr>
            <a:spLocks noGrp="1"/>
          </p:cNvSpPr>
          <p:nvPr>
            <p:ph idx="1"/>
          </p:nvPr>
        </p:nvSpPr>
        <p:spPr/>
        <p:txBody>
          <a:bodyPr/>
          <a:lstStyle/>
          <a:p>
            <a:r>
              <a:rPr lang="en-US" dirty="0" smtClean="0"/>
              <a:t>Eased </a:t>
            </a:r>
            <a:r>
              <a:rPr lang="en-US" dirty="0"/>
              <a:t>the burden of his fellow workers – 1 </a:t>
            </a:r>
            <a:r>
              <a:rPr lang="en-US" dirty="0" err="1"/>
              <a:t>Chr</a:t>
            </a:r>
            <a:r>
              <a:rPr lang="en-US" dirty="0"/>
              <a:t> 29:2</a:t>
            </a:r>
          </a:p>
          <a:p>
            <a:r>
              <a:rPr lang="en-US" dirty="0"/>
              <a:t>Came at cost to himself – 1 </a:t>
            </a:r>
            <a:r>
              <a:rPr lang="en-US" dirty="0" err="1"/>
              <a:t>Chr</a:t>
            </a:r>
            <a:r>
              <a:rPr lang="en-US" dirty="0"/>
              <a:t> 29:3-5a</a:t>
            </a:r>
          </a:p>
          <a:p>
            <a:r>
              <a:rPr lang="en-US" dirty="0"/>
              <a:t>Continued even when he did not get his way – 1 </a:t>
            </a:r>
            <a:r>
              <a:rPr lang="en-US" dirty="0" err="1"/>
              <a:t>Chr</a:t>
            </a:r>
            <a:r>
              <a:rPr lang="en-US" dirty="0"/>
              <a:t> </a:t>
            </a:r>
            <a:r>
              <a:rPr lang="en-US" dirty="0" smtClean="0"/>
              <a:t>29:1</a:t>
            </a:r>
          </a:p>
          <a:p>
            <a:r>
              <a:rPr lang="en-US" sz="2800" b="1" dirty="0" smtClean="0">
                <a:solidFill>
                  <a:schemeClr val="tx1"/>
                </a:solidFill>
              </a:rPr>
              <a:t>Challenged his fellow workers – 1 </a:t>
            </a:r>
            <a:r>
              <a:rPr lang="en-US" sz="2800" b="1" dirty="0" err="1" smtClean="0">
                <a:solidFill>
                  <a:schemeClr val="tx1"/>
                </a:solidFill>
              </a:rPr>
              <a:t>Chr</a:t>
            </a:r>
            <a:r>
              <a:rPr lang="en-US" sz="2800" b="1" dirty="0" smtClean="0">
                <a:solidFill>
                  <a:schemeClr val="tx1"/>
                </a:solidFill>
              </a:rPr>
              <a:t> 29:5b</a:t>
            </a:r>
            <a:endParaRPr lang="en-US" sz="2800" b="1" dirty="0">
              <a:solidFill>
                <a:schemeClr val="tx1"/>
              </a:solidFill>
            </a:endParaRPr>
          </a:p>
        </p:txBody>
      </p:sp>
    </p:spTree>
    <p:extLst>
      <p:ext uri="{BB962C8B-B14F-4D97-AF65-F5344CB8AC3E}">
        <p14:creationId xmlns:p14="http://schemas.microsoft.com/office/powerpoint/2010/main" val="3455589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6000" b="1" dirty="0"/>
              <a:t>Who then will offer willingly</a:t>
            </a:r>
            <a:r>
              <a:rPr lang="en-US" sz="6000" dirty="0"/>
              <a:t>, consecrating himself today to the Lord?”</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29:5b (ESV)</a:t>
            </a:r>
          </a:p>
        </p:txBody>
      </p:sp>
    </p:spTree>
    <p:extLst>
      <p:ext uri="{BB962C8B-B14F-4D97-AF65-F5344CB8AC3E}">
        <p14:creationId xmlns:p14="http://schemas.microsoft.com/office/powerpoint/2010/main" val="48496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000" b="1" dirty="0"/>
              <a:t>To these you must add.</a:t>
            </a:r>
            <a:r>
              <a:rPr lang="en-US" sz="4000" dirty="0"/>
              <a:t> </a:t>
            </a:r>
            <a:r>
              <a:rPr lang="en-US" sz="4000" b="1" baseline="30000" dirty="0"/>
              <a:t>15 </a:t>
            </a:r>
            <a:r>
              <a:rPr lang="en-US" sz="4000" dirty="0"/>
              <a:t>You have an abundance of workmen: stonecutters, masons, carpenters, and all kinds of craftsmen without number, skilled in working </a:t>
            </a:r>
            <a:r>
              <a:rPr lang="en-US" sz="4000" b="1" baseline="30000" dirty="0"/>
              <a:t>16 </a:t>
            </a:r>
            <a:r>
              <a:rPr lang="en-US" sz="4000" dirty="0"/>
              <a:t>gold, silver, bronze, and iron. </a:t>
            </a:r>
            <a:r>
              <a:rPr lang="en-US" sz="4000" b="1" dirty="0"/>
              <a:t>Arise and work!</a:t>
            </a:r>
            <a:r>
              <a:rPr lang="en-US" sz="4000" dirty="0"/>
              <a:t> The Lord be with you!”</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22:14b-16 (ESV)</a:t>
            </a:r>
          </a:p>
        </p:txBody>
      </p:sp>
    </p:spTree>
    <p:extLst>
      <p:ext uri="{BB962C8B-B14F-4D97-AF65-F5344CB8AC3E}">
        <p14:creationId xmlns:p14="http://schemas.microsoft.com/office/powerpoint/2010/main" val="117442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800" dirty="0"/>
              <a:t>Be careful now, for the Lord has chosen you to build a house for the sanctuary; </a:t>
            </a:r>
            <a:r>
              <a:rPr lang="en-US" sz="4800" b="1" dirty="0"/>
              <a:t>be strong and do it</a:t>
            </a:r>
            <a:r>
              <a:rPr lang="en-US" sz="4800" dirty="0"/>
              <a:t>.”</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28:10 (ESV)</a:t>
            </a:r>
          </a:p>
        </p:txBody>
      </p:sp>
    </p:spTree>
    <p:extLst>
      <p:ext uri="{BB962C8B-B14F-4D97-AF65-F5344CB8AC3E}">
        <p14:creationId xmlns:p14="http://schemas.microsoft.com/office/powerpoint/2010/main" val="2535422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6 </a:t>
            </a:r>
            <a:r>
              <a:rPr lang="en-US" dirty="0"/>
              <a:t>Then the leaders of fathers’ houses </a:t>
            </a:r>
            <a:r>
              <a:rPr lang="en-US" b="1" dirty="0"/>
              <a:t>made their freewill offerings</a:t>
            </a:r>
            <a:r>
              <a:rPr lang="en-US" dirty="0"/>
              <a:t>, as did also the leaders of the tribes, the commanders of thousands and of hundreds, and the officers over the king’s work</a:t>
            </a:r>
            <a:r>
              <a:rPr lang="en-US" dirty="0" smtClean="0"/>
              <a:t>.     …</a:t>
            </a:r>
            <a:br>
              <a:rPr lang="en-US" dirty="0" smtClean="0"/>
            </a:br>
            <a:r>
              <a:rPr lang="en-US" b="1" baseline="30000" dirty="0" smtClean="0"/>
              <a:t>9</a:t>
            </a:r>
            <a:r>
              <a:rPr lang="en-US" b="1" baseline="30000" dirty="0"/>
              <a:t> </a:t>
            </a:r>
            <a:r>
              <a:rPr lang="en-US" dirty="0"/>
              <a:t>Then the people rejoiced because they had given willingly, for </a:t>
            </a:r>
            <a:r>
              <a:rPr lang="en-US" b="1" dirty="0"/>
              <a:t>with a whole heart </a:t>
            </a:r>
            <a:r>
              <a:rPr lang="en-US" dirty="0"/>
              <a:t>they had offered freely to the Lord. David the king also rejoiced greatly.</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29:6,9 (ESV)</a:t>
            </a:r>
          </a:p>
        </p:txBody>
      </p:sp>
    </p:spTree>
    <p:extLst>
      <p:ext uri="{BB962C8B-B14F-4D97-AF65-F5344CB8AC3E}">
        <p14:creationId xmlns:p14="http://schemas.microsoft.com/office/powerpoint/2010/main" val="338572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David’s Devotion…</a:t>
            </a:r>
            <a:endParaRPr lang="en-US" dirty="0"/>
          </a:p>
        </p:txBody>
      </p:sp>
      <p:sp>
        <p:nvSpPr>
          <p:cNvPr id="3" name="Content Placeholder 2"/>
          <p:cNvSpPr>
            <a:spLocks noGrp="1"/>
          </p:cNvSpPr>
          <p:nvPr>
            <p:ph idx="1"/>
          </p:nvPr>
        </p:nvSpPr>
        <p:spPr/>
        <p:txBody>
          <a:bodyPr/>
          <a:lstStyle/>
          <a:p>
            <a:r>
              <a:rPr lang="en-US" dirty="0" smtClean="0"/>
              <a:t>Eased </a:t>
            </a:r>
            <a:r>
              <a:rPr lang="en-US" dirty="0"/>
              <a:t>the burden of his fellow workers – 1 </a:t>
            </a:r>
            <a:r>
              <a:rPr lang="en-US" dirty="0" err="1"/>
              <a:t>Chr</a:t>
            </a:r>
            <a:r>
              <a:rPr lang="en-US" dirty="0"/>
              <a:t> 29:2</a:t>
            </a:r>
          </a:p>
          <a:p>
            <a:r>
              <a:rPr lang="en-US" dirty="0"/>
              <a:t>Came at cost to himself – 1 </a:t>
            </a:r>
            <a:r>
              <a:rPr lang="en-US" dirty="0" err="1"/>
              <a:t>Chr</a:t>
            </a:r>
            <a:r>
              <a:rPr lang="en-US" dirty="0"/>
              <a:t> 29:3-5a</a:t>
            </a:r>
          </a:p>
          <a:p>
            <a:r>
              <a:rPr lang="en-US" dirty="0"/>
              <a:t>Continued even when he did not get his way – 1 </a:t>
            </a:r>
            <a:r>
              <a:rPr lang="en-US" dirty="0" err="1"/>
              <a:t>Chr</a:t>
            </a:r>
            <a:r>
              <a:rPr lang="en-US" dirty="0"/>
              <a:t> </a:t>
            </a:r>
            <a:r>
              <a:rPr lang="en-US" dirty="0" smtClean="0"/>
              <a:t>29:1</a:t>
            </a:r>
          </a:p>
          <a:p>
            <a:r>
              <a:rPr lang="en-US" dirty="0" smtClean="0"/>
              <a:t>Challenged his fellow workers – 1 </a:t>
            </a:r>
            <a:r>
              <a:rPr lang="en-US" dirty="0" err="1" smtClean="0"/>
              <a:t>Chr</a:t>
            </a:r>
            <a:r>
              <a:rPr lang="en-US" dirty="0" smtClean="0"/>
              <a:t> 29:1</a:t>
            </a:r>
            <a:endParaRPr lang="en-US" dirty="0"/>
          </a:p>
        </p:txBody>
      </p:sp>
    </p:spTree>
    <p:extLst>
      <p:ext uri="{BB962C8B-B14F-4D97-AF65-F5344CB8AC3E}">
        <p14:creationId xmlns:p14="http://schemas.microsoft.com/office/powerpoint/2010/main" val="216927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000" b="1" baseline="30000" dirty="0"/>
              <a:t>19 </a:t>
            </a:r>
            <a:r>
              <a:rPr lang="en-US" sz="4000" dirty="0"/>
              <a:t>So then you are no longer strangers and aliens, but you are fellow citizens with the saints and members of the household of God, </a:t>
            </a:r>
            <a:r>
              <a:rPr lang="en-US" sz="4000" b="1" baseline="30000" dirty="0"/>
              <a:t>20 </a:t>
            </a:r>
            <a:r>
              <a:rPr lang="en-US" sz="4000" dirty="0"/>
              <a:t>built on the foundation of the apostles and prophets, Christ Jesus himself being the cornerstone, </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Ephesians </a:t>
            </a:r>
            <a:r>
              <a:rPr lang="en-US" sz="2800" i="1" dirty="0"/>
              <a:t>2:19-22 (ESV)</a:t>
            </a:r>
          </a:p>
        </p:txBody>
      </p:sp>
    </p:spTree>
    <p:extLst>
      <p:ext uri="{BB962C8B-B14F-4D97-AF65-F5344CB8AC3E}">
        <p14:creationId xmlns:p14="http://schemas.microsoft.com/office/powerpoint/2010/main" val="918292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400" b="1" baseline="30000" dirty="0"/>
              <a:t>21 </a:t>
            </a:r>
            <a:r>
              <a:rPr lang="en-US" sz="4400" dirty="0"/>
              <a:t>in whom the whole structure, being joined </a:t>
            </a:r>
            <a:r>
              <a:rPr lang="en-US" sz="4400" b="1" dirty="0"/>
              <a:t>together</a:t>
            </a:r>
            <a:r>
              <a:rPr lang="en-US" sz="4400" dirty="0"/>
              <a:t>, grows into a holy temple in the Lord. </a:t>
            </a:r>
            <a:r>
              <a:rPr lang="en-US" sz="4400" b="1" baseline="30000" dirty="0"/>
              <a:t>22 </a:t>
            </a:r>
            <a:r>
              <a:rPr lang="en-US" sz="4400" dirty="0"/>
              <a:t>In him you also are being built </a:t>
            </a:r>
            <a:r>
              <a:rPr lang="en-US" sz="4400" b="1" dirty="0"/>
              <a:t>together</a:t>
            </a:r>
            <a:r>
              <a:rPr lang="en-US" sz="4400" dirty="0"/>
              <a:t> into a dwelling place for God by the Spirit.</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Ephesians </a:t>
            </a:r>
            <a:r>
              <a:rPr lang="en-US" sz="2800" i="1" dirty="0"/>
              <a:t>2:19-22 (ESV)</a:t>
            </a:r>
          </a:p>
        </p:txBody>
      </p:sp>
    </p:spTree>
    <p:extLst>
      <p:ext uri="{BB962C8B-B14F-4D97-AF65-F5344CB8AC3E}">
        <p14:creationId xmlns:p14="http://schemas.microsoft.com/office/powerpoint/2010/main" val="51768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sz="4400" b="1" baseline="30000" dirty="0"/>
              <a:t>21 </a:t>
            </a:r>
            <a:r>
              <a:rPr lang="en-US" sz="4400" dirty="0"/>
              <a:t>in whom the whole structure, being joined together, </a:t>
            </a:r>
            <a:r>
              <a:rPr lang="en-US" sz="4400" b="1" dirty="0"/>
              <a:t>grows into a holy temple in the Lord</a:t>
            </a:r>
            <a:r>
              <a:rPr lang="en-US" sz="4400" dirty="0"/>
              <a:t>. </a:t>
            </a:r>
            <a:r>
              <a:rPr lang="en-US" sz="4400" b="1" baseline="30000" dirty="0"/>
              <a:t>22 </a:t>
            </a:r>
            <a:r>
              <a:rPr lang="en-US" sz="4400" dirty="0"/>
              <a:t>In him you also are being built together into a dwelling place for God by the Spirit.</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Ephesians </a:t>
            </a:r>
            <a:r>
              <a:rPr lang="en-US" sz="2800" i="1" dirty="0"/>
              <a:t>2:19-22 (ESV)</a:t>
            </a:r>
          </a:p>
        </p:txBody>
      </p:sp>
    </p:spTree>
    <p:extLst>
      <p:ext uri="{BB962C8B-B14F-4D97-AF65-F5344CB8AC3E}">
        <p14:creationId xmlns:p14="http://schemas.microsoft.com/office/powerpoint/2010/main" val="917122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David’s Devotion </a:t>
            </a:r>
            <a:br>
              <a:rPr lang="en-US" dirty="0" smtClean="0"/>
            </a:br>
            <a:r>
              <a:rPr lang="en-US" dirty="0" smtClean="0"/>
              <a:t>to the Temple</a:t>
            </a:r>
            <a:endParaRPr lang="en-US" dirty="0"/>
          </a:p>
        </p:txBody>
      </p:sp>
      <p:sp>
        <p:nvSpPr>
          <p:cNvPr id="3" name="Subtitle 2"/>
          <p:cNvSpPr>
            <a:spLocks noGrp="1"/>
          </p:cNvSpPr>
          <p:nvPr>
            <p:ph type="subTitle" idx="1"/>
          </p:nvPr>
        </p:nvSpPr>
        <p:spPr/>
        <p:txBody>
          <a:bodyPr/>
          <a:lstStyle/>
          <a:p>
            <a:r>
              <a:rPr lang="en-US" dirty="0" smtClean="0"/>
              <a:t>1 Chronicles 29:1-9</a:t>
            </a:r>
            <a:endParaRPr lang="en-US" dirty="0"/>
          </a:p>
        </p:txBody>
      </p:sp>
    </p:spTree>
    <p:extLst>
      <p:ext uri="{BB962C8B-B14F-4D97-AF65-F5344CB8AC3E}">
        <p14:creationId xmlns:p14="http://schemas.microsoft.com/office/powerpoint/2010/main" val="337284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dirty="0"/>
              <a:t>29 </a:t>
            </a:r>
            <a:r>
              <a:rPr lang="en-US" dirty="0"/>
              <a:t>And David the king said to all the assembly, “Solomon my son, whom alone God has chosen, is young and inexperienced, and the work is great, for the palace will not be for man but for the Lord God</a:t>
            </a:r>
            <a:r>
              <a:rPr lang="en-US" dirty="0" smtClean="0"/>
              <a:t>.</a:t>
            </a:r>
            <a:endParaRPr lang="en-US" dirty="0"/>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29:1-9 (ESV)</a:t>
            </a:r>
          </a:p>
        </p:txBody>
      </p:sp>
    </p:spTree>
    <p:extLst>
      <p:ext uri="{BB962C8B-B14F-4D97-AF65-F5344CB8AC3E}">
        <p14:creationId xmlns:p14="http://schemas.microsoft.com/office/powerpoint/2010/main" val="57002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smtClean="0"/>
              <a:t>2</a:t>
            </a:r>
            <a:r>
              <a:rPr lang="en-US" b="1" baseline="30000" dirty="0"/>
              <a:t> </a:t>
            </a:r>
            <a:r>
              <a:rPr lang="en-US" dirty="0"/>
              <a:t>So I have provided for the house of my God, so far as I was able, the gold for the things of gold, the silver for the things of silver, and the bronze for the things of bronze, the iron for the things of iron, and wood for the things of wood, besides great quantities of onyx and stones for setting, antimony, colored stones, all sorts of precious stones and marble. </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29:1-9 (ESV)</a:t>
            </a:r>
          </a:p>
        </p:txBody>
      </p:sp>
    </p:spTree>
    <p:extLst>
      <p:ext uri="{BB962C8B-B14F-4D97-AF65-F5344CB8AC3E}">
        <p14:creationId xmlns:p14="http://schemas.microsoft.com/office/powerpoint/2010/main" val="154476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3 </a:t>
            </a:r>
            <a:r>
              <a:rPr lang="en-US" dirty="0"/>
              <a:t>Moreover, in addition to all that I have provided for the holy house, I have a treasure of my own of gold and silver, and because of my devotion to the house of my God I give it to the house of my God: </a:t>
            </a:r>
            <a:r>
              <a:rPr lang="en-US" b="1" baseline="30000" dirty="0"/>
              <a:t>4 </a:t>
            </a:r>
            <a:r>
              <a:rPr lang="en-US" dirty="0"/>
              <a:t>3,000 talents of gold, of the gold of Ophir, and 7,000 talents of refined silver, for overlaying the walls of the house,</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29:1-9 (ESV)</a:t>
            </a:r>
          </a:p>
        </p:txBody>
      </p:sp>
    </p:spTree>
    <p:extLst>
      <p:ext uri="{BB962C8B-B14F-4D97-AF65-F5344CB8AC3E}">
        <p14:creationId xmlns:p14="http://schemas.microsoft.com/office/powerpoint/2010/main" val="175193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5 </a:t>
            </a:r>
            <a:r>
              <a:rPr lang="en-US" dirty="0"/>
              <a:t>and for all the work to be done by craftsmen, gold for the things of gold and silver for the things of silver. Who then will offer willingly, consecrating himself today to the Lord?”</a:t>
            </a:r>
            <a:br>
              <a:rPr lang="en-US" dirty="0"/>
            </a:br>
            <a:r>
              <a:rPr lang="en-US" b="1" baseline="30000" dirty="0"/>
              <a:t>6 </a:t>
            </a:r>
            <a:r>
              <a:rPr lang="en-US" dirty="0"/>
              <a:t>Then the leaders of fathers’ houses made their freewill offerings, as did also the leaders of the tribes, the commanders of thousands and of hundreds, and the officers over the king’s work.</a:t>
            </a:r>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29:1-9 (ESV)</a:t>
            </a:r>
          </a:p>
        </p:txBody>
      </p:sp>
    </p:spTree>
    <p:extLst>
      <p:ext uri="{BB962C8B-B14F-4D97-AF65-F5344CB8AC3E}">
        <p14:creationId xmlns:p14="http://schemas.microsoft.com/office/powerpoint/2010/main" val="300837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6869" y="897774"/>
            <a:ext cx="6798728" cy="4627745"/>
          </a:xfrm>
        </p:spPr>
        <p:txBody>
          <a:bodyPr>
            <a:noAutofit/>
          </a:bodyPr>
          <a:lstStyle/>
          <a:p>
            <a:r>
              <a:rPr lang="en-US" b="1" baseline="30000" dirty="0"/>
              <a:t>7 </a:t>
            </a:r>
            <a:r>
              <a:rPr lang="en-US" dirty="0"/>
              <a:t>They gave for the service of the house of God 5,000 talents and 10,000 darics of gold, 10,000 talents of silver, 18,000 talents of bronze and 100,000 talents of iron. </a:t>
            </a:r>
            <a:r>
              <a:rPr lang="en-US" b="1" baseline="30000" dirty="0"/>
              <a:t>8 </a:t>
            </a:r>
            <a:r>
              <a:rPr lang="en-US" dirty="0"/>
              <a:t>And whoever had precious stones gave them to the treasury of the house of the Lord, in the care of </a:t>
            </a:r>
            <a:r>
              <a:rPr lang="en-US" dirty="0" err="1" smtClean="0"/>
              <a:t>Jehiel</a:t>
            </a:r>
            <a:r>
              <a:rPr lang="en-US" dirty="0" smtClean="0"/>
              <a:t> </a:t>
            </a:r>
            <a:r>
              <a:rPr lang="en-US" dirty="0"/>
              <a:t>the </a:t>
            </a:r>
            <a:r>
              <a:rPr lang="en-US" dirty="0" err="1"/>
              <a:t>Gershonite</a:t>
            </a:r>
            <a:r>
              <a:rPr lang="en-US" dirty="0" smtClean="0"/>
              <a:t>.</a:t>
            </a:r>
            <a:endParaRPr lang="en-US" dirty="0"/>
          </a:p>
        </p:txBody>
      </p:sp>
      <p:sp>
        <p:nvSpPr>
          <p:cNvPr id="7" name="Text Placeholder 6"/>
          <p:cNvSpPr>
            <a:spLocks noGrp="1"/>
          </p:cNvSpPr>
          <p:nvPr>
            <p:ph type="body" idx="1"/>
          </p:nvPr>
        </p:nvSpPr>
        <p:spPr>
          <a:xfrm>
            <a:off x="1176868" y="5525520"/>
            <a:ext cx="6798730" cy="860400"/>
          </a:xfrm>
        </p:spPr>
        <p:txBody>
          <a:bodyPr>
            <a:normAutofit/>
          </a:bodyPr>
          <a:lstStyle/>
          <a:p>
            <a:pPr algn="r"/>
            <a:r>
              <a:rPr lang="en-US" sz="2800" i="1" dirty="0" smtClean="0"/>
              <a:t>1 Chronicles </a:t>
            </a:r>
            <a:r>
              <a:rPr lang="en-US" sz="2800" i="1" dirty="0"/>
              <a:t>29:1-9 (ESV)</a:t>
            </a:r>
          </a:p>
        </p:txBody>
      </p:sp>
    </p:spTree>
    <p:extLst>
      <p:ext uri="{BB962C8B-B14F-4D97-AF65-F5344CB8AC3E}">
        <p14:creationId xmlns:p14="http://schemas.microsoft.com/office/powerpoint/2010/main" val="225621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10805</TotalTime>
  <Words>492</Words>
  <Application>Microsoft Office PowerPoint</Application>
  <PresentationFormat>On-screen Show (4:3)</PresentationFormat>
  <Paragraphs>89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Organic</vt:lpstr>
      <vt:lpstr>David’s Devotion  to the Temple</vt:lpstr>
      <vt:lpstr>16 Do you not know that you are God’s temple and that God’s Spirit dwells in you? 17 If anyone destroys God’s temple, God will destroy him. For God’s temple is holy, and you are that temple.</vt:lpstr>
      <vt:lpstr>19 So then you are no longer strangers and aliens, but you are fellow citizens with the saints and members of the household of God, 20 built on the foundation of the apostles and prophets, Christ Jesus himself being the cornerstone, </vt:lpstr>
      <vt:lpstr>21 in whom the whole structure, being joined together, grows into a holy temple in the Lord. 22 In him you also are being built together into a dwelling place for God by the Spirit.</vt:lpstr>
      <vt:lpstr>29 And David the king said to all the assembly, “Solomon my son, whom alone God has chosen, is young and inexperienced, and the work is great, for the palace will not be for man but for the Lord God.</vt:lpstr>
      <vt:lpstr>2 So I have provided for the house of my God, so far as I was able, the gold for the things of gold, the silver for the things of silver, and the bronze for the things of bronze, the iron for the things of iron, and wood for the things of wood, besides great quantities of onyx and stones for setting, antimony, colored stones, all sorts of precious stones and marble. </vt:lpstr>
      <vt:lpstr>3 Moreover, in addition to all that I have provided for the holy house, I have a treasure of my own of gold and silver, and because of my devotion to the house of my God I give it to the house of my God: 4 3,000 talents of gold, of the gold of Ophir, and 7,000 talents of refined silver, for overlaying the walls of the house,</vt:lpstr>
      <vt:lpstr>5 and for all the work to be done by craftsmen, gold for the things of gold and silver for the things of silver. Who then will offer willingly, consecrating himself today to the Lord?” 6 Then the leaders of fathers’ houses made their freewill offerings, as did also the leaders of the tribes, the commanders of thousands and of hundreds, and the officers over the king’s work.</vt:lpstr>
      <vt:lpstr>7 They gave for the service of the house of God 5,000 talents and 10,000 darics of gold, 10,000 talents of silver, 18,000 talents of bronze and 100,000 talents of iron. 8 And whoever had precious stones gave them to the treasury of the house of the Lord, in the care of Jehiel the Gershonite.</vt:lpstr>
      <vt:lpstr>9 Then the people rejoiced because they had given willingly, for with a whole heart they had offered freely to the Lord. David the king also rejoiced greatly.</vt:lpstr>
      <vt:lpstr>David’s Devotion</vt:lpstr>
      <vt:lpstr>2 So I have provided for the house of my God, so far as I was able, the gold for the things of gold, the silver for the things of silver, and the bronze for the things of bronze, the iron for the things of iron, and wood for the things of wood, besides great quantities of onyx and stones for setting, antimony, colored stones, all sorts of precious stones and marble.</vt:lpstr>
      <vt:lpstr>5 For David said, “Solomon my son is young and inexperienced, and the house that is to be built for the Lord must be exceedingly magnificent, of fame and glory throughout all lands. I will therefore make preparation for it.” So David provided materials in great quantity before his death.</vt:lpstr>
      <vt:lpstr>2 “The scribes and the Pharisees sit on Moses’ seat, 3 so do and observe whatever they tell you, but not the works they do. For they preach, but do not practice. 4 They tie up heavy burdens, hard to bear, and lay them on people’s shoulders, but they themselves are not willing to move them with their finger. </vt:lpstr>
      <vt:lpstr>David’s Devotion</vt:lpstr>
      <vt:lpstr>8 For we do not want you to be unaware, brothers, of the affliction we experienced in Asia. For we were so utterly burdened beyond our strength that we despaired of life itself. 9 Indeed, we felt that we had received the sentence of death. But that was to make us rely not on ourselves but on God who raises the dead.</vt:lpstr>
      <vt:lpstr>10 He delivered us from such a deadly peril, and he will deliver us. On him we have set our hope that he will deliver us again. 11 You also must help us by prayer, so that many will give thanks on our behalf for the blessing granted us through the prayers of many.</vt:lpstr>
      <vt:lpstr>David’s Devotion…</vt:lpstr>
      <vt:lpstr>3 Moreover, in addition to all that I have provided for the holy house, I have a treasure of my own of gold and silver, and because of my devotion to the house of my God I give it to the house of my God: 4 3,000 talents of gold, of the gold of Ophir, and 7,000 talents of refined silver, for overlaying the walls of the house, 5 and for all the work to be done by craftsmen, gold for the things of gold and silver for the things of silver. </vt:lpstr>
      <vt:lpstr>14 With great pains I have provided for the house of the Lord 100,000 talents of gold, a million talents of silver, and bronze and iron beyond weighing, for there is so much of it; timber and stone, too, I have provided. To these you must add.</vt:lpstr>
      <vt:lpstr>24 But the king said to Araunah, “No, but I will buy it from you for a price. I will not offer burnt offerings to the Lord my God that cost me nothing.” So David bought the threshing floor and the oxen for fifty shekels of silver.</vt:lpstr>
      <vt:lpstr>So if there is any encouragement in Christ, any comfort from love, any participation in the Spirit, any affection and sympathy, 2 complete my joy by being of the same mind, having the same love, being in full accord and of one mind.</vt:lpstr>
      <vt:lpstr>3 Do nothing from selfish ambition or conceit, but in humility count others more significant than yourselves. 4 Let each of you look not only to his own interests, but also to the interests of others.</vt:lpstr>
      <vt:lpstr>Give, and it will be given to you. Good measure, pressed down, shaken together, running over, will be put into your lap. For with the measure you use it will be measured back to you.”</vt:lpstr>
      <vt:lpstr>16 By this we know love, that he laid down his life for us, and we ought to lay down our lives for the brothers. 17 But if anyone has the world’s goods and sees his brother in need, yet closes his heart against him, how does God’s love abide in him? 18 Little children, let us not love in word or talk but in deed and in truth.</vt:lpstr>
      <vt:lpstr>David’s Devotion…</vt:lpstr>
      <vt:lpstr>And David the king said to all the assembly, “Solomon my son, whom alone God has chosen, is young and inexperienced, and the work is great, for the palace will not be for man but for the Lord God.</vt:lpstr>
      <vt:lpstr>2 Then King David rose to his feet and said: “Hear me, my brothers and my people. I had it in my heart to build a house of rest for the ark of the covenant of the Lord and for the footstool of our God, and I made preparations for building. 3 But God said to me, ‘You may not build a house for my name, for you are a man of war and have shed blood.’</vt:lpstr>
      <vt:lpstr>4 Yet the Lord God of Israel chose me from all my father’s house to be king over Israel forever. For he chose Judah as leader, and in the house of Judah my father’s house, and among my father’s sons he took pleasure in me to make me king over all Israel. 5 And of all my sons (for the Lord has given me many sons) he has chosen Solomon my son to sit on the throne of the kingdom of the Lord over Israel.</vt:lpstr>
      <vt:lpstr>20 Now to him who is able to do far more abundantly than all that we ask or think, according to the power at work within us, 21 to him be glory in the church and in Christ Jesus throughout all generations, forever and ever. Amen.</vt:lpstr>
      <vt:lpstr>David’s Prayer of Gratitude</vt:lpstr>
      <vt:lpstr>David’s Devotion…</vt:lpstr>
      <vt:lpstr>Who then will offer willingly, consecrating himself today to the Lord?”</vt:lpstr>
      <vt:lpstr>To these you must add. 15 You have an abundance of workmen: stonecutters, masons, carpenters, and all kinds of craftsmen without number, skilled in working 16 gold, silver, bronze, and iron. Arise and work! The Lord be with you!”</vt:lpstr>
      <vt:lpstr>Be careful now, for the Lord has chosen you to build a house for the sanctuary; be strong and do it.”</vt:lpstr>
      <vt:lpstr>6 Then the leaders of fathers’ houses made their freewill offerings, as did also the leaders of the tribes, the commanders of thousands and of hundreds, and the officers over the king’s work.     … 9 Then the people rejoiced because they had given willingly, for with a whole heart they had offered freely to the Lord. David the king also rejoiced greatly.</vt:lpstr>
      <vt:lpstr>David’s Devotion…</vt:lpstr>
      <vt:lpstr>19 So then you are no longer strangers and aliens, but you are fellow citizens with the saints and members of the household of God, 20 built on the foundation of the apostles and prophets, Christ Jesus himself being the cornerstone, </vt:lpstr>
      <vt:lpstr>21 in whom the whole structure, being joined together, grows into a holy temple in the Lord. 22 In him you also are being built together into a dwelling place for God by the Spirit.</vt:lpstr>
      <vt:lpstr>David’s Devotion  to the Temple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Davis</dc:creator>
  <cp:lastModifiedBy>Guest</cp:lastModifiedBy>
  <cp:revision>20</cp:revision>
  <dcterms:created xsi:type="dcterms:W3CDTF">2016-01-18T18:43:22Z</dcterms:created>
  <dcterms:modified xsi:type="dcterms:W3CDTF">2016-02-01T15:09:26Z</dcterms:modified>
</cp:coreProperties>
</file>