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696" r:id="rId2"/>
  </p:sldMasterIdLst>
  <p:sldIdLst>
    <p:sldId id="265" r:id="rId3"/>
    <p:sldId id="256" r:id="rId4"/>
    <p:sldId id="257" r:id="rId5"/>
    <p:sldId id="258" r:id="rId6"/>
    <p:sldId id="259" r:id="rId7"/>
    <p:sldId id="260" r:id="rId8"/>
    <p:sldId id="261" r:id="rId9"/>
    <p:sldId id="262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E687B-038B-42AE-980A-4332B2EADEA4}" type="datetimeFigureOut">
              <a:rPr lang="en-US" smtClean="0"/>
              <a:t>2/28/2015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CF81F-A54F-4279-ABA2-DAD55A726A64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E687B-038B-42AE-980A-4332B2EADEA4}" type="datetimeFigureOut">
              <a:rPr lang="en-US" smtClean="0"/>
              <a:t>2/28/2015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CF81F-A54F-4279-ABA2-DAD55A726A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E687B-038B-42AE-980A-4332B2EADEA4}" type="datetimeFigureOut">
              <a:rPr lang="en-US" smtClean="0"/>
              <a:t>2/28/2015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CF81F-A54F-4279-ABA2-DAD55A726A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E687B-038B-42AE-980A-4332B2EADEA4}" type="datetimeFigureOut">
              <a:rPr lang="en-US" smtClean="0"/>
              <a:t>2/28/2015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CF81F-A54F-4279-ABA2-DAD55A726A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212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E687B-038B-42AE-980A-4332B2EADEA4}" type="datetimeFigureOut">
              <a:rPr lang="en-US" smtClean="0"/>
              <a:t>2/28/2015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CF81F-A54F-4279-ABA2-DAD55A726A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8512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E687B-038B-42AE-980A-4332B2EADEA4}" type="datetimeFigureOut">
              <a:rPr lang="en-US" smtClean="0"/>
              <a:t>2/28/2015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CF81F-A54F-4279-ABA2-DAD55A726A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8248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E687B-038B-42AE-980A-4332B2EADEA4}" type="datetimeFigureOut">
              <a:rPr lang="en-US" smtClean="0"/>
              <a:t>2/28/2015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CF81F-A54F-4279-ABA2-DAD55A726A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94187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E687B-038B-42AE-980A-4332B2EADEA4}" type="datetimeFigureOut">
              <a:rPr lang="en-US" smtClean="0"/>
              <a:t>2/28/2015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CF81F-A54F-4279-ABA2-DAD55A726A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53470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E687B-038B-42AE-980A-4332B2EADEA4}" type="datetimeFigureOut">
              <a:rPr lang="en-US" smtClean="0"/>
              <a:t>2/28/2015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CF81F-A54F-4279-ABA2-DAD55A726A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95773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E687B-038B-42AE-980A-4332B2EADEA4}" type="datetimeFigureOut">
              <a:rPr lang="en-US" smtClean="0"/>
              <a:t>2/28/2015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CF81F-A54F-4279-ABA2-DAD55A726A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07705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E687B-038B-42AE-980A-4332B2EADEA4}" type="datetimeFigureOut">
              <a:rPr lang="en-US" smtClean="0"/>
              <a:t>2/28/2015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CF81F-A54F-4279-ABA2-DAD55A726A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956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E687B-038B-42AE-980A-4332B2EADEA4}" type="datetimeFigureOut">
              <a:rPr lang="en-US" smtClean="0"/>
              <a:t>2/28/2015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CF81F-A54F-4279-ABA2-DAD55A726A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E687B-038B-42AE-980A-4332B2EADEA4}" type="datetimeFigureOut">
              <a:rPr lang="en-US" smtClean="0"/>
              <a:t>2/28/2015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CF81F-A54F-4279-ABA2-DAD55A726A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15410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E687B-038B-42AE-980A-4332B2EADEA4}" type="datetimeFigureOut">
              <a:rPr lang="en-US" smtClean="0"/>
              <a:t>2/28/2015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CF81F-A54F-4279-ABA2-DAD55A726A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14827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E687B-038B-42AE-980A-4332B2EADEA4}" type="datetimeFigureOut">
              <a:rPr lang="en-US" smtClean="0"/>
              <a:t>2/28/2015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CF81F-A54F-4279-ABA2-DAD55A726A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3216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E687B-038B-42AE-980A-4332B2EADEA4}" type="datetimeFigureOut">
              <a:rPr lang="en-US" smtClean="0"/>
              <a:t>2/28/2015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CF81F-A54F-4279-ABA2-DAD55A726A64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E687B-038B-42AE-980A-4332B2EADEA4}" type="datetimeFigureOut">
              <a:rPr lang="en-US" smtClean="0"/>
              <a:t>2/28/2015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CF81F-A54F-4279-ABA2-DAD55A726A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E687B-038B-42AE-980A-4332B2EADEA4}" type="datetimeFigureOut">
              <a:rPr lang="en-US" smtClean="0"/>
              <a:t>2/28/2015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CF81F-A54F-4279-ABA2-DAD55A726A64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E687B-038B-42AE-980A-4332B2EADEA4}" type="datetimeFigureOut">
              <a:rPr lang="en-US" smtClean="0"/>
              <a:t>2/28/2015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CF81F-A54F-4279-ABA2-DAD55A726A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E687B-038B-42AE-980A-4332B2EADEA4}" type="datetimeFigureOut">
              <a:rPr lang="en-US" smtClean="0"/>
              <a:t>2/28/2015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CF81F-A54F-4279-ABA2-DAD55A726A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E687B-038B-42AE-980A-4332B2EADEA4}" type="datetimeFigureOut">
              <a:rPr lang="en-US" smtClean="0"/>
              <a:t>2/28/2015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CF81F-A54F-4279-ABA2-DAD55A726A64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E687B-038B-42AE-980A-4332B2EADEA4}" type="datetimeFigureOut">
              <a:rPr lang="en-US" smtClean="0"/>
              <a:t>2/28/2015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CF81F-A54F-4279-ABA2-DAD55A726A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257E687B-038B-42AE-980A-4332B2EADEA4}" type="datetimeFigureOut">
              <a:rPr lang="en-US" smtClean="0"/>
              <a:t>2/28/2015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F4ECF81F-A54F-4279-ABA2-DAD55A726A6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7E687B-038B-42AE-980A-4332B2EADEA4}" type="datetimeFigureOut">
              <a:rPr lang="en-US" smtClean="0"/>
              <a:t>2/28/2015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ECF81F-A54F-4279-ABA2-DAD55A726A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2694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03343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The Gospel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2362200"/>
          </a:xfrm>
        </p:spPr>
        <p:txBody>
          <a:bodyPr>
            <a:normAutofit/>
          </a:bodyPr>
          <a:lstStyle/>
          <a:p>
            <a:r>
              <a:rPr lang="en-US" b="1" dirty="0" smtClean="0"/>
              <a:t>“For </a:t>
            </a:r>
            <a:r>
              <a:rPr lang="en-US" b="1" dirty="0"/>
              <a:t>I am not ashamed of the gospel of Christ, for it is the power of God to salvation for everyone who believes, for the Jew first and also for the </a:t>
            </a:r>
            <a:r>
              <a:rPr lang="en-US" b="1" dirty="0" smtClean="0"/>
              <a:t>Greek.”</a:t>
            </a:r>
            <a:endParaRPr lang="en-US" b="1" dirty="0"/>
          </a:p>
          <a:p>
            <a:endParaRPr lang="en-US" sz="800" b="1" dirty="0" smtClean="0"/>
          </a:p>
          <a:p>
            <a:r>
              <a:rPr lang="en-US" b="1" dirty="0" smtClean="0"/>
              <a:t>Romans 1:16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0142643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1. The “Good News”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The gospel is good news in that it reveals the fact that salvation is now available to all of mankind. 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2054779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371600"/>
          </a:xfrm>
        </p:spPr>
        <p:txBody>
          <a:bodyPr>
            <a:noAutofit/>
          </a:bodyPr>
          <a:lstStyle/>
          <a:p>
            <a:r>
              <a:rPr lang="en-US" sz="3600" b="1" dirty="0" smtClean="0"/>
              <a:t>2. Contains Facts, Commands            	and Promises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419600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Fact to be believed </a:t>
            </a:r>
            <a:r>
              <a:rPr lang="en-US" sz="2800" dirty="0"/>
              <a:t>- </a:t>
            </a:r>
            <a:r>
              <a:rPr lang="en-US" sz="2800" dirty="0" smtClean="0">
                <a:solidFill>
                  <a:schemeClr val="tx2"/>
                </a:solidFill>
              </a:rPr>
              <a:t>Mark 1:15</a:t>
            </a:r>
            <a:endParaRPr lang="en-US" sz="2800" b="1" dirty="0" smtClean="0"/>
          </a:p>
          <a:p>
            <a:r>
              <a:rPr lang="en-US" sz="2800" b="1" dirty="0" smtClean="0"/>
              <a:t>Commands to be obeyed</a:t>
            </a:r>
            <a:r>
              <a:rPr lang="en-US" sz="2800" dirty="0" smtClean="0"/>
              <a:t> - </a:t>
            </a:r>
            <a:r>
              <a:rPr lang="en-US" sz="2800" dirty="0" smtClean="0">
                <a:solidFill>
                  <a:schemeClr val="tx2"/>
                </a:solidFill>
              </a:rPr>
              <a:t>Rom. 10:16</a:t>
            </a:r>
            <a:endParaRPr lang="en-US" sz="2800" b="1" dirty="0" smtClean="0">
              <a:solidFill>
                <a:schemeClr val="tx2"/>
              </a:solidFill>
            </a:endParaRPr>
          </a:p>
          <a:p>
            <a:r>
              <a:rPr lang="en-US" sz="2800" b="1" dirty="0" smtClean="0"/>
              <a:t>Promises to be received </a:t>
            </a:r>
            <a:r>
              <a:rPr lang="en-US" sz="2800" dirty="0"/>
              <a:t>- </a:t>
            </a:r>
            <a:r>
              <a:rPr lang="en-US" sz="2800" dirty="0" smtClean="0">
                <a:solidFill>
                  <a:schemeClr val="tx2"/>
                </a:solidFill>
              </a:rPr>
              <a:t>Eph. 3:6</a:t>
            </a:r>
            <a:endParaRPr lang="en-US" sz="28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70086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3. The Power of God To Salvation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572000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The gospel is God’s power, not man’s power </a:t>
            </a:r>
            <a:r>
              <a:rPr lang="en-US" sz="2800" dirty="0"/>
              <a:t>- </a:t>
            </a:r>
            <a:r>
              <a:rPr lang="en-US" sz="2800" dirty="0" smtClean="0">
                <a:solidFill>
                  <a:schemeClr val="tx2"/>
                </a:solidFill>
              </a:rPr>
              <a:t>Titus 3:5</a:t>
            </a:r>
            <a:endParaRPr lang="en-US" sz="2800" b="1" dirty="0">
              <a:solidFill>
                <a:schemeClr val="tx2"/>
              </a:solidFill>
            </a:endParaRPr>
          </a:p>
          <a:p>
            <a:r>
              <a:rPr lang="en-US" sz="2800" b="1" dirty="0" smtClean="0"/>
              <a:t>The gospel is complete in its ability to bring about God’s purpose </a:t>
            </a:r>
            <a:r>
              <a:rPr lang="en-US" sz="2800" dirty="0" smtClean="0"/>
              <a:t>- </a:t>
            </a:r>
            <a:r>
              <a:rPr lang="en-US" sz="2800" dirty="0" smtClean="0">
                <a:solidFill>
                  <a:schemeClr val="tx2"/>
                </a:solidFill>
              </a:rPr>
              <a:t>Isaiah 55:10-11</a:t>
            </a:r>
            <a:endParaRPr lang="en-US" sz="2800" b="1" dirty="0" smtClean="0"/>
          </a:p>
          <a:p>
            <a:r>
              <a:rPr lang="en-US" sz="2800" b="1" dirty="0" smtClean="0"/>
              <a:t>The gospel is the power to regenerate spiritual life </a:t>
            </a:r>
            <a:r>
              <a:rPr lang="en-US" sz="2800" dirty="0"/>
              <a:t>- </a:t>
            </a:r>
            <a:r>
              <a:rPr lang="en-US" sz="2800" dirty="0" smtClean="0">
                <a:solidFill>
                  <a:schemeClr val="tx2"/>
                </a:solidFill>
              </a:rPr>
              <a:t>1 Cor. 4:15; James 1:18</a:t>
            </a:r>
            <a:r>
              <a:rPr lang="en-US" sz="2800" b="1" dirty="0" smtClean="0"/>
              <a:t> 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4150791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4. Universal in its Effectiveness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The gospel has been designed by God to bring about salvation to all mankind, without any regard to one’s gender, race, age, social status, educational background, etc. </a:t>
            </a:r>
          </a:p>
          <a:p>
            <a:r>
              <a:rPr lang="en-US" sz="2800" dirty="0" smtClean="0">
                <a:solidFill>
                  <a:schemeClr val="tx2"/>
                </a:solidFill>
              </a:rPr>
              <a:t>Mark 16:15-16 </a:t>
            </a:r>
            <a:endParaRPr lang="en-US" sz="2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06465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5. The Seed Principle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7244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tx2"/>
                </a:solidFill>
              </a:rPr>
              <a:t>Luke 8:11; 1 Peter 1:23</a:t>
            </a:r>
          </a:p>
          <a:p>
            <a:r>
              <a:rPr lang="en-US" sz="2800" b="1" dirty="0" smtClean="0"/>
              <a:t>A seed will always produce what it is genetically programmed to produce.</a:t>
            </a:r>
          </a:p>
          <a:p>
            <a:endParaRPr lang="en-US" sz="2800" b="1" dirty="0" smtClean="0"/>
          </a:p>
          <a:p>
            <a:r>
              <a:rPr lang="en-US" sz="2800" b="1" dirty="0" smtClean="0"/>
              <a:t>The gospel will produce                               today exactly what it                                produced 2,000 years ago:                        Christians. </a:t>
            </a:r>
            <a:endParaRPr lang="en-US" sz="2800" b="1" dirty="0"/>
          </a:p>
        </p:txBody>
      </p:sp>
      <p:pic>
        <p:nvPicPr>
          <p:cNvPr id="1026" name="Picture 2" descr="http://news.nationalgeographic.com/news/bigphotos/images/080612-oldest-tree_bi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4400" y="3505200"/>
            <a:ext cx="2740000" cy="2971800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006465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What Must I Do To Be Saved?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800600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Believe </a:t>
            </a:r>
            <a:r>
              <a:rPr lang="en-US" sz="2800" dirty="0"/>
              <a:t>- </a:t>
            </a:r>
            <a:r>
              <a:rPr lang="en-US" sz="2800" dirty="0" smtClean="0">
                <a:solidFill>
                  <a:schemeClr val="tx2"/>
                </a:solidFill>
              </a:rPr>
              <a:t>John 8:24</a:t>
            </a:r>
            <a:endParaRPr lang="en-US" sz="2800" b="1" dirty="0">
              <a:solidFill>
                <a:schemeClr val="tx2"/>
              </a:solidFill>
            </a:endParaRPr>
          </a:p>
          <a:p>
            <a:r>
              <a:rPr lang="en-US" sz="2800" b="1" dirty="0" smtClean="0"/>
              <a:t>Repent </a:t>
            </a:r>
            <a:r>
              <a:rPr lang="en-US" sz="2800" dirty="0"/>
              <a:t>- </a:t>
            </a:r>
            <a:r>
              <a:rPr lang="en-US" sz="2800" dirty="0" smtClean="0">
                <a:solidFill>
                  <a:schemeClr val="tx2"/>
                </a:solidFill>
              </a:rPr>
              <a:t>Luke 13:3</a:t>
            </a:r>
            <a:endParaRPr lang="en-US" sz="2800" b="1" dirty="0"/>
          </a:p>
          <a:p>
            <a:r>
              <a:rPr lang="en-US" sz="2800" b="1" dirty="0" smtClean="0"/>
              <a:t>Confess Our Faith </a:t>
            </a:r>
            <a:r>
              <a:rPr lang="en-US" sz="2800" dirty="0"/>
              <a:t>- </a:t>
            </a:r>
            <a:r>
              <a:rPr lang="en-US" sz="2800" dirty="0" smtClean="0">
                <a:solidFill>
                  <a:schemeClr val="tx2"/>
                </a:solidFill>
              </a:rPr>
              <a:t>Matt. 10:32-33</a:t>
            </a:r>
            <a:endParaRPr lang="en-US" sz="2800" b="1" dirty="0" smtClean="0"/>
          </a:p>
          <a:p>
            <a:r>
              <a:rPr lang="en-US" sz="2800" b="1" dirty="0" smtClean="0"/>
              <a:t>Baptized </a:t>
            </a:r>
            <a:r>
              <a:rPr lang="en-US" sz="2800" dirty="0"/>
              <a:t>- </a:t>
            </a:r>
            <a:r>
              <a:rPr lang="en-US" sz="2800" dirty="0" smtClean="0">
                <a:solidFill>
                  <a:schemeClr val="tx2"/>
                </a:solidFill>
              </a:rPr>
              <a:t>Mark 16:16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1450704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969785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Austin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29</TotalTime>
  <Words>257</Words>
  <Application>Microsoft Office PowerPoint</Application>
  <PresentationFormat>On-screen Show (4:3)</PresentationFormat>
  <Paragraphs>27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Clarity</vt:lpstr>
      <vt:lpstr>Office Theme</vt:lpstr>
      <vt:lpstr>PowerPoint Presentation</vt:lpstr>
      <vt:lpstr>The Gospel</vt:lpstr>
      <vt:lpstr>1. The “Good News”</vt:lpstr>
      <vt:lpstr>2. Contains Facts, Commands             and Promises</vt:lpstr>
      <vt:lpstr>3. The Power of God To Salvation</vt:lpstr>
      <vt:lpstr>4. Universal in its Effectiveness</vt:lpstr>
      <vt:lpstr>5. The Seed Principle</vt:lpstr>
      <vt:lpstr>What Must I Do To Be Saved?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Gospel</dc:title>
  <dc:creator>Heath</dc:creator>
  <cp:lastModifiedBy>Heath</cp:lastModifiedBy>
  <cp:revision>5</cp:revision>
  <dcterms:created xsi:type="dcterms:W3CDTF">2015-02-28T18:07:37Z</dcterms:created>
  <dcterms:modified xsi:type="dcterms:W3CDTF">2015-02-28T18:36:44Z</dcterms:modified>
</cp:coreProperties>
</file>