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lvl1pPr>
      <a:defRPr>
        <a:uFill>
          <a:solidFill/>
        </a:uFill>
        <a:latin typeface="Calibri"/>
        <a:ea typeface="Calibri"/>
        <a:cs typeface="Calibri"/>
        <a:sym typeface="Calibri"/>
      </a:defRPr>
    </a:lvl1pPr>
    <a:lvl2pPr>
      <a:defRPr>
        <a:uFill>
          <a:solidFill/>
        </a:uFill>
        <a:latin typeface="Calibri"/>
        <a:ea typeface="Calibri"/>
        <a:cs typeface="Calibri"/>
        <a:sym typeface="Calibri"/>
      </a:defRPr>
    </a:lvl2pPr>
    <a:lvl3pPr>
      <a:defRPr>
        <a:uFill>
          <a:solidFill/>
        </a:uFill>
        <a:latin typeface="Calibri"/>
        <a:ea typeface="Calibri"/>
        <a:cs typeface="Calibri"/>
        <a:sym typeface="Calibri"/>
      </a:defRPr>
    </a:lvl3pPr>
    <a:lvl4pPr>
      <a:defRPr>
        <a:uFill>
          <a:solidFill/>
        </a:uFill>
        <a:latin typeface="Calibri"/>
        <a:ea typeface="Calibri"/>
        <a:cs typeface="Calibri"/>
        <a:sym typeface="Calibri"/>
      </a:defRPr>
    </a:lvl4pPr>
    <a:lvl5pPr>
      <a:defRPr>
        <a:uFill>
          <a:solidFill/>
        </a:uFill>
        <a:latin typeface="Calibri"/>
        <a:ea typeface="Calibri"/>
        <a:cs typeface="Calibri"/>
        <a:sym typeface="Calibri"/>
      </a:defRPr>
    </a:lvl5pPr>
    <a:lvl6pPr>
      <a:defRPr>
        <a:uFill>
          <a:solidFill/>
        </a:uFill>
        <a:latin typeface="Calibri"/>
        <a:ea typeface="Calibri"/>
        <a:cs typeface="Calibri"/>
        <a:sym typeface="Calibri"/>
      </a:defRPr>
    </a:lvl6pPr>
    <a:lvl7pPr>
      <a:defRPr>
        <a:uFill>
          <a:solidFill/>
        </a:uFill>
        <a:latin typeface="Calibri"/>
        <a:ea typeface="Calibri"/>
        <a:cs typeface="Calibri"/>
        <a:sym typeface="Calibri"/>
      </a:defRPr>
    </a:lvl7pPr>
    <a:lvl8pPr>
      <a:defRPr>
        <a:uFill>
          <a:solidFill/>
        </a:uFill>
        <a:latin typeface="Calibri"/>
        <a:ea typeface="Calibri"/>
        <a:cs typeface="Calibri"/>
        <a:sym typeface="Calibri"/>
      </a:defRPr>
    </a:lvl8pPr>
    <a:lvl9pPr>
      <a:defRPr>
        <a:uFill>
          <a:solidFill/>
        </a:uFill>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5246071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uFillTx/>
              </a:defRPr>
            </a:pPr>
            <a:r>
              <a:rPr sz="4400">
                <a:uFill>
                  <a:solidFill/>
                </a:uFill>
              </a:rPr>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uFill>
                  <a:solidFill>
                    <a:srgbClr val="888888"/>
                  </a:solidFill>
                </a:uFill>
              </a:defRPr>
            </a:lvl1pPr>
            <a:lvl2pPr marL="0" indent="0" algn="ctr">
              <a:buSzTx/>
              <a:buFontTx/>
              <a:buNone/>
              <a:defRPr>
                <a:solidFill>
                  <a:srgbClr val="888888"/>
                </a:solidFill>
                <a:uFill>
                  <a:solidFill>
                    <a:srgbClr val="888888"/>
                  </a:solidFill>
                </a:uFill>
              </a:defRPr>
            </a:lvl2pPr>
            <a:lvl3pPr marL="0" indent="0" algn="ctr">
              <a:buSzTx/>
              <a:buFontTx/>
              <a:buNone/>
              <a:defRPr>
                <a:solidFill>
                  <a:srgbClr val="888888"/>
                </a:solidFill>
                <a:uFill>
                  <a:solidFill>
                    <a:srgbClr val="888888"/>
                  </a:solidFill>
                </a:uFill>
              </a:defRPr>
            </a:lvl3pPr>
            <a:lvl4pPr marL="0" indent="0" algn="ctr">
              <a:buSzTx/>
              <a:buFontTx/>
              <a:buNone/>
              <a:defRPr>
                <a:solidFill>
                  <a:srgbClr val="888888"/>
                </a:solidFill>
                <a:uFill>
                  <a:solidFill>
                    <a:srgbClr val="888888"/>
                  </a:solidFill>
                </a:uFill>
              </a:defRPr>
            </a:lvl4pPr>
            <a:lvl5pPr marL="0" indent="0" algn="ctr">
              <a:buSzTx/>
              <a:buFontTx/>
              <a:buNone/>
              <a:defRPr>
                <a:solidFill>
                  <a:srgbClr val="888888"/>
                </a:solidFill>
                <a:uFill>
                  <a:solidFill>
                    <a:srgbClr val="888888"/>
                  </a:solidFill>
                </a:uFill>
              </a:defRPr>
            </a:lvl5pPr>
          </a:lstStyle>
          <a:p>
            <a:pPr lvl="0">
              <a:defRPr sz="1800">
                <a:solidFill>
                  <a:srgbClr val="000000"/>
                </a:solidFill>
                <a:uFillTx/>
              </a:defRPr>
            </a:pPr>
            <a:r>
              <a:rPr sz="3200">
                <a:solidFill>
                  <a:srgbClr val="888888"/>
                </a:solidFill>
                <a:uFill>
                  <a:solidFill>
                    <a:srgbClr val="888888"/>
                  </a:solidFill>
                </a:uFill>
              </a:rPr>
              <a:t>Body Level One</a:t>
            </a:r>
          </a:p>
          <a:p>
            <a:pPr lvl="1">
              <a:defRPr sz="1800">
                <a:solidFill>
                  <a:srgbClr val="000000"/>
                </a:solidFill>
                <a:uFillTx/>
              </a:defRPr>
            </a:pPr>
            <a:r>
              <a:rPr sz="3200">
                <a:solidFill>
                  <a:srgbClr val="888888"/>
                </a:solidFill>
                <a:uFill>
                  <a:solidFill>
                    <a:srgbClr val="888888"/>
                  </a:solidFill>
                </a:uFill>
              </a:rPr>
              <a:t>Body Level Two</a:t>
            </a:r>
          </a:p>
          <a:p>
            <a:pPr lvl="2">
              <a:defRPr sz="1800">
                <a:solidFill>
                  <a:srgbClr val="000000"/>
                </a:solidFill>
                <a:uFillTx/>
              </a:defRPr>
            </a:pPr>
            <a:r>
              <a:rPr sz="3200">
                <a:solidFill>
                  <a:srgbClr val="888888"/>
                </a:solidFill>
                <a:uFill>
                  <a:solidFill>
                    <a:srgbClr val="888888"/>
                  </a:solidFill>
                </a:uFill>
              </a:rPr>
              <a:t>Body Level Three</a:t>
            </a:r>
          </a:p>
          <a:p>
            <a:pPr lvl="3">
              <a:defRPr sz="1800">
                <a:solidFill>
                  <a:srgbClr val="000000"/>
                </a:solidFill>
                <a:uFillTx/>
              </a:defRPr>
            </a:pPr>
            <a:r>
              <a:rPr sz="3200">
                <a:solidFill>
                  <a:srgbClr val="888888"/>
                </a:solidFill>
                <a:uFill>
                  <a:solidFill>
                    <a:srgbClr val="888888"/>
                  </a:solidFill>
                </a:uFill>
              </a:rPr>
              <a:t>Body Level Four</a:t>
            </a:r>
          </a:p>
          <a:p>
            <a:pPr lvl="4">
              <a:defRPr sz="1800">
                <a:solidFill>
                  <a:srgbClr val="000000"/>
                </a:solidFill>
                <a:uFillTx/>
              </a:defRPr>
            </a:pPr>
            <a:r>
              <a:rPr sz="3200">
                <a:solidFill>
                  <a:srgbClr val="888888"/>
                </a:solidFill>
                <a:uFill>
                  <a:solidFill>
                    <a:srgbClr val="888888"/>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40" name="Shape 40"/>
          <p:cNvSpPr>
            <a:spLocks noGrp="1"/>
          </p:cNvSpPr>
          <p:nvPr>
            <p:ph type="body" idx="1"/>
          </p:nvPr>
        </p:nvSpPr>
        <p:spPr>
          <a:prstGeom prst="rect">
            <a:avLst/>
          </a:prstGeom>
        </p:spPr>
        <p:txBody>
          <a:body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 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uFillTx/>
              </a:defRPr>
            </a:pPr>
            <a:r>
              <a:rPr sz="4400">
                <a:uFill>
                  <a:solidFill/>
                </a:uFill>
              </a:rPr>
              <a:t>Title Text</a:t>
            </a:r>
          </a:p>
        </p:txBody>
      </p:sp>
      <p:sp>
        <p:nvSpPr>
          <p:cNvPr id="44" name="Shape 44"/>
          <p:cNvSpPr>
            <a:spLocks noGrp="1"/>
          </p:cNvSpPr>
          <p:nvPr>
            <p:ph type="body" idx="1"/>
          </p:nvPr>
        </p:nvSpPr>
        <p:spPr>
          <a:xfrm>
            <a:off x="457200" y="274638"/>
            <a:ext cx="6019800" cy="6583364"/>
          </a:xfrm>
          <a:prstGeom prst="rect">
            <a:avLst/>
          </a:prstGeom>
        </p:spPr>
        <p:txBody>
          <a:body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1" name="Shape 11"/>
          <p:cNvSpPr>
            <a:spLocks noGrp="1"/>
          </p:cNvSpPr>
          <p:nvPr>
            <p:ph type="body" idx="1"/>
          </p:nvPr>
        </p:nvSpPr>
        <p:spPr>
          <a:prstGeom prst="rect">
            <a:avLst/>
          </a:prstGeom>
        </p:spPr>
        <p:txBody>
          <a:body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uFillTx/>
              </a:defRPr>
            </a:pPr>
            <a:r>
              <a:rPr sz="4000" b="1" cap="all">
                <a:uFill>
                  <a:solidFill/>
                </a:uFill>
              </a:rPr>
              <a:t>Title Text</a:t>
            </a:r>
          </a:p>
        </p:txBody>
      </p:sp>
      <p:sp>
        <p:nvSpPr>
          <p:cNvPr id="15" name="Shape 15"/>
          <p:cNvSpPr>
            <a:spLocks noGrp="1"/>
          </p:cNvSpPr>
          <p:nvPr>
            <p:ph type="body"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uFill>
                  <a:solidFill>
                    <a:srgbClr val="888888"/>
                  </a:solidFill>
                </a:uFill>
              </a:defRPr>
            </a:lvl1pPr>
            <a:lvl2pPr marL="0" indent="0">
              <a:spcBef>
                <a:spcPts val="400"/>
              </a:spcBef>
              <a:buSzTx/>
              <a:buFontTx/>
              <a:buNone/>
              <a:defRPr sz="2000">
                <a:solidFill>
                  <a:srgbClr val="888888"/>
                </a:solidFill>
                <a:uFill>
                  <a:solidFill>
                    <a:srgbClr val="888888"/>
                  </a:solidFill>
                </a:uFill>
              </a:defRPr>
            </a:lvl2pPr>
            <a:lvl3pPr marL="0" indent="0">
              <a:spcBef>
                <a:spcPts val="400"/>
              </a:spcBef>
              <a:buSzTx/>
              <a:buFontTx/>
              <a:buNone/>
              <a:defRPr sz="2000">
                <a:solidFill>
                  <a:srgbClr val="888888"/>
                </a:solidFill>
                <a:uFill>
                  <a:solidFill>
                    <a:srgbClr val="888888"/>
                  </a:solidFill>
                </a:uFill>
              </a:defRPr>
            </a:lvl3pPr>
            <a:lvl4pPr marL="0" indent="0">
              <a:spcBef>
                <a:spcPts val="400"/>
              </a:spcBef>
              <a:buSzTx/>
              <a:buFontTx/>
              <a:buNone/>
              <a:defRPr sz="2000">
                <a:solidFill>
                  <a:srgbClr val="888888"/>
                </a:solidFill>
                <a:uFill>
                  <a:solidFill>
                    <a:srgbClr val="888888"/>
                  </a:solidFill>
                </a:uFill>
              </a:defRPr>
            </a:lvl4pPr>
            <a:lvl5pPr marL="0" indent="0">
              <a:spcBef>
                <a:spcPts val="400"/>
              </a:spcBef>
              <a:buSzTx/>
              <a:buFontTx/>
              <a:buNone/>
              <a:defRPr sz="2000">
                <a:solidFill>
                  <a:srgbClr val="888888"/>
                </a:solidFill>
                <a:uFill>
                  <a:solidFill>
                    <a:srgbClr val="888888"/>
                  </a:solidFill>
                </a:uFill>
              </a:defRPr>
            </a:lvl5pPr>
          </a:lstStyle>
          <a:p>
            <a:pPr lvl="0">
              <a:defRPr sz="1800">
                <a:solidFill>
                  <a:srgbClr val="000000"/>
                </a:solidFill>
                <a:uFillTx/>
              </a:defRPr>
            </a:pPr>
            <a:r>
              <a:rPr sz="2000">
                <a:solidFill>
                  <a:srgbClr val="888888"/>
                </a:solidFill>
                <a:uFill>
                  <a:solidFill>
                    <a:srgbClr val="888888"/>
                  </a:solidFill>
                </a:uFill>
              </a:rPr>
              <a:t>Body Level One</a:t>
            </a:r>
          </a:p>
          <a:p>
            <a:pPr lvl="1">
              <a:defRPr sz="1800">
                <a:solidFill>
                  <a:srgbClr val="000000"/>
                </a:solidFill>
                <a:uFillTx/>
              </a:defRPr>
            </a:pPr>
            <a:r>
              <a:rPr sz="2000">
                <a:solidFill>
                  <a:srgbClr val="888888"/>
                </a:solidFill>
                <a:uFill>
                  <a:solidFill>
                    <a:srgbClr val="888888"/>
                  </a:solidFill>
                </a:uFill>
              </a:rPr>
              <a:t>Body Level Two</a:t>
            </a:r>
          </a:p>
          <a:p>
            <a:pPr lvl="2">
              <a:defRPr sz="1800">
                <a:solidFill>
                  <a:srgbClr val="000000"/>
                </a:solidFill>
                <a:uFillTx/>
              </a:defRPr>
            </a:pPr>
            <a:r>
              <a:rPr sz="2000">
                <a:solidFill>
                  <a:srgbClr val="888888"/>
                </a:solidFill>
                <a:uFill>
                  <a:solidFill>
                    <a:srgbClr val="888888"/>
                  </a:solidFill>
                </a:uFill>
              </a:rPr>
              <a:t>Body Level Three</a:t>
            </a:r>
          </a:p>
          <a:p>
            <a:pPr lvl="3">
              <a:defRPr sz="1800">
                <a:solidFill>
                  <a:srgbClr val="000000"/>
                </a:solidFill>
                <a:uFillTx/>
              </a:defRPr>
            </a:pPr>
            <a:r>
              <a:rPr sz="2000">
                <a:solidFill>
                  <a:srgbClr val="888888"/>
                </a:solidFill>
                <a:uFill>
                  <a:solidFill>
                    <a:srgbClr val="888888"/>
                  </a:solidFill>
                </a:uFill>
              </a:rPr>
              <a:t>Body Level Four</a:t>
            </a:r>
          </a:p>
          <a:p>
            <a:pPr lvl="4">
              <a:defRPr sz="1800">
                <a:solidFill>
                  <a:srgbClr val="000000"/>
                </a:solidFill>
                <a:uFillTx/>
              </a:defRPr>
            </a:pPr>
            <a:r>
              <a:rPr sz="2000">
                <a:solidFill>
                  <a:srgbClr val="888888"/>
                </a:solidFill>
                <a:uFill>
                  <a:solidFill>
                    <a:srgbClr val="888888"/>
                  </a:solidFill>
                </a:u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 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uFillTx/>
              </a:defRPr>
            </a:pPr>
            <a:r>
              <a:rPr sz="2800">
                <a:uFill>
                  <a:solidFill/>
                </a:uFill>
              </a:rPr>
              <a:t>Body Level One</a:t>
            </a:r>
          </a:p>
          <a:p>
            <a:pPr lvl="1">
              <a:defRPr sz="1800">
                <a:uFillTx/>
              </a:defRPr>
            </a:pPr>
            <a:r>
              <a:rPr sz="2800">
                <a:uFill>
                  <a:solidFill/>
                </a:uFill>
              </a:rPr>
              <a:t>Body Level Two</a:t>
            </a:r>
          </a:p>
          <a:p>
            <a:pPr lvl="2">
              <a:defRPr sz="1800">
                <a:uFillTx/>
              </a:defRPr>
            </a:pPr>
            <a:r>
              <a:rPr sz="28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 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uFillTx/>
              </a:defRPr>
            </a:pPr>
            <a:r>
              <a:rPr sz="4400">
                <a:uFill>
                  <a:solidFill/>
                </a:uFill>
              </a:rPr>
              <a:t>Title Text</a:t>
            </a:r>
          </a:p>
        </p:txBody>
      </p:sp>
      <p:sp>
        <p:nvSpPr>
          <p:cNvPr id="23" name="Shape 23"/>
          <p:cNvSpPr>
            <a:spLocks noGrp="1"/>
          </p:cNvSpPr>
          <p:nvPr>
            <p:ph type="body" idx="1"/>
          </p:nvPr>
        </p:nvSpPr>
        <p:spPr>
          <a:xfrm>
            <a:off x="457200" y="1435464"/>
            <a:ext cx="4040188" cy="73941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pPr lvl="0">
              <a:defRPr sz="1800" b="0">
                <a:uFillTx/>
              </a:defRPr>
            </a:pPr>
            <a:r>
              <a:rPr sz="2400" b="1">
                <a:uFill>
                  <a:solidFill/>
                </a:uFill>
              </a:rPr>
              <a:t>Body Level One</a:t>
            </a:r>
          </a:p>
          <a:p>
            <a:pPr lvl="1">
              <a:defRPr sz="1800" b="0">
                <a:uFillTx/>
              </a:defRPr>
            </a:pPr>
            <a:r>
              <a:rPr sz="2400" b="1">
                <a:uFill>
                  <a:solidFill/>
                </a:uFill>
              </a:rPr>
              <a:t>Body Level Two</a:t>
            </a:r>
          </a:p>
          <a:p>
            <a:pPr lvl="2">
              <a:defRPr sz="1800" b="0">
                <a:uFillTx/>
              </a:defRPr>
            </a:pPr>
            <a:r>
              <a:rPr sz="2400" b="1">
                <a:uFill>
                  <a:solidFill/>
                </a:uFill>
              </a:rPr>
              <a:t>Body Level Three</a:t>
            </a:r>
          </a:p>
          <a:p>
            <a:pPr lvl="3">
              <a:defRPr sz="1800" b="0">
                <a:uFillTx/>
              </a:defRPr>
            </a:pPr>
            <a:r>
              <a:rPr sz="2400" b="1">
                <a:uFill>
                  <a:solidFill/>
                </a:uFill>
              </a:rPr>
              <a:t>Body Level Four</a:t>
            </a:r>
          </a:p>
          <a:p>
            <a:pPr lvl="4">
              <a:defRPr sz="1800" b="0">
                <a:uFillTx/>
              </a:defRPr>
            </a:pPr>
            <a:r>
              <a:rPr sz="2400" b="1">
                <a:uFill>
                  <a:solidFill/>
                </a:uFill>
              </a:rPr>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457200" y="0"/>
            <a:ext cx="8229600" cy="1692277"/>
          </a:xfrm>
          <a:prstGeom prst="rect">
            <a:avLst/>
          </a:prstGeom>
        </p:spPr>
        <p:txBody>
          <a:bodyPr/>
          <a:lstStyle/>
          <a:p>
            <a:pPr lvl="0">
              <a:defRPr sz="1800">
                <a:uFillTx/>
              </a:defRPr>
            </a:pPr>
            <a:r>
              <a:rPr sz="4400">
                <a:uFill>
                  <a:solidFill/>
                </a:uFill>
              </a:rPr>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 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5" cy="1435100"/>
          </a:xfrm>
          <a:prstGeom prst="rect">
            <a:avLst/>
          </a:prstGeom>
        </p:spPr>
        <p:txBody>
          <a:bodyPr anchor="b"/>
          <a:lstStyle>
            <a:lvl1pPr algn="l">
              <a:defRPr sz="2000" b="1"/>
            </a:lvl1pPr>
          </a:lstStyle>
          <a:p>
            <a:pPr lvl="0">
              <a:defRPr sz="1800" b="0">
                <a:uFillTx/>
              </a:defRPr>
            </a:pPr>
            <a:r>
              <a:rPr sz="2000" b="1">
                <a:uFill>
                  <a:solidFill/>
                </a:uFill>
              </a:rPr>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 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2" cy="566738"/>
          </a:xfrm>
          <a:prstGeom prst="rect">
            <a:avLst/>
          </a:prstGeom>
        </p:spPr>
        <p:txBody>
          <a:bodyPr anchor="b"/>
          <a:lstStyle>
            <a:lvl1pPr algn="l">
              <a:defRPr sz="2000" b="1"/>
            </a:lvl1pPr>
          </a:lstStyle>
          <a:p>
            <a:pPr lvl="0">
              <a:defRPr sz="1800" b="0">
                <a:uFillTx/>
              </a:defRPr>
            </a:pPr>
            <a:r>
              <a:rPr sz="2000" b="1">
                <a:uFill>
                  <a:solidFill/>
                </a:uFill>
              </a:rPr>
              <a:t>Title Text</a:t>
            </a:r>
          </a:p>
        </p:txBody>
      </p:sp>
      <p:sp>
        <p:nvSpPr>
          <p:cNvPr id="36" name="Shape 36"/>
          <p:cNvSpPr>
            <a:spLocks noGrp="1"/>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uFillTx/>
              </a:defRPr>
            </a:pPr>
            <a:r>
              <a:rPr sz="1400">
                <a:uFill>
                  <a:solidFill/>
                </a:uFill>
              </a:rPr>
              <a:t>Body Level One</a:t>
            </a:r>
          </a:p>
          <a:p>
            <a:pPr lvl="1">
              <a:defRPr sz="1800">
                <a:uFillTx/>
              </a:defRPr>
            </a:pPr>
            <a:r>
              <a:rPr sz="1400">
                <a:uFill>
                  <a:solidFill/>
                </a:uFill>
              </a:rPr>
              <a:t>Body Level Two</a:t>
            </a:r>
          </a:p>
          <a:p>
            <a:pPr lvl="2">
              <a:defRPr sz="1800">
                <a:uFillTx/>
              </a:defRPr>
            </a:pPr>
            <a:r>
              <a:rPr sz="1400">
                <a:uFill>
                  <a:solidFill/>
                </a:uFill>
              </a:rPr>
              <a:t>Body Level Three</a:t>
            </a:r>
          </a:p>
          <a:p>
            <a:pPr lvl="3">
              <a:defRPr sz="1800">
                <a:uFillTx/>
              </a:defRPr>
            </a:pPr>
            <a:r>
              <a:rPr sz="1400">
                <a:uFill>
                  <a:solidFill/>
                </a:uFill>
              </a:rPr>
              <a:t>Body Level Four</a:t>
            </a:r>
          </a:p>
          <a:p>
            <a:pPr lvl="4">
              <a:defRPr sz="1800">
                <a:uFillTx/>
              </a:defRPr>
            </a:pPr>
            <a:r>
              <a:rPr sz="1400">
                <a:uFill>
                  <a:solidFill/>
                </a:uFill>
              </a:rPr>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pPr lvl="0">
              <a:defRPr sz="1800">
                <a:uFillTx/>
              </a:defRPr>
            </a:pPr>
            <a:r>
              <a:rPr sz="4400">
                <a:uFill>
                  <a:solidFill/>
                </a:uFill>
              </a:rP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4" name="Shape 4"/>
          <p:cNvSpPr>
            <a:spLocks noGrp="1"/>
          </p:cNvSpPr>
          <p:nvPr>
            <p:ph type="sldNum" sz="quarter" idx="2"/>
          </p:nvPr>
        </p:nvSpPr>
        <p:spPr>
          <a:xfrm>
            <a:off x="6553200" y="6404292"/>
            <a:ext cx="2133600" cy="269239"/>
          </a:xfrm>
          <a:prstGeom prst="rect">
            <a:avLst/>
          </a:prstGeom>
          <a:ln w="12700">
            <a:miter lim="400000"/>
          </a:ln>
        </p:spPr>
        <p:txBody>
          <a:bodyPr lIns="45718" tIns="45718" rIns="45718" bIns="45718" anchor="ctr">
            <a:spAutoFit/>
          </a:bodyPr>
          <a:lstStyle>
            <a:lvl1pPr algn="r">
              <a:defRPr sz="1200">
                <a:solidFill>
                  <a:srgbClr val="888888"/>
                </a:solidFill>
                <a:uFill>
                  <a:solidFill>
                    <a:srgbClr val="888888"/>
                  </a:solidFill>
                </a:u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uFill>
            <a:solidFill/>
          </a:uFill>
          <a:latin typeface="Calibri"/>
          <a:ea typeface="Calibri"/>
          <a:cs typeface="Calibri"/>
          <a:sym typeface="Calibri"/>
        </a:defRPr>
      </a:lvl1pPr>
      <a:lvl2pPr algn="ctr">
        <a:defRPr sz="4400">
          <a:uFill>
            <a:solidFill/>
          </a:uFill>
          <a:latin typeface="Calibri"/>
          <a:ea typeface="Calibri"/>
          <a:cs typeface="Calibri"/>
          <a:sym typeface="Calibri"/>
        </a:defRPr>
      </a:lvl2pPr>
      <a:lvl3pPr algn="ctr">
        <a:defRPr sz="4400">
          <a:uFill>
            <a:solidFill/>
          </a:uFill>
          <a:latin typeface="Calibri"/>
          <a:ea typeface="Calibri"/>
          <a:cs typeface="Calibri"/>
          <a:sym typeface="Calibri"/>
        </a:defRPr>
      </a:lvl3pPr>
      <a:lvl4pPr algn="ctr">
        <a:defRPr sz="4400">
          <a:uFill>
            <a:solidFill/>
          </a:uFill>
          <a:latin typeface="Calibri"/>
          <a:ea typeface="Calibri"/>
          <a:cs typeface="Calibri"/>
          <a:sym typeface="Calibri"/>
        </a:defRPr>
      </a:lvl4pPr>
      <a:lvl5pPr algn="ctr">
        <a:defRPr sz="4400">
          <a:uFill>
            <a:solidFill/>
          </a:uFill>
          <a:latin typeface="Calibri"/>
          <a:ea typeface="Calibri"/>
          <a:cs typeface="Calibri"/>
          <a:sym typeface="Calibri"/>
        </a:defRPr>
      </a:lvl5pPr>
      <a:lvl6pPr algn="ctr">
        <a:defRPr sz="4400">
          <a:uFill>
            <a:solidFill/>
          </a:uFill>
          <a:latin typeface="Calibri"/>
          <a:ea typeface="Calibri"/>
          <a:cs typeface="Calibri"/>
          <a:sym typeface="Calibri"/>
        </a:defRPr>
      </a:lvl6pPr>
      <a:lvl7pPr algn="ctr">
        <a:defRPr sz="4400">
          <a:uFill>
            <a:solidFill/>
          </a:uFill>
          <a:latin typeface="Calibri"/>
          <a:ea typeface="Calibri"/>
          <a:cs typeface="Calibri"/>
          <a:sym typeface="Calibri"/>
        </a:defRPr>
      </a:lvl7pPr>
      <a:lvl8pPr algn="ctr">
        <a:defRPr sz="4400">
          <a:uFill>
            <a:solidFill/>
          </a:uFill>
          <a:latin typeface="Calibri"/>
          <a:ea typeface="Calibri"/>
          <a:cs typeface="Calibri"/>
          <a:sym typeface="Calibri"/>
        </a:defRPr>
      </a:lvl8pPr>
      <a:lvl9pPr algn="ctr">
        <a:defRPr sz="4400">
          <a:uFill>
            <a:solidFill/>
          </a:uFill>
          <a:latin typeface="Calibri"/>
          <a:ea typeface="Calibri"/>
          <a:cs typeface="Calibri"/>
          <a:sym typeface="Calibri"/>
        </a:defRPr>
      </a:lvl9pPr>
    </p:titleStyle>
    <p:bodyStyle>
      <a:lvl1pPr marL="342900" indent="-342900">
        <a:spcBef>
          <a:spcPts val="700"/>
        </a:spcBef>
        <a:buSzPct val="100000"/>
        <a:buFont typeface="Arial"/>
        <a:buChar char="•"/>
        <a:defRPr sz="3200">
          <a:uFill>
            <a:solidFill/>
          </a:uFill>
          <a:latin typeface="Calibri"/>
          <a:ea typeface="Calibri"/>
          <a:cs typeface="Calibri"/>
          <a:sym typeface="Calibri"/>
        </a:defRPr>
      </a:lvl1pPr>
      <a:lvl2pPr marL="783771" indent="-326571">
        <a:spcBef>
          <a:spcPts val="700"/>
        </a:spcBef>
        <a:buSzPct val="100000"/>
        <a:buFont typeface="Arial"/>
        <a:buChar char="–"/>
        <a:defRPr sz="3200">
          <a:uFill>
            <a:solidFill/>
          </a:uFill>
          <a:latin typeface="Calibri"/>
          <a:ea typeface="Calibri"/>
          <a:cs typeface="Calibri"/>
          <a:sym typeface="Calibri"/>
        </a:defRPr>
      </a:lvl2pPr>
      <a:lvl3pPr marL="1219200" indent="-304800">
        <a:spcBef>
          <a:spcPts val="700"/>
        </a:spcBef>
        <a:buSzPct val="100000"/>
        <a:buFont typeface="Arial"/>
        <a:buChar char="•"/>
        <a:defRPr sz="3200">
          <a:uFill>
            <a:solidFill/>
          </a:uFill>
          <a:latin typeface="Calibri"/>
          <a:ea typeface="Calibri"/>
          <a:cs typeface="Calibri"/>
          <a:sym typeface="Calibri"/>
        </a:defRPr>
      </a:lvl3pPr>
      <a:lvl4pPr marL="1737360" indent="-365760">
        <a:spcBef>
          <a:spcPts val="700"/>
        </a:spcBef>
        <a:buSzPct val="100000"/>
        <a:buFont typeface="Arial"/>
        <a:buChar char="–"/>
        <a:defRPr sz="3200">
          <a:uFill>
            <a:solidFill/>
          </a:uFill>
          <a:latin typeface="Calibri"/>
          <a:ea typeface="Calibri"/>
          <a:cs typeface="Calibri"/>
          <a:sym typeface="Calibri"/>
        </a:defRPr>
      </a:lvl4pPr>
      <a:lvl5pPr marL="2194560" indent="-365760">
        <a:spcBef>
          <a:spcPts val="700"/>
        </a:spcBef>
        <a:buSzPct val="100000"/>
        <a:buFont typeface="Arial"/>
        <a:buChar char="»"/>
        <a:defRPr sz="3200">
          <a:uFill>
            <a:solidFill/>
          </a:uFill>
          <a:latin typeface="Calibri"/>
          <a:ea typeface="Calibri"/>
          <a:cs typeface="Calibri"/>
          <a:sym typeface="Calibri"/>
        </a:defRPr>
      </a:lvl5pPr>
      <a:lvl6pPr marL="2651760" indent="-365760">
        <a:spcBef>
          <a:spcPts val="700"/>
        </a:spcBef>
        <a:buSzPct val="100000"/>
        <a:buFont typeface="Arial"/>
        <a:buChar char="•"/>
        <a:defRPr sz="3200">
          <a:uFill>
            <a:solidFill/>
          </a:uFill>
          <a:latin typeface="Calibri"/>
          <a:ea typeface="Calibri"/>
          <a:cs typeface="Calibri"/>
          <a:sym typeface="Calibri"/>
        </a:defRPr>
      </a:lvl6pPr>
      <a:lvl7pPr marL="3108960" indent="-365760">
        <a:spcBef>
          <a:spcPts val="700"/>
        </a:spcBef>
        <a:buSzPct val="100000"/>
        <a:buFont typeface="Arial"/>
        <a:buChar char="•"/>
        <a:defRPr sz="3200">
          <a:uFill>
            <a:solidFill/>
          </a:uFill>
          <a:latin typeface="Calibri"/>
          <a:ea typeface="Calibri"/>
          <a:cs typeface="Calibri"/>
          <a:sym typeface="Calibri"/>
        </a:defRPr>
      </a:lvl7pPr>
      <a:lvl8pPr marL="3566159" indent="-365759">
        <a:spcBef>
          <a:spcPts val="700"/>
        </a:spcBef>
        <a:buSzPct val="100000"/>
        <a:buFont typeface="Arial"/>
        <a:buChar char="•"/>
        <a:defRPr sz="3200">
          <a:uFill>
            <a:solidFill/>
          </a:uFill>
          <a:latin typeface="Calibri"/>
          <a:ea typeface="Calibri"/>
          <a:cs typeface="Calibri"/>
          <a:sym typeface="Calibri"/>
        </a:defRPr>
      </a:lvl8pPr>
      <a:lvl9pPr marL="4023359" indent="-365759">
        <a:spcBef>
          <a:spcPts val="700"/>
        </a:spcBef>
        <a:buSzPct val="100000"/>
        <a:buFont typeface="Arial"/>
        <a:buChar char="•"/>
        <a:defRPr sz="3200">
          <a:uFill>
            <a:solidFill/>
          </a:uFill>
          <a:latin typeface="Calibri"/>
          <a:ea typeface="Calibri"/>
          <a:cs typeface="Calibri"/>
          <a:sym typeface="Calibri"/>
        </a:defRPr>
      </a:lvl9pPr>
    </p:bodyStyle>
    <p:otherStyle>
      <a:lvl1pPr algn="r">
        <a:defRPr sz="1200">
          <a:solidFill>
            <a:schemeClr val="tx1"/>
          </a:solidFill>
          <a:uFill>
            <a:solidFill>
              <a:srgbClr val="888888"/>
            </a:solidFill>
          </a:uFill>
          <a:latin typeface="+mn-lt"/>
          <a:ea typeface="+mn-ea"/>
          <a:cs typeface="+mn-cs"/>
          <a:sym typeface="Calibri"/>
        </a:defRPr>
      </a:lvl1pPr>
      <a:lvl2pPr algn="r">
        <a:defRPr sz="1200">
          <a:solidFill>
            <a:schemeClr val="tx1"/>
          </a:solidFill>
          <a:uFill>
            <a:solidFill>
              <a:srgbClr val="888888"/>
            </a:solidFill>
          </a:uFill>
          <a:latin typeface="+mn-lt"/>
          <a:ea typeface="+mn-ea"/>
          <a:cs typeface="+mn-cs"/>
          <a:sym typeface="Calibri"/>
        </a:defRPr>
      </a:lvl2pPr>
      <a:lvl3pPr algn="r">
        <a:defRPr sz="1200">
          <a:solidFill>
            <a:schemeClr val="tx1"/>
          </a:solidFill>
          <a:uFill>
            <a:solidFill>
              <a:srgbClr val="888888"/>
            </a:solidFill>
          </a:uFill>
          <a:latin typeface="+mn-lt"/>
          <a:ea typeface="+mn-ea"/>
          <a:cs typeface="+mn-cs"/>
          <a:sym typeface="Calibri"/>
        </a:defRPr>
      </a:lvl3pPr>
      <a:lvl4pPr algn="r">
        <a:defRPr sz="1200">
          <a:solidFill>
            <a:schemeClr val="tx1"/>
          </a:solidFill>
          <a:uFill>
            <a:solidFill>
              <a:srgbClr val="888888"/>
            </a:solidFill>
          </a:uFill>
          <a:latin typeface="+mn-lt"/>
          <a:ea typeface="+mn-ea"/>
          <a:cs typeface="+mn-cs"/>
          <a:sym typeface="Calibri"/>
        </a:defRPr>
      </a:lvl4pPr>
      <a:lvl5pPr algn="r">
        <a:defRPr sz="1200">
          <a:solidFill>
            <a:schemeClr val="tx1"/>
          </a:solidFill>
          <a:uFill>
            <a:solidFill>
              <a:srgbClr val="888888"/>
            </a:solidFill>
          </a:uFill>
          <a:latin typeface="+mn-lt"/>
          <a:ea typeface="+mn-ea"/>
          <a:cs typeface="+mn-cs"/>
          <a:sym typeface="Calibri"/>
        </a:defRPr>
      </a:lvl5pPr>
      <a:lvl6pPr algn="r">
        <a:defRPr sz="1200">
          <a:solidFill>
            <a:schemeClr val="tx1"/>
          </a:solidFill>
          <a:uFill>
            <a:solidFill>
              <a:srgbClr val="888888"/>
            </a:solidFill>
          </a:uFill>
          <a:latin typeface="+mn-lt"/>
          <a:ea typeface="+mn-ea"/>
          <a:cs typeface="+mn-cs"/>
          <a:sym typeface="Calibri"/>
        </a:defRPr>
      </a:lvl6pPr>
      <a:lvl7pPr algn="r">
        <a:defRPr sz="1200">
          <a:solidFill>
            <a:schemeClr val="tx1"/>
          </a:solidFill>
          <a:uFill>
            <a:solidFill>
              <a:srgbClr val="888888"/>
            </a:solidFill>
          </a:uFill>
          <a:latin typeface="+mn-lt"/>
          <a:ea typeface="+mn-ea"/>
          <a:cs typeface="+mn-cs"/>
          <a:sym typeface="Calibri"/>
        </a:defRPr>
      </a:lvl7pPr>
      <a:lvl8pPr algn="r">
        <a:defRPr sz="1200">
          <a:solidFill>
            <a:schemeClr val="tx1"/>
          </a:solidFill>
          <a:uFill>
            <a:solidFill>
              <a:srgbClr val="888888"/>
            </a:solidFill>
          </a:uFill>
          <a:latin typeface="+mn-lt"/>
          <a:ea typeface="+mn-ea"/>
          <a:cs typeface="+mn-cs"/>
          <a:sym typeface="Calibri"/>
        </a:defRPr>
      </a:lvl8pPr>
      <a:lvl9pPr algn="r">
        <a:defRPr sz="1200">
          <a:solidFill>
            <a:schemeClr val="tx1"/>
          </a:solidFill>
          <a:uFill>
            <a:solidFill>
              <a:srgbClr val="888888"/>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50" name="Shape 50"/>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1" name="Shape 51"/>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2" name="Shape 52"/>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3" name="Shape 53"/>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4" name="Shape 54"/>
          <p:cNvSpPr/>
          <p:nvPr/>
        </p:nvSpPr>
        <p:spPr>
          <a:xfrm rot="5400000" flipH="1">
            <a:off x="1104900" y="1638300"/>
            <a:ext cx="6858000" cy="3581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5" name="Shape 55"/>
          <p:cNvSpPr/>
          <p:nvPr/>
        </p:nvSpPr>
        <p:spPr>
          <a:xfrm>
            <a:off x="0" y="0"/>
            <a:ext cx="9144000" cy="6858000"/>
          </a:xfrm>
          <a:prstGeom prst="rect">
            <a:avLst/>
          </a:prstGeom>
          <a:gradFill>
            <a:gsLst>
              <a:gs pos="0">
                <a:srgbClr val="17375E"/>
              </a:gs>
              <a:gs pos="42000">
                <a:srgbClr val="000000"/>
              </a:gs>
              <a:gs pos="50000">
                <a:srgbClr val="C0D0ED"/>
              </a:gs>
              <a:gs pos="51000">
                <a:srgbClr val="000000"/>
              </a:gs>
              <a:gs pos="90000">
                <a:srgbClr val="17375E">
                  <a:alpha val="18000"/>
                </a:srgbClr>
              </a:gs>
              <a:gs pos="100000">
                <a:srgbClr val="17375E"/>
              </a:gs>
            </a:gsLst>
            <a:lin ang="162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56" name="Shape 56"/>
          <p:cNvSpPr/>
          <p:nvPr/>
        </p:nvSpPr>
        <p:spPr>
          <a:xfrm>
            <a:off x="0" y="3352800"/>
            <a:ext cx="9144000" cy="685800"/>
          </a:xfrm>
          <a:prstGeom prst="rect">
            <a:avLst/>
          </a:prstGeom>
          <a:gradFill>
            <a:gsLst>
              <a:gs pos="0">
                <a:srgbClr val="17375E"/>
              </a:gs>
              <a:gs pos="50000">
                <a:srgbClr val="C0D0ED"/>
              </a:gs>
              <a:gs pos="90000">
                <a:srgbClr val="17375E">
                  <a:alpha val="18000"/>
                </a:srgbClr>
              </a:gs>
              <a:gs pos="100000">
                <a:srgbClr val="17375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7" name="Shape 57"/>
          <p:cNvSpPr/>
          <p:nvPr/>
        </p:nvSpPr>
        <p:spPr>
          <a:xfrm>
            <a:off x="4876800" y="3657600"/>
            <a:ext cx="4267200" cy="76200"/>
          </a:xfrm>
          <a:prstGeom prst="roundRect">
            <a:avLst>
              <a:gd name="adj" fmla="val 0"/>
            </a:avLst>
          </a:prstGeom>
          <a:solidFill>
            <a:srgbClr val="000000">
              <a:alpha val="6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8" name="Shape 58"/>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pic>
        <p:nvPicPr>
          <p:cNvPr id="59" name="image1.jpeg" descr="Welcome"/>
          <p:cNvPicPr/>
          <p:nvPr/>
        </p:nvPicPr>
        <p:blipFill>
          <a:blip r:embed="rId2">
            <a:extLst/>
          </a:blip>
          <a:stretch>
            <a:fillRect/>
          </a:stretch>
        </p:blipFill>
        <p:spPr>
          <a:xfrm>
            <a:off x="304800" y="304800"/>
            <a:ext cx="4406900" cy="2095500"/>
          </a:xfrm>
          <a:prstGeom prst="rect">
            <a:avLst/>
          </a:prstGeom>
          <a:ln w="12700">
            <a:miter lim="400000"/>
          </a:ln>
        </p:spPr>
      </p:pic>
      <p:pic>
        <p:nvPicPr>
          <p:cNvPr id="60" name="image1.png" descr="Logo"/>
          <p:cNvPicPr/>
          <p:nvPr/>
        </p:nvPicPr>
        <p:blipFill>
          <a:blip r:embed="rId3">
            <a:extLst/>
          </a:blip>
          <a:stretch>
            <a:fillRect/>
          </a:stretch>
        </p:blipFill>
        <p:spPr>
          <a:xfrm>
            <a:off x="457200" y="4038600"/>
            <a:ext cx="3951288" cy="2514600"/>
          </a:xfrm>
          <a:prstGeom prst="rect">
            <a:avLst/>
          </a:prstGeom>
          <a:ln w="12700">
            <a:miter lim="400000"/>
          </a:ln>
        </p:spPr>
      </p:pic>
      <p:pic>
        <p:nvPicPr>
          <p:cNvPr id="61" name="image2.jpeg" descr="http://www.derbychurchofchrist.com/derbyindex.jpg"/>
          <p:cNvPicPr/>
          <p:nvPr/>
        </p:nvPicPr>
        <p:blipFill>
          <a:blip r:embed="rId4">
            <a:extLst/>
          </a:blip>
          <a:stretch>
            <a:fillRect/>
          </a:stretch>
        </p:blipFill>
        <p:spPr>
          <a:xfrm>
            <a:off x="4648200" y="2590800"/>
            <a:ext cx="4343400" cy="232092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par>
                          <p:cTn id="8" fill="hold">
                            <p:stCondLst>
                              <p:cond delay="2000"/>
                            </p:stCondLst>
                            <p:childTnLst>
                              <p:par>
                                <p:cTn id="9" presetID="10" presetClass="entr" presetSubtype="0" fill="hold" grpId="2" nodeType="afterEffect">
                                  <p:stCondLst>
                                    <p:cond delay="0"/>
                                  </p:stCondLst>
                                  <p:iterate>
                                    <p:tmAbs val="0"/>
                                  </p:iterate>
                                  <p:childTnLst>
                                    <p:set>
                                      <p:cBhvr>
                                        <p:cTn id="10" fill="hold"/>
                                        <p:tgtEl>
                                          <p:spTgt spid="61"/>
                                        </p:tgtEl>
                                        <p:attrNameLst>
                                          <p:attrName>style.visibility</p:attrName>
                                        </p:attrNameLst>
                                      </p:cBhvr>
                                      <p:to>
                                        <p:strVal val="visible"/>
                                      </p:to>
                                    </p:set>
                                    <p:animEffect transition="in" filter="fade">
                                      <p:cBhvr>
                                        <p:cTn id="11" dur="2000"/>
                                        <p:tgtEl>
                                          <p:spTgt spid="61"/>
                                        </p:tgtEl>
                                      </p:cBhvr>
                                    </p:animEffect>
                                  </p:childTnLst>
                                </p:cTn>
                              </p:par>
                            </p:childTnLst>
                          </p:cTn>
                        </p:par>
                        <p:par>
                          <p:cTn id="12" fill="hold">
                            <p:stCondLst>
                              <p:cond delay="4000"/>
                            </p:stCondLst>
                            <p:childTnLst>
                              <p:par>
                                <p:cTn id="13" presetID="10" presetClass="entr" presetSubtype="0" fill="hold" grpId="3" nodeType="afterEffect">
                                  <p:stCondLst>
                                    <p:cond delay="0"/>
                                  </p:stCondLst>
                                  <p:iterate>
                                    <p:tmAbs val="0"/>
                                  </p:iterate>
                                  <p:childTnLst>
                                    <p:set>
                                      <p:cBhvr>
                                        <p:cTn id="14" fill="hold"/>
                                        <p:tgtEl>
                                          <p:spTgt spid="60"/>
                                        </p:tgtEl>
                                        <p:attrNameLst>
                                          <p:attrName>style.visibility</p:attrName>
                                        </p:attrNameLst>
                                      </p:cBhvr>
                                      <p:to>
                                        <p:strVal val="visible"/>
                                      </p:to>
                                    </p:set>
                                    <p:animEffect transition="in" filter="fade">
                                      <p:cBhvr>
                                        <p:cTn id="15"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P spid="60" grpId="3" animBg="1" advAuto="0"/>
      <p:bldP spid="61"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64" name="Shape 164"/>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65" name="Shape 165"/>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66" name="Shape 166"/>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67" name="Shape 167"/>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68" name="Shape 168"/>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69" name="Shape 169"/>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Answering The Social Gospel</a:t>
            </a:r>
          </a:p>
        </p:txBody>
      </p:sp>
      <p:sp>
        <p:nvSpPr>
          <p:cNvPr id="170" name="Shape 170"/>
          <p:cNvSpPr>
            <a:spLocks noGrp="1"/>
          </p:cNvSpPr>
          <p:nvPr>
            <p:ph type="body" idx="1"/>
          </p:nvPr>
        </p:nvSpPr>
        <p:spPr>
          <a:xfrm>
            <a:off x="457200" y="990600"/>
            <a:ext cx="8229600" cy="4800600"/>
          </a:xfrm>
          <a:prstGeom prst="rect">
            <a:avLst/>
          </a:prstGeom>
        </p:spPr>
        <p:txBody>
          <a:bodyPr lIns="0" tIns="0" rIns="0" bIns="0">
            <a:normAutofit/>
          </a:bodyPr>
          <a:lstStyle/>
          <a:p>
            <a:pPr marL="513778" lvl="0" indent="-513778" defTabSz="850391">
              <a:defRPr sz="1800">
                <a:uFillTx/>
              </a:defRPr>
            </a:pPr>
            <a:r>
              <a:rPr sz="2900" dirty="0">
                <a:uFill>
                  <a:solidFill/>
                </a:uFill>
              </a:rPr>
              <a:t>You don’t believe in “fellowship”</a:t>
            </a:r>
            <a:endParaRPr sz="2900" dirty="0"/>
          </a:p>
          <a:p>
            <a:pPr marL="809052" lvl="1" indent="-383856" defTabSz="850391">
              <a:spcBef>
                <a:spcPts val="600"/>
              </a:spcBef>
              <a:defRPr sz="1800">
                <a:uFillTx/>
              </a:defRPr>
            </a:pPr>
            <a:r>
              <a:rPr sz="2600" dirty="0">
                <a:uFill>
                  <a:solidFill/>
                </a:uFill>
              </a:rPr>
              <a:t>2 Cor. 6:14-16; 1 Cor. 10:16-17; 1 Jn. 1:3, 5-7</a:t>
            </a:r>
            <a:endParaRPr sz="2600" dirty="0"/>
          </a:p>
          <a:p>
            <a:pPr marL="809052" lvl="1" indent="-383856" defTabSz="850391">
              <a:spcBef>
                <a:spcPts val="600"/>
              </a:spcBef>
              <a:defRPr sz="1800">
                <a:uFillTx/>
              </a:defRPr>
            </a:pPr>
            <a:r>
              <a:rPr sz="2600" dirty="0">
                <a:uFill>
                  <a:solidFill/>
                </a:uFill>
              </a:rPr>
              <a:t>Fellowship is not used in the bible to reference a social meal or recreation.</a:t>
            </a:r>
            <a:endParaRPr sz="2600" dirty="0"/>
          </a:p>
          <a:p>
            <a:pPr marL="809052" lvl="1" indent="-383856" defTabSz="850391">
              <a:spcBef>
                <a:spcPts val="600"/>
              </a:spcBef>
              <a:defRPr sz="1800">
                <a:uFillTx/>
              </a:defRPr>
            </a:pPr>
            <a:r>
              <a:rPr sz="2600" dirty="0">
                <a:uFill>
                  <a:solidFill/>
                </a:uFill>
              </a:rPr>
              <a:t>If so one could never eat with a non Christian – Eph. 5:11</a:t>
            </a:r>
            <a:endParaRPr sz="2600" dirty="0"/>
          </a:p>
          <a:p>
            <a:pPr marL="809052" lvl="1" indent="-383856" defTabSz="850391">
              <a:spcBef>
                <a:spcPts val="600"/>
              </a:spcBef>
              <a:defRPr sz="1800">
                <a:uFillTx/>
              </a:defRPr>
            </a:pPr>
            <a:r>
              <a:rPr sz="2600" dirty="0">
                <a:uFill>
                  <a:solidFill/>
                </a:uFill>
              </a:rPr>
              <a:t>If it is a social meal then how can one have this with God? – 1 Cor. 1:9</a:t>
            </a:r>
            <a:endParaRPr sz="2600" dirty="0"/>
          </a:p>
          <a:p>
            <a:pPr marL="809052" lvl="1" indent="-383856" defTabSz="850391">
              <a:spcBef>
                <a:spcPts val="600"/>
              </a:spcBef>
              <a:defRPr sz="1800">
                <a:uFillTx/>
              </a:defRPr>
            </a:pPr>
            <a:r>
              <a:rPr sz="2600" dirty="0">
                <a:uFill>
                  <a:solidFill/>
                </a:uFill>
              </a:rPr>
              <a:t>Bible fellowship speaks of spiritual approval and joint participation in scriptural and spiritual work.</a:t>
            </a:r>
          </a:p>
        </p:txBody>
      </p:sp>
      <p:pic>
        <p:nvPicPr>
          <p:cNvPr id="171"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72"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73"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pic>
        <p:nvPicPr>
          <p:cNvPr id="174" name="image6.jpeg" descr="Fellowship"/>
          <p:cNvPicPr/>
          <p:nvPr/>
        </p:nvPicPr>
        <p:blipFill>
          <a:blip r:embed="rId4">
            <a:extLst/>
          </a:blip>
          <a:stretch>
            <a:fillRect/>
          </a:stretch>
        </p:blipFill>
        <p:spPr>
          <a:xfrm>
            <a:off x="838200" y="2057400"/>
            <a:ext cx="7691440" cy="36576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animEffect transition="in" filter="fade">
                                      <p:cBhvr>
                                        <p:cTn id="7" dur="2000"/>
                                        <p:tgtEl>
                                          <p:spTgt spid="170">
                                            <p:bg/>
                                          </p:spTgt>
                                        </p:tgtEl>
                                      </p:cBhvr>
                                    </p:animEffect>
                                  </p:childTnLst>
                                </p:cTn>
                              </p:par>
                              <p:par>
                                <p:cTn id="8" presetID="10" presetClass="entr" presetSubtype="0" fill="hold" grpId="1">
                                  <p:stCondLst>
                                    <p:cond delay="0"/>
                                  </p:stCondLst>
                                  <p:iterate>
                                    <p:tmAbs val="0"/>
                                  </p:iterate>
                                  <p:childTnLst>
                                    <p:set>
                                      <p:cBhvr>
                                        <p:cTn id="9" fill="hold"/>
                                        <p:tgtEl>
                                          <p:spTgt spid="170">
                                            <p:txEl>
                                              <p:pRg st="0" end="0"/>
                                            </p:txEl>
                                          </p:spTgt>
                                        </p:tgtEl>
                                        <p:attrNameLst>
                                          <p:attrName>style.visibility</p:attrName>
                                        </p:attrNameLst>
                                      </p:cBhvr>
                                      <p:to>
                                        <p:strVal val="visible"/>
                                      </p:to>
                                    </p:set>
                                    <p:animEffect transition="in" filter="fade">
                                      <p:cBhvr>
                                        <p:cTn id="10" dur="2000"/>
                                        <p:tgtEl>
                                          <p:spTgt spid="170">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170">
                                            <p:txEl>
                                              <p:pRg st="1" end="1"/>
                                            </p:txEl>
                                          </p:spTgt>
                                        </p:tgtEl>
                                        <p:attrNameLst>
                                          <p:attrName>style.visibility</p:attrName>
                                        </p:attrNameLst>
                                      </p:cBhvr>
                                      <p:to>
                                        <p:strVal val="visible"/>
                                      </p:to>
                                    </p:set>
                                    <p:animEffect transition="in" filter="fade">
                                      <p:cBhvr>
                                        <p:cTn id="13" dur="2000"/>
                                        <p:tgtEl>
                                          <p:spTgt spid="17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2" nodeType="clickEffect">
                                  <p:stCondLst>
                                    <p:cond delay="0"/>
                                  </p:stCondLst>
                                  <p:iterate>
                                    <p:tmAbs val="0"/>
                                  </p:iterate>
                                  <p:childTnLst>
                                    <p:set>
                                      <p:cBhvr>
                                        <p:cTn id="17" fill="hold"/>
                                        <p:tgtEl>
                                          <p:spTgt spid="174"/>
                                        </p:tgtEl>
                                        <p:attrNameLst>
                                          <p:attrName>style.visibility</p:attrName>
                                        </p:attrNameLst>
                                      </p:cBhvr>
                                      <p:to>
                                        <p:strVal val="visible"/>
                                      </p:to>
                                    </p:set>
                                    <p:animEffect transition="in" filter="fade">
                                      <p:cBhvr>
                                        <p:cTn id="18" dur="2000"/>
                                        <p:tgtEl>
                                          <p:spTgt spid="1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3" nodeType="clickEffect">
                                  <p:stCondLst>
                                    <p:cond delay="0"/>
                                  </p:stCondLst>
                                  <p:iterate>
                                    <p:tmAbs val="0"/>
                                  </p:iterate>
                                  <p:childTnLst>
                                    <p:animEffect transition="out" filter="fade">
                                      <p:cBhvr>
                                        <p:cTn id="22" dur="500" fill="hold"/>
                                        <p:tgtEl>
                                          <p:spTgt spid="174"/>
                                        </p:tgtEl>
                                      </p:cBhvr>
                                    </p:animEffect>
                                    <p:set>
                                      <p:cBhvr>
                                        <p:cTn id="23" fill="hold">
                                          <p:stCondLst>
                                            <p:cond delay="499"/>
                                          </p:stCondLst>
                                        </p:cTn>
                                        <p:tgtEl>
                                          <p:spTgt spid="17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iterate>
                                    <p:tmAbs val="0"/>
                                  </p:iterate>
                                  <p:childTnLst>
                                    <p:set>
                                      <p:cBhvr>
                                        <p:cTn id="27" fill="hold"/>
                                        <p:tgtEl>
                                          <p:spTgt spid="170">
                                            <p:txEl>
                                              <p:pRg st="2" end="2"/>
                                            </p:txEl>
                                          </p:spTgt>
                                        </p:tgtEl>
                                        <p:attrNameLst>
                                          <p:attrName>style.visibility</p:attrName>
                                        </p:attrNameLst>
                                      </p:cBhvr>
                                      <p:to>
                                        <p:strVal val="visible"/>
                                      </p:to>
                                    </p:set>
                                    <p:animEffect transition="in" filter="fade">
                                      <p:cBhvr>
                                        <p:cTn id="28" dur="2000"/>
                                        <p:tgtEl>
                                          <p:spTgt spid="17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iterate>
                                    <p:tmAbs val="0"/>
                                  </p:iterate>
                                  <p:childTnLst>
                                    <p:set>
                                      <p:cBhvr>
                                        <p:cTn id="32" fill="hold"/>
                                        <p:tgtEl>
                                          <p:spTgt spid="170">
                                            <p:txEl>
                                              <p:pRg st="3" end="3"/>
                                            </p:txEl>
                                          </p:spTgt>
                                        </p:tgtEl>
                                        <p:attrNameLst>
                                          <p:attrName>style.visibility</p:attrName>
                                        </p:attrNameLst>
                                      </p:cBhvr>
                                      <p:to>
                                        <p:strVal val="visible"/>
                                      </p:to>
                                    </p:set>
                                    <p:animEffect transition="in" filter="fade">
                                      <p:cBhvr>
                                        <p:cTn id="33" dur="2000"/>
                                        <p:tgtEl>
                                          <p:spTgt spid="17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iterate>
                                    <p:tmAbs val="0"/>
                                  </p:iterate>
                                  <p:childTnLst>
                                    <p:set>
                                      <p:cBhvr>
                                        <p:cTn id="37" fill="hold"/>
                                        <p:tgtEl>
                                          <p:spTgt spid="170">
                                            <p:txEl>
                                              <p:pRg st="4" end="4"/>
                                            </p:txEl>
                                          </p:spTgt>
                                        </p:tgtEl>
                                        <p:attrNameLst>
                                          <p:attrName>style.visibility</p:attrName>
                                        </p:attrNameLst>
                                      </p:cBhvr>
                                      <p:to>
                                        <p:strVal val="visible"/>
                                      </p:to>
                                    </p:set>
                                    <p:animEffect transition="in" filter="fade">
                                      <p:cBhvr>
                                        <p:cTn id="38" dur="2000"/>
                                        <p:tgtEl>
                                          <p:spTgt spid="17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iterate>
                                    <p:tmAbs val="0"/>
                                  </p:iterate>
                                  <p:childTnLst>
                                    <p:set>
                                      <p:cBhvr>
                                        <p:cTn id="42" fill="hold"/>
                                        <p:tgtEl>
                                          <p:spTgt spid="170">
                                            <p:txEl>
                                              <p:pRg st="5" end="5"/>
                                            </p:txEl>
                                          </p:spTgt>
                                        </p:tgtEl>
                                        <p:attrNameLst>
                                          <p:attrName>style.visibility</p:attrName>
                                        </p:attrNameLst>
                                      </p:cBhvr>
                                      <p:to>
                                        <p:strVal val="visible"/>
                                      </p:to>
                                    </p:set>
                                    <p:animEffect transition="in" filter="fade">
                                      <p:cBhvr>
                                        <p:cTn id="43" dur="2000"/>
                                        <p:tgtEl>
                                          <p:spTgt spid="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uiExpand="1" build="p" bldLvl="5" animBg="1" advAuto="0"/>
      <p:bldP spid="174" grpId="2" uiExpand="1" animBg="1" advAuto="0"/>
      <p:bldP spid="174" grpId="3" uiExpan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77" name="Shape 177"/>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78" name="Shape 178"/>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79" name="Shape 179"/>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80" name="Shape 180"/>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81" name="Shape 181"/>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82" name="Shape 182"/>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The Root of the Problem</a:t>
            </a:r>
          </a:p>
        </p:txBody>
      </p:sp>
      <p:sp>
        <p:nvSpPr>
          <p:cNvPr id="183" name="Shape 183"/>
          <p:cNvSpPr>
            <a:spLocks noGrp="1"/>
          </p:cNvSpPr>
          <p:nvPr>
            <p:ph type="body" idx="1"/>
          </p:nvPr>
        </p:nvSpPr>
        <p:spPr>
          <a:xfrm>
            <a:off x="457200" y="990600"/>
            <a:ext cx="8229600" cy="4800600"/>
          </a:xfrm>
          <a:prstGeom prst="rect">
            <a:avLst/>
          </a:prstGeom>
        </p:spPr>
        <p:txBody>
          <a:bodyPr lIns="0" tIns="0" rIns="0" bIns="0">
            <a:normAutofit/>
          </a:bodyPr>
          <a:lstStyle>
            <a:lvl1pPr marL="609600" indent="-609600"/>
            <a:lvl2pPr marL="901700" indent="-444500">
              <a:spcBef>
                <a:spcPts val="600"/>
              </a:spcBef>
              <a:defRPr sz="2800"/>
            </a:lvl2pPr>
          </a:lstStyle>
          <a:p>
            <a:pPr lvl="0">
              <a:defRPr sz="1800">
                <a:uFillTx/>
              </a:defRPr>
            </a:pPr>
            <a:r>
              <a:rPr sz="3200">
                <a:uFill>
                  <a:solidFill/>
                </a:uFill>
              </a:rPr>
              <a:t>A Self-serving Religion</a:t>
            </a:r>
          </a:p>
          <a:p>
            <a:pPr lvl="1">
              <a:defRPr sz="1800">
                <a:uFillTx/>
              </a:defRPr>
            </a:pPr>
            <a:r>
              <a:rPr sz="2800">
                <a:uFill>
                  <a:solidFill/>
                </a:uFill>
              </a:rPr>
              <a:t>These things please people not God. </a:t>
            </a:r>
          </a:p>
        </p:txBody>
      </p:sp>
      <p:pic>
        <p:nvPicPr>
          <p:cNvPr id="184"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85"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86"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 name="Shape 188"/>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89" name="Shape 189"/>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90" name="Shape 190"/>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91" name="Shape 191"/>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92" name="Shape 192"/>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93" name="Shape 193"/>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94" name="Shape 194"/>
          <p:cNvSpPr>
            <a:spLocks noGrp="1"/>
          </p:cNvSpPr>
          <p:nvPr>
            <p:ph type="title"/>
          </p:nvPr>
        </p:nvSpPr>
        <p:spPr>
          <a:xfrm>
            <a:off x="457200" y="274638"/>
            <a:ext cx="8229600" cy="487364"/>
          </a:xfrm>
          <a:prstGeom prst="rect">
            <a:avLst/>
          </a:prstGeom>
        </p:spPr>
        <p:txBody>
          <a:bodyPr lIns="0" tIns="0" rIns="0" bIns="0">
            <a:normAutofit/>
          </a:bodyPr>
          <a:lstStyle/>
          <a:p>
            <a:pPr lvl="0" defTabSz="603504">
              <a:defRPr sz="2500"/>
            </a:pPr>
            <a:endParaRPr/>
          </a:p>
        </p:txBody>
      </p:sp>
      <p:sp>
        <p:nvSpPr>
          <p:cNvPr id="195" name="Shape 195"/>
          <p:cNvSpPr>
            <a:spLocks noGrp="1"/>
          </p:cNvSpPr>
          <p:nvPr>
            <p:ph type="body" idx="1"/>
          </p:nvPr>
        </p:nvSpPr>
        <p:spPr>
          <a:xfrm>
            <a:off x="457200" y="990600"/>
            <a:ext cx="8229600" cy="4800600"/>
          </a:xfrm>
          <a:prstGeom prst="rect">
            <a:avLst/>
          </a:prstGeom>
        </p:spPr>
        <p:txBody>
          <a:bodyPr lIns="0" tIns="0" rIns="0" bIns="0">
            <a:normAutofit/>
          </a:bodyPr>
          <a:lstStyle/>
          <a:p>
            <a:pPr marL="609600" lvl="0" indent="-609600">
              <a:defRPr sz="1800">
                <a:uFillTx/>
              </a:defRPr>
            </a:pPr>
            <a:r>
              <a:rPr sz="3200">
                <a:uFill>
                  <a:solidFill/>
                </a:uFill>
              </a:rPr>
              <a:t>What We Learned</a:t>
            </a:r>
          </a:p>
          <a:p>
            <a:pPr marL="901700" lvl="1" indent="-444500">
              <a:spcBef>
                <a:spcPts val="600"/>
              </a:spcBef>
              <a:defRPr sz="1800">
                <a:uFillTx/>
              </a:defRPr>
            </a:pPr>
            <a:r>
              <a:rPr sz="2800">
                <a:uFill>
                  <a:solidFill/>
                </a:uFill>
              </a:rPr>
              <a:t>The Social Gospel is not authorized.</a:t>
            </a:r>
            <a:endParaRPr sz="2800"/>
          </a:p>
          <a:p>
            <a:pPr marL="901700" lvl="1" indent="-444500">
              <a:spcBef>
                <a:spcPts val="600"/>
              </a:spcBef>
              <a:defRPr sz="1800">
                <a:uFillTx/>
              </a:defRPr>
            </a:pPr>
            <a:r>
              <a:rPr sz="2800">
                <a:uFill>
                  <a:solidFill/>
                </a:uFill>
              </a:rPr>
              <a:t>The Social Gospel came from denominations.</a:t>
            </a:r>
            <a:endParaRPr sz="2800"/>
          </a:p>
          <a:p>
            <a:pPr marL="901700" lvl="1" indent="-444500">
              <a:spcBef>
                <a:spcPts val="600"/>
              </a:spcBef>
              <a:defRPr sz="1800">
                <a:uFillTx/>
              </a:defRPr>
            </a:pPr>
            <a:r>
              <a:rPr sz="2800">
                <a:uFill>
                  <a:solidFill/>
                </a:uFill>
              </a:rPr>
              <a:t>We must keep the church Christ’s by practicing simple New Testament Christianity.</a:t>
            </a:r>
            <a:endParaRPr sz="2800"/>
          </a:p>
          <a:p>
            <a:pPr marL="901700" lvl="1" indent="-444500">
              <a:spcBef>
                <a:spcPts val="600"/>
              </a:spcBef>
              <a:defRPr sz="1800">
                <a:uFillTx/>
              </a:defRPr>
            </a:pPr>
            <a:r>
              <a:rPr sz="2800">
                <a:uFill>
                  <a:solidFill/>
                </a:uFill>
              </a:rPr>
              <a:t>We must support the saving gospel and not the social gospel.</a:t>
            </a:r>
          </a:p>
        </p:txBody>
      </p:sp>
      <p:pic>
        <p:nvPicPr>
          <p:cNvPr id="196"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97"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98"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95">
                                            <p:bg/>
                                          </p:spTgt>
                                        </p:tgtEl>
                                        <p:attrNameLst>
                                          <p:attrName>style.visibility</p:attrName>
                                        </p:attrNameLst>
                                      </p:cBhvr>
                                      <p:to>
                                        <p:strVal val="visible"/>
                                      </p:to>
                                    </p:set>
                                    <p:animEffect transition="in" filter="fade">
                                      <p:cBhvr>
                                        <p:cTn id="7" dur="1000"/>
                                        <p:tgtEl>
                                          <p:spTgt spid="195">
                                            <p:bg/>
                                          </p:spTgt>
                                        </p:tgtEl>
                                      </p:cBhvr>
                                    </p:animEffect>
                                  </p:childTnLst>
                                </p:cTn>
                              </p:par>
                              <p:par>
                                <p:cTn id="8" presetID="10" presetClass="entr" presetSubtype="0" fill="hold" grpId="1">
                                  <p:stCondLst>
                                    <p:cond delay="0"/>
                                  </p:stCondLst>
                                  <p:iterate>
                                    <p:tmAbs val="0"/>
                                  </p:iterate>
                                  <p:childTnLst>
                                    <p:set>
                                      <p:cBhvr>
                                        <p:cTn id="9" fill="hold"/>
                                        <p:tgtEl>
                                          <p:spTgt spid="195">
                                            <p:txEl>
                                              <p:pRg st="0" end="0"/>
                                            </p:txEl>
                                          </p:spTgt>
                                        </p:tgtEl>
                                        <p:attrNameLst>
                                          <p:attrName>style.visibility</p:attrName>
                                        </p:attrNameLst>
                                      </p:cBhvr>
                                      <p:to>
                                        <p:strVal val="visible"/>
                                      </p:to>
                                    </p:set>
                                    <p:animEffect transition="in" filter="fade">
                                      <p:cBhvr>
                                        <p:cTn id="10" dur="1000"/>
                                        <p:tgtEl>
                                          <p:spTgt spid="195">
                                            <p:txEl>
                                              <p:pRg st="0" end="0"/>
                                            </p:txEl>
                                          </p:spTgt>
                                        </p:tgtEl>
                                      </p:cBhvr>
                                    </p:animEffect>
                                  </p:childTnLst>
                                </p:cTn>
                              </p:par>
                            </p:childTnLst>
                          </p:cTn>
                        </p:par>
                        <p:par>
                          <p:cTn id="11" fill="hold">
                            <p:stCondLst>
                              <p:cond delay="1000"/>
                            </p:stCondLst>
                            <p:childTnLst>
                              <p:par>
                                <p:cTn id="12" presetID="10" presetClass="entr" presetSubtype="0" fill="hold" grpId="1" nodeType="afterEffect">
                                  <p:stCondLst>
                                    <p:cond delay="0"/>
                                  </p:stCondLst>
                                  <p:iterate>
                                    <p:tmAbs val="0"/>
                                  </p:iterate>
                                  <p:childTnLst>
                                    <p:set>
                                      <p:cBhvr>
                                        <p:cTn id="13" fill="hold"/>
                                        <p:tgtEl>
                                          <p:spTgt spid="195">
                                            <p:txEl>
                                              <p:pRg st="1" end="1"/>
                                            </p:txEl>
                                          </p:spTgt>
                                        </p:tgtEl>
                                        <p:attrNameLst>
                                          <p:attrName>style.visibility</p:attrName>
                                        </p:attrNameLst>
                                      </p:cBhvr>
                                      <p:to>
                                        <p:strVal val="visible"/>
                                      </p:to>
                                    </p:set>
                                    <p:animEffect transition="in" filter="fade">
                                      <p:cBhvr>
                                        <p:cTn id="14" dur="1000"/>
                                        <p:tgtEl>
                                          <p:spTgt spid="195">
                                            <p:txEl>
                                              <p:pRg st="1" end="1"/>
                                            </p:txEl>
                                          </p:spTgt>
                                        </p:tgtEl>
                                      </p:cBhvr>
                                    </p:animEffect>
                                  </p:childTnLst>
                                </p:cTn>
                              </p:par>
                            </p:childTnLst>
                          </p:cTn>
                        </p:par>
                        <p:par>
                          <p:cTn id="15" fill="hold">
                            <p:stCondLst>
                              <p:cond delay="2000"/>
                            </p:stCondLst>
                            <p:childTnLst>
                              <p:par>
                                <p:cTn id="16" presetID="10" presetClass="entr" presetSubtype="0" fill="hold" grpId="1" nodeType="afterEffect">
                                  <p:stCondLst>
                                    <p:cond delay="0"/>
                                  </p:stCondLst>
                                  <p:iterate>
                                    <p:tmAbs val="0"/>
                                  </p:iterate>
                                  <p:childTnLst>
                                    <p:set>
                                      <p:cBhvr>
                                        <p:cTn id="17" fill="hold"/>
                                        <p:tgtEl>
                                          <p:spTgt spid="195">
                                            <p:txEl>
                                              <p:pRg st="2" end="2"/>
                                            </p:txEl>
                                          </p:spTgt>
                                        </p:tgtEl>
                                        <p:attrNameLst>
                                          <p:attrName>style.visibility</p:attrName>
                                        </p:attrNameLst>
                                      </p:cBhvr>
                                      <p:to>
                                        <p:strVal val="visible"/>
                                      </p:to>
                                    </p:set>
                                    <p:animEffect transition="in" filter="fade">
                                      <p:cBhvr>
                                        <p:cTn id="18" dur="1000"/>
                                        <p:tgtEl>
                                          <p:spTgt spid="195">
                                            <p:txEl>
                                              <p:pRg st="2" end="2"/>
                                            </p:txEl>
                                          </p:spTgt>
                                        </p:tgtEl>
                                      </p:cBhvr>
                                    </p:animEffect>
                                  </p:childTnLst>
                                </p:cTn>
                              </p:par>
                            </p:childTnLst>
                          </p:cTn>
                        </p:par>
                        <p:par>
                          <p:cTn id="19" fill="hold">
                            <p:stCondLst>
                              <p:cond delay="3000"/>
                            </p:stCondLst>
                            <p:childTnLst>
                              <p:par>
                                <p:cTn id="20" presetID="10" presetClass="entr" presetSubtype="0" fill="hold" grpId="1" nodeType="afterEffect">
                                  <p:stCondLst>
                                    <p:cond delay="0"/>
                                  </p:stCondLst>
                                  <p:iterate>
                                    <p:tmAbs val="0"/>
                                  </p:iterate>
                                  <p:childTnLst>
                                    <p:set>
                                      <p:cBhvr>
                                        <p:cTn id="21" fill="hold"/>
                                        <p:tgtEl>
                                          <p:spTgt spid="195">
                                            <p:txEl>
                                              <p:pRg st="3" end="3"/>
                                            </p:txEl>
                                          </p:spTgt>
                                        </p:tgtEl>
                                        <p:attrNameLst>
                                          <p:attrName>style.visibility</p:attrName>
                                        </p:attrNameLst>
                                      </p:cBhvr>
                                      <p:to>
                                        <p:strVal val="visible"/>
                                      </p:to>
                                    </p:set>
                                    <p:animEffect transition="in" filter="fade">
                                      <p:cBhvr>
                                        <p:cTn id="22" dur="1000"/>
                                        <p:tgtEl>
                                          <p:spTgt spid="195">
                                            <p:txEl>
                                              <p:pRg st="3" end="3"/>
                                            </p:txEl>
                                          </p:spTgt>
                                        </p:tgtEl>
                                      </p:cBhvr>
                                    </p:animEffect>
                                  </p:childTnLst>
                                </p:cTn>
                              </p:par>
                            </p:childTnLst>
                          </p:cTn>
                        </p:par>
                        <p:par>
                          <p:cTn id="23" fill="hold">
                            <p:stCondLst>
                              <p:cond delay="4000"/>
                            </p:stCondLst>
                            <p:childTnLst>
                              <p:par>
                                <p:cTn id="24" presetID="10" presetClass="entr" presetSubtype="0" fill="hold" grpId="1" nodeType="afterEffect">
                                  <p:stCondLst>
                                    <p:cond delay="0"/>
                                  </p:stCondLst>
                                  <p:iterate>
                                    <p:tmAbs val="0"/>
                                  </p:iterate>
                                  <p:childTnLst>
                                    <p:set>
                                      <p:cBhvr>
                                        <p:cTn id="25" fill="hold"/>
                                        <p:tgtEl>
                                          <p:spTgt spid="195">
                                            <p:txEl>
                                              <p:pRg st="4" end="4"/>
                                            </p:txEl>
                                          </p:spTgt>
                                        </p:tgtEl>
                                        <p:attrNameLst>
                                          <p:attrName>style.visibility</p:attrName>
                                        </p:attrNameLst>
                                      </p:cBhvr>
                                      <p:to>
                                        <p:strVal val="visible"/>
                                      </p:to>
                                    </p:set>
                                    <p:animEffect transition="in" filter="fade">
                                      <p:cBhvr>
                                        <p:cTn id="26" dur="1000"/>
                                        <p:tgtEl>
                                          <p:spTgt spid="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201" name="Shape 201"/>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202" name="Shape 202"/>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203" name="Shape 203"/>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204" name="Shape 204"/>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205" name="Shape 205"/>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206" name="Shape 206"/>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Obey the Gospel of Jesus</a:t>
            </a:r>
          </a:p>
        </p:txBody>
      </p:sp>
      <p:sp>
        <p:nvSpPr>
          <p:cNvPr id="207" name="Shape 207"/>
          <p:cNvSpPr>
            <a:spLocks noGrp="1"/>
          </p:cNvSpPr>
          <p:nvPr>
            <p:ph type="body" idx="1"/>
          </p:nvPr>
        </p:nvSpPr>
        <p:spPr>
          <a:xfrm>
            <a:off x="381000" y="609600"/>
            <a:ext cx="8229600" cy="5029200"/>
          </a:xfrm>
          <a:prstGeom prst="rect">
            <a:avLst/>
          </a:prstGeom>
        </p:spPr>
        <p:txBody>
          <a:bodyPr lIns="0" tIns="0" rIns="0" bIns="0">
            <a:normAutofit/>
          </a:bodyPr>
          <a:lstStyle/>
          <a:p>
            <a:pPr marL="286386" lvl="0" indent="-283211">
              <a:lnSpc>
                <a:spcPct val="90000"/>
              </a:lnSpc>
              <a:spcBef>
                <a:spcPts val="600"/>
              </a:spcBef>
              <a:buFont typeface="Verdana"/>
              <a:buChar char="◦"/>
              <a:defRPr sz="1800">
                <a:uFillTx/>
              </a:defRPr>
            </a:pPr>
            <a:r>
              <a:rPr sz="2500">
                <a:uFill>
                  <a:solidFill/>
                </a:uFill>
              </a:rPr>
              <a:t>Hear</a:t>
            </a:r>
            <a:endParaRPr sz="2900"/>
          </a:p>
          <a:p>
            <a:pPr marL="507363" lvl="1" indent="-307338">
              <a:lnSpc>
                <a:spcPct val="90000"/>
              </a:lnSpc>
              <a:spcBef>
                <a:spcPts val="500"/>
              </a:spcBef>
              <a:buFont typeface="Wingdings 2"/>
              <a:buChar char="●"/>
              <a:defRPr sz="1800">
                <a:uFillTx/>
              </a:defRPr>
            </a:pPr>
            <a:r>
              <a:rPr sz="2200">
                <a:uFill>
                  <a:solidFill/>
                </a:uFill>
              </a:rPr>
              <a:t>“Faith comes by hearing” (Rom. 10:17)</a:t>
            </a:r>
            <a:endParaRPr sz="2500"/>
          </a:p>
          <a:p>
            <a:pPr marL="286386" lvl="0" indent="-283211">
              <a:lnSpc>
                <a:spcPct val="90000"/>
              </a:lnSpc>
              <a:spcBef>
                <a:spcPts val="600"/>
              </a:spcBef>
              <a:buFont typeface="Verdana"/>
              <a:buChar char="◦"/>
              <a:defRPr sz="1800">
                <a:uFillTx/>
              </a:defRPr>
            </a:pPr>
            <a:r>
              <a:rPr sz="2500">
                <a:uFill>
                  <a:solidFill/>
                </a:uFill>
              </a:rPr>
              <a:t>Believe  </a:t>
            </a:r>
            <a:endParaRPr sz="2900"/>
          </a:p>
          <a:p>
            <a:pPr marL="507363" lvl="1" indent="-307338">
              <a:lnSpc>
                <a:spcPct val="90000"/>
              </a:lnSpc>
              <a:spcBef>
                <a:spcPts val="500"/>
              </a:spcBef>
              <a:buFont typeface="Wingdings 2"/>
              <a:buChar char="●"/>
              <a:defRPr sz="1800">
                <a:uFillTx/>
              </a:defRPr>
            </a:pPr>
            <a:r>
              <a:rPr sz="2200">
                <a:uFill>
                  <a:solidFill/>
                </a:uFill>
              </a:rPr>
              <a:t>“Believe on the Lord Jesus” (Ax. 17:31)</a:t>
            </a:r>
            <a:endParaRPr sz="2500"/>
          </a:p>
          <a:p>
            <a:pPr marL="286386" lvl="0" indent="-283211">
              <a:lnSpc>
                <a:spcPct val="90000"/>
              </a:lnSpc>
              <a:spcBef>
                <a:spcPts val="600"/>
              </a:spcBef>
              <a:buFont typeface="Verdana"/>
              <a:buChar char="◦"/>
              <a:defRPr sz="1800">
                <a:uFillTx/>
              </a:defRPr>
            </a:pPr>
            <a:r>
              <a:rPr sz="2500">
                <a:uFill>
                  <a:solidFill/>
                </a:uFill>
              </a:rPr>
              <a:t>Repent </a:t>
            </a:r>
            <a:endParaRPr sz="2900"/>
          </a:p>
          <a:p>
            <a:pPr marL="507363" lvl="1" indent="-307338">
              <a:lnSpc>
                <a:spcPct val="90000"/>
              </a:lnSpc>
              <a:spcBef>
                <a:spcPts val="500"/>
              </a:spcBef>
              <a:buFont typeface="Wingdings 2"/>
              <a:buChar char="●"/>
              <a:defRPr sz="1800">
                <a:uFillTx/>
              </a:defRPr>
            </a:pPr>
            <a:r>
              <a:rPr sz="2200">
                <a:uFill>
                  <a:solidFill/>
                </a:uFill>
              </a:rPr>
              <a:t>“Repent or perish” (Lk. 13:3)</a:t>
            </a:r>
            <a:endParaRPr sz="2500"/>
          </a:p>
          <a:p>
            <a:pPr marL="286386" lvl="0" indent="-283211">
              <a:lnSpc>
                <a:spcPct val="90000"/>
              </a:lnSpc>
              <a:spcBef>
                <a:spcPts val="600"/>
              </a:spcBef>
              <a:buFont typeface="Verdana"/>
              <a:buChar char="◦"/>
              <a:defRPr sz="1800">
                <a:uFillTx/>
              </a:defRPr>
            </a:pPr>
            <a:r>
              <a:rPr sz="2500">
                <a:uFill>
                  <a:solidFill/>
                </a:uFill>
              </a:rPr>
              <a:t>Confess </a:t>
            </a:r>
            <a:endParaRPr sz="2900"/>
          </a:p>
          <a:p>
            <a:pPr marL="507363" lvl="1" indent="-307338">
              <a:lnSpc>
                <a:spcPct val="90000"/>
              </a:lnSpc>
              <a:spcBef>
                <a:spcPts val="500"/>
              </a:spcBef>
              <a:buFont typeface="Wingdings 2"/>
              <a:buChar char="●"/>
              <a:defRPr sz="1800">
                <a:uFillTx/>
              </a:defRPr>
            </a:pPr>
            <a:r>
              <a:rPr sz="2200">
                <a:uFill>
                  <a:solidFill/>
                </a:uFill>
              </a:rPr>
              <a:t>“Confess with your mouth the Lord Jesus” (Rom. 10:9)</a:t>
            </a:r>
            <a:endParaRPr sz="2500"/>
          </a:p>
          <a:p>
            <a:pPr marL="286386" lvl="0" indent="-283211">
              <a:lnSpc>
                <a:spcPct val="90000"/>
              </a:lnSpc>
              <a:spcBef>
                <a:spcPts val="600"/>
              </a:spcBef>
              <a:buFont typeface="Verdana"/>
              <a:buChar char="◦"/>
              <a:defRPr sz="1800">
                <a:uFillTx/>
              </a:defRPr>
            </a:pPr>
            <a:r>
              <a:rPr sz="2500">
                <a:uFill>
                  <a:solidFill/>
                </a:uFill>
              </a:rPr>
              <a:t>Baptized</a:t>
            </a:r>
            <a:endParaRPr sz="2900"/>
          </a:p>
          <a:p>
            <a:pPr marL="507363" lvl="1" indent="-307338">
              <a:lnSpc>
                <a:spcPct val="90000"/>
              </a:lnSpc>
              <a:spcBef>
                <a:spcPts val="500"/>
              </a:spcBef>
              <a:buFont typeface="Wingdings 2"/>
              <a:buChar char="●"/>
              <a:defRPr sz="1800">
                <a:uFillTx/>
              </a:defRPr>
            </a:pPr>
            <a:r>
              <a:rPr sz="2200">
                <a:uFill>
                  <a:solidFill/>
                </a:uFill>
              </a:rPr>
              <a:t>“Baptism now saves us” (1 Pet. 3:21)</a:t>
            </a:r>
            <a:endParaRPr sz="2500"/>
          </a:p>
          <a:p>
            <a:pPr marL="286386" lvl="0" indent="-283211">
              <a:lnSpc>
                <a:spcPct val="90000"/>
              </a:lnSpc>
              <a:spcBef>
                <a:spcPts val="600"/>
              </a:spcBef>
              <a:buFont typeface="Verdana"/>
              <a:buChar char="◦"/>
              <a:defRPr sz="1800">
                <a:uFillTx/>
              </a:defRPr>
            </a:pPr>
            <a:r>
              <a:rPr sz="2500">
                <a:uFill>
                  <a:solidFill/>
                </a:uFill>
              </a:rPr>
              <a:t>Remain Faithful</a:t>
            </a:r>
            <a:endParaRPr sz="2900"/>
          </a:p>
          <a:p>
            <a:pPr marL="507363" lvl="1" indent="-307338">
              <a:lnSpc>
                <a:spcPct val="90000"/>
              </a:lnSpc>
              <a:spcBef>
                <a:spcPts val="500"/>
              </a:spcBef>
              <a:buFont typeface="Wingdings 2"/>
              <a:buChar char="●"/>
              <a:defRPr sz="1800">
                <a:uFillTx/>
              </a:defRPr>
            </a:pPr>
            <a:r>
              <a:rPr sz="2200">
                <a:uFill>
                  <a:solidFill/>
                </a:uFill>
              </a:rPr>
              <a:t>“He who endures to the end will be saved” (Matt. 10:22)</a:t>
            </a:r>
          </a:p>
        </p:txBody>
      </p:sp>
      <p:pic>
        <p:nvPicPr>
          <p:cNvPr id="208"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209"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210"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07">
                                            <p:bg/>
                                          </p:spTgt>
                                        </p:tgtEl>
                                        <p:attrNameLst>
                                          <p:attrName>style.visibility</p:attrName>
                                        </p:attrNameLst>
                                      </p:cBhvr>
                                      <p:to>
                                        <p:strVal val="visible"/>
                                      </p:to>
                                    </p:set>
                                    <p:animEffect transition="in" filter="fade">
                                      <p:cBhvr>
                                        <p:cTn id="7" dur="1000"/>
                                        <p:tgtEl>
                                          <p:spTgt spid="207">
                                            <p:bg/>
                                          </p:spTgt>
                                        </p:tgtEl>
                                      </p:cBhvr>
                                    </p:animEffect>
                                  </p:childTnLst>
                                </p:cTn>
                              </p:par>
                              <p:par>
                                <p:cTn id="8" presetID="10" presetClass="entr" presetSubtype="0" fill="hold" grpId="1">
                                  <p:stCondLst>
                                    <p:cond delay="0"/>
                                  </p:stCondLst>
                                  <p:iterate>
                                    <p:tmAbs val="0"/>
                                  </p:iterate>
                                  <p:childTnLst>
                                    <p:set>
                                      <p:cBhvr>
                                        <p:cTn id="9" fill="hold"/>
                                        <p:tgtEl>
                                          <p:spTgt spid="207">
                                            <p:txEl>
                                              <p:pRg st="0" end="0"/>
                                            </p:txEl>
                                          </p:spTgt>
                                        </p:tgtEl>
                                        <p:attrNameLst>
                                          <p:attrName>style.visibility</p:attrName>
                                        </p:attrNameLst>
                                      </p:cBhvr>
                                      <p:to>
                                        <p:strVal val="visible"/>
                                      </p:to>
                                    </p:set>
                                    <p:animEffect transition="in" filter="fade">
                                      <p:cBhvr>
                                        <p:cTn id="10" dur="1000"/>
                                        <p:tgtEl>
                                          <p:spTgt spid="207">
                                            <p:txEl>
                                              <p:pRg st="0" end="0"/>
                                            </p:txEl>
                                          </p:spTgt>
                                        </p:tgtEl>
                                      </p:cBhvr>
                                    </p:animEffect>
                                  </p:childTnLst>
                                </p:cTn>
                              </p:par>
                            </p:childTnLst>
                          </p:cTn>
                        </p:par>
                        <p:par>
                          <p:cTn id="11" fill="hold">
                            <p:stCondLst>
                              <p:cond delay="1000"/>
                            </p:stCondLst>
                            <p:childTnLst>
                              <p:par>
                                <p:cTn id="12" presetID="10" presetClass="entr" presetSubtype="0" fill="hold" grpId="1" nodeType="afterEffect">
                                  <p:stCondLst>
                                    <p:cond delay="0"/>
                                  </p:stCondLst>
                                  <p:iterate>
                                    <p:tmAbs val="0"/>
                                  </p:iterate>
                                  <p:childTnLst>
                                    <p:set>
                                      <p:cBhvr>
                                        <p:cTn id="13" fill="hold"/>
                                        <p:tgtEl>
                                          <p:spTgt spid="207">
                                            <p:txEl>
                                              <p:pRg st="1" end="1"/>
                                            </p:txEl>
                                          </p:spTgt>
                                        </p:tgtEl>
                                        <p:attrNameLst>
                                          <p:attrName>style.visibility</p:attrName>
                                        </p:attrNameLst>
                                      </p:cBhvr>
                                      <p:to>
                                        <p:strVal val="visible"/>
                                      </p:to>
                                    </p:set>
                                    <p:animEffect transition="in" filter="fade">
                                      <p:cBhvr>
                                        <p:cTn id="14" dur="1000"/>
                                        <p:tgtEl>
                                          <p:spTgt spid="207">
                                            <p:txEl>
                                              <p:pRg st="1" end="1"/>
                                            </p:txEl>
                                          </p:spTgt>
                                        </p:tgtEl>
                                      </p:cBhvr>
                                    </p:animEffect>
                                  </p:childTnLst>
                                </p:cTn>
                              </p:par>
                            </p:childTnLst>
                          </p:cTn>
                        </p:par>
                        <p:par>
                          <p:cTn id="15" fill="hold">
                            <p:stCondLst>
                              <p:cond delay="2000"/>
                            </p:stCondLst>
                            <p:childTnLst>
                              <p:par>
                                <p:cTn id="16" presetID="10" presetClass="entr" presetSubtype="0" fill="hold" grpId="1" nodeType="afterEffect">
                                  <p:stCondLst>
                                    <p:cond delay="0"/>
                                  </p:stCondLst>
                                  <p:iterate>
                                    <p:tmAbs val="0"/>
                                  </p:iterate>
                                  <p:childTnLst>
                                    <p:set>
                                      <p:cBhvr>
                                        <p:cTn id="17" fill="hold"/>
                                        <p:tgtEl>
                                          <p:spTgt spid="207">
                                            <p:txEl>
                                              <p:pRg st="2" end="2"/>
                                            </p:txEl>
                                          </p:spTgt>
                                        </p:tgtEl>
                                        <p:attrNameLst>
                                          <p:attrName>style.visibility</p:attrName>
                                        </p:attrNameLst>
                                      </p:cBhvr>
                                      <p:to>
                                        <p:strVal val="visible"/>
                                      </p:to>
                                    </p:set>
                                    <p:animEffect transition="in" filter="fade">
                                      <p:cBhvr>
                                        <p:cTn id="18" dur="1000"/>
                                        <p:tgtEl>
                                          <p:spTgt spid="207">
                                            <p:txEl>
                                              <p:pRg st="2" end="2"/>
                                            </p:txEl>
                                          </p:spTgt>
                                        </p:tgtEl>
                                      </p:cBhvr>
                                    </p:animEffect>
                                  </p:childTnLst>
                                </p:cTn>
                              </p:par>
                            </p:childTnLst>
                          </p:cTn>
                        </p:par>
                        <p:par>
                          <p:cTn id="19" fill="hold">
                            <p:stCondLst>
                              <p:cond delay="3000"/>
                            </p:stCondLst>
                            <p:childTnLst>
                              <p:par>
                                <p:cTn id="20" presetID="10" presetClass="entr" presetSubtype="0" fill="hold" grpId="1" nodeType="afterEffect">
                                  <p:stCondLst>
                                    <p:cond delay="0"/>
                                  </p:stCondLst>
                                  <p:iterate>
                                    <p:tmAbs val="0"/>
                                  </p:iterate>
                                  <p:childTnLst>
                                    <p:set>
                                      <p:cBhvr>
                                        <p:cTn id="21" fill="hold"/>
                                        <p:tgtEl>
                                          <p:spTgt spid="207">
                                            <p:txEl>
                                              <p:pRg st="3" end="3"/>
                                            </p:txEl>
                                          </p:spTgt>
                                        </p:tgtEl>
                                        <p:attrNameLst>
                                          <p:attrName>style.visibility</p:attrName>
                                        </p:attrNameLst>
                                      </p:cBhvr>
                                      <p:to>
                                        <p:strVal val="visible"/>
                                      </p:to>
                                    </p:set>
                                    <p:animEffect transition="in" filter="fade">
                                      <p:cBhvr>
                                        <p:cTn id="22" dur="1000"/>
                                        <p:tgtEl>
                                          <p:spTgt spid="207">
                                            <p:txEl>
                                              <p:pRg st="3" end="3"/>
                                            </p:txEl>
                                          </p:spTgt>
                                        </p:tgtEl>
                                      </p:cBhvr>
                                    </p:animEffect>
                                  </p:childTnLst>
                                </p:cTn>
                              </p:par>
                            </p:childTnLst>
                          </p:cTn>
                        </p:par>
                        <p:par>
                          <p:cTn id="23" fill="hold">
                            <p:stCondLst>
                              <p:cond delay="4000"/>
                            </p:stCondLst>
                            <p:childTnLst>
                              <p:par>
                                <p:cTn id="24" presetID="10" presetClass="entr" presetSubtype="0" fill="hold" grpId="1" nodeType="afterEffect">
                                  <p:stCondLst>
                                    <p:cond delay="0"/>
                                  </p:stCondLst>
                                  <p:iterate>
                                    <p:tmAbs val="0"/>
                                  </p:iterate>
                                  <p:childTnLst>
                                    <p:set>
                                      <p:cBhvr>
                                        <p:cTn id="25" fill="hold"/>
                                        <p:tgtEl>
                                          <p:spTgt spid="207">
                                            <p:txEl>
                                              <p:pRg st="4" end="4"/>
                                            </p:txEl>
                                          </p:spTgt>
                                        </p:tgtEl>
                                        <p:attrNameLst>
                                          <p:attrName>style.visibility</p:attrName>
                                        </p:attrNameLst>
                                      </p:cBhvr>
                                      <p:to>
                                        <p:strVal val="visible"/>
                                      </p:to>
                                    </p:set>
                                    <p:animEffect transition="in" filter="fade">
                                      <p:cBhvr>
                                        <p:cTn id="26" dur="1000"/>
                                        <p:tgtEl>
                                          <p:spTgt spid="207">
                                            <p:txEl>
                                              <p:pRg st="4" end="4"/>
                                            </p:txEl>
                                          </p:spTgt>
                                        </p:tgtEl>
                                      </p:cBhvr>
                                    </p:animEffect>
                                  </p:childTnLst>
                                </p:cTn>
                              </p:par>
                            </p:childTnLst>
                          </p:cTn>
                        </p:par>
                        <p:par>
                          <p:cTn id="27" fill="hold">
                            <p:stCondLst>
                              <p:cond delay="5000"/>
                            </p:stCondLst>
                            <p:childTnLst>
                              <p:par>
                                <p:cTn id="28" presetID="10" presetClass="entr" presetSubtype="0" fill="hold" grpId="1" nodeType="afterEffect">
                                  <p:stCondLst>
                                    <p:cond delay="0"/>
                                  </p:stCondLst>
                                  <p:iterate>
                                    <p:tmAbs val="0"/>
                                  </p:iterate>
                                  <p:childTnLst>
                                    <p:set>
                                      <p:cBhvr>
                                        <p:cTn id="29" fill="hold"/>
                                        <p:tgtEl>
                                          <p:spTgt spid="207">
                                            <p:txEl>
                                              <p:pRg st="5" end="5"/>
                                            </p:txEl>
                                          </p:spTgt>
                                        </p:tgtEl>
                                        <p:attrNameLst>
                                          <p:attrName>style.visibility</p:attrName>
                                        </p:attrNameLst>
                                      </p:cBhvr>
                                      <p:to>
                                        <p:strVal val="visible"/>
                                      </p:to>
                                    </p:set>
                                    <p:animEffect transition="in" filter="fade">
                                      <p:cBhvr>
                                        <p:cTn id="30" dur="1000"/>
                                        <p:tgtEl>
                                          <p:spTgt spid="207">
                                            <p:txEl>
                                              <p:pRg st="5" end="5"/>
                                            </p:txEl>
                                          </p:spTgt>
                                        </p:tgtEl>
                                      </p:cBhvr>
                                    </p:animEffect>
                                  </p:childTnLst>
                                </p:cTn>
                              </p:par>
                            </p:childTnLst>
                          </p:cTn>
                        </p:par>
                        <p:par>
                          <p:cTn id="31" fill="hold">
                            <p:stCondLst>
                              <p:cond delay="6000"/>
                            </p:stCondLst>
                            <p:childTnLst>
                              <p:par>
                                <p:cTn id="32" presetID="10" presetClass="entr" presetSubtype="0" fill="hold" grpId="1" nodeType="afterEffect">
                                  <p:stCondLst>
                                    <p:cond delay="0"/>
                                  </p:stCondLst>
                                  <p:iterate>
                                    <p:tmAbs val="0"/>
                                  </p:iterate>
                                  <p:childTnLst>
                                    <p:set>
                                      <p:cBhvr>
                                        <p:cTn id="33" fill="hold"/>
                                        <p:tgtEl>
                                          <p:spTgt spid="207">
                                            <p:txEl>
                                              <p:pRg st="6" end="6"/>
                                            </p:txEl>
                                          </p:spTgt>
                                        </p:tgtEl>
                                        <p:attrNameLst>
                                          <p:attrName>style.visibility</p:attrName>
                                        </p:attrNameLst>
                                      </p:cBhvr>
                                      <p:to>
                                        <p:strVal val="visible"/>
                                      </p:to>
                                    </p:set>
                                    <p:animEffect transition="in" filter="fade">
                                      <p:cBhvr>
                                        <p:cTn id="34" dur="1000"/>
                                        <p:tgtEl>
                                          <p:spTgt spid="207">
                                            <p:txEl>
                                              <p:pRg st="6" end="6"/>
                                            </p:txEl>
                                          </p:spTgt>
                                        </p:tgtEl>
                                      </p:cBhvr>
                                    </p:animEffect>
                                  </p:childTnLst>
                                </p:cTn>
                              </p:par>
                            </p:childTnLst>
                          </p:cTn>
                        </p:par>
                        <p:par>
                          <p:cTn id="35" fill="hold">
                            <p:stCondLst>
                              <p:cond delay="7000"/>
                            </p:stCondLst>
                            <p:childTnLst>
                              <p:par>
                                <p:cTn id="36" presetID="10" presetClass="entr" presetSubtype="0" fill="hold" grpId="1" nodeType="afterEffect">
                                  <p:stCondLst>
                                    <p:cond delay="0"/>
                                  </p:stCondLst>
                                  <p:iterate>
                                    <p:tmAbs val="0"/>
                                  </p:iterate>
                                  <p:childTnLst>
                                    <p:set>
                                      <p:cBhvr>
                                        <p:cTn id="37" fill="hold"/>
                                        <p:tgtEl>
                                          <p:spTgt spid="207">
                                            <p:txEl>
                                              <p:pRg st="7" end="7"/>
                                            </p:txEl>
                                          </p:spTgt>
                                        </p:tgtEl>
                                        <p:attrNameLst>
                                          <p:attrName>style.visibility</p:attrName>
                                        </p:attrNameLst>
                                      </p:cBhvr>
                                      <p:to>
                                        <p:strVal val="visible"/>
                                      </p:to>
                                    </p:set>
                                    <p:animEffect transition="in" filter="fade">
                                      <p:cBhvr>
                                        <p:cTn id="38" dur="1000"/>
                                        <p:tgtEl>
                                          <p:spTgt spid="207">
                                            <p:txEl>
                                              <p:pRg st="7" end="7"/>
                                            </p:txEl>
                                          </p:spTgt>
                                        </p:tgtEl>
                                      </p:cBhvr>
                                    </p:animEffect>
                                  </p:childTnLst>
                                </p:cTn>
                              </p:par>
                            </p:childTnLst>
                          </p:cTn>
                        </p:par>
                        <p:par>
                          <p:cTn id="39" fill="hold">
                            <p:stCondLst>
                              <p:cond delay="8000"/>
                            </p:stCondLst>
                            <p:childTnLst>
                              <p:par>
                                <p:cTn id="40" presetID="10" presetClass="entr" presetSubtype="0" fill="hold" grpId="1" nodeType="afterEffect">
                                  <p:stCondLst>
                                    <p:cond delay="0"/>
                                  </p:stCondLst>
                                  <p:iterate>
                                    <p:tmAbs val="0"/>
                                  </p:iterate>
                                  <p:childTnLst>
                                    <p:set>
                                      <p:cBhvr>
                                        <p:cTn id="41" fill="hold"/>
                                        <p:tgtEl>
                                          <p:spTgt spid="207">
                                            <p:txEl>
                                              <p:pRg st="8" end="8"/>
                                            </p:txEl>
                                          </p:spTgt>
                                        </p:tgtEl>
                                        <p:attrNameLst>
                                          <p:attrName>style.visibility</p:attrName>
                                        </p:attrNameLst>
                                      </p:cBhvr>
                                      <p:to>
                                        <p:strVal val="visible"/>
                                      </p:to>
                                    </p:set>
                                    <p:animEffect transition="in" filter="fade">
                                      <p:cBhvr>
                                        <p:cTn id="42" dur="1000"/>
                                        <p:tgtEl>
                                          <p:spTgt spid="207">
                                            <p:txEl>
                                              <p:pRg st="8" end="8"/>
                                            </p:txEl>
                                          </p:spTgt>
                                        </p:tgtEl>
                                      </p:cBhvr>
                                    </p:animEffect>
                                  </p:childTnLst>
                                </p:cTn>
                              </p:par>
                            </p:childTnLst>
                          </p:cTn>
                        </p:par>
                        <p:par>
                          <p:cTn id="43" fill="hold">
                            <p:stCondLst>
                              <p:cond delay="9000"/>
                            </p:stCondLst>
                            <p:childTnLst>
                              <p:par>
                                <p:cTn id="44" presetID="10" presetClass="entr" presetSubtype="0" fill="hold" grpId="1" nodeType="afterEffect">
                                  <p:stCondLst>
                                    <p:cond delay="0"/>
                                  </p:stCondLst>
                                  <p:iterate>
                                    <p:tmAbs val="0"/>
                                  </p:iterate>
                                  <p:childTnLst>
                                    <p:set>
                                      <p:cBhvr>
                                        <p:cTn id="45" fill="hold"/>
                                        <p:tgtEl>
                                          <p:spTgt spid="207">
                                            <p:txEl>
                                              <p:pRg st="9" end="9"/>
                                            </p:txEl>
                                          </p:spTgt>
                                        </p:tgtEl>
                                        <p:attrNameLst>
                                          <p:attrName>style.visibility</p:attrName>
                                        </p:attrNameLst>
                                      </p:cBhvr>
                                      <p:to>
                                        <p:strVal val="visible"/>
                                      </p:to>
                                    </p:set>
                                    <p:animEffect transition="in" filter="fade">
                                      <p:cBhvr>
                                        <p:cTn id="46" dur="1000"/>
                                        <p:tgtEl>
                                          <p:spTgt spid="207">
                                            <p:txEl>
                                              <p:pRg st="9" end="9"/>
                                            </p:txEl>
                                          </p:spTgt>
                                        </p:tgtEl>
                                      </p:cBhvr>
                                    </p:animEffect>
                                  </p:childTnLst>
                                </p:cTn>
                              </p:par>
                            </p:childTnLst>
                          </p:cTn>
                        </p:par>
                        <p:par>
                          <p:cTn id="47" fill="hold">
                            <p:stCondLst>
                              <p:cond delay="10000"/>
                            </p:stCondLst>
                            <p:childTnLst>
                              <p:par>
                                <p:cTn id="48" presetID="10" presetClass="entr" presetSubtype="0" fill="hold" grpId="1" nodeType="afterEffect">
                                  <p:stCondLst>
                                    <p:cond delay="0"/>
                                  </p:stCondLst>
                                  <p:iterate>
                                    <p:tmAbs val="0"/>
                                  </p:iterate>
                                  <p:childTnLst>
                                    <p:set>
                                      <p:cBhvr>
                                        <p:cTn id="49" fill="hold"/>
                                        <p:tgtEl>
                                          <p:spTgt spid="207">
                                            <p:txEl>
                                              <p:pRg st="10" end="10"/>
                                            </p:txEl>
                                          </p:spTgt>
                                        </p:tgtEl>
                                        <p:attrNameLst>
                                          <p:attrName>style.visibility</p:attrName>
                                        </p:attrNameLst>
                                      </p:cBhvr>
                                      <p:to>
                                        <p:strVal val="visible"/>
                                      </p:to>
                                    </p:set>
                                    <p:animEffect transition="in" filter="fade">
                                      <p:cBhvr>
                                        <p:cTn id="50" dur="1000"/>
                                        <p:tgtEl>
                                          <p:spTgt spid="207">
                                            <p:txEl>
                                              <p:pRg st="10" end="10"/>
                                            </p:txEl>
                                          </p:spTgt>
                                        </p:tgtEl>
                                      </p:cBhvr>
                                    </p:animEffect>
                                  </p:childTnLst>
                                </p:cTn>
                              </p:par>
                            </p:childTnLst>
                          </p:cTn>
                        </p:par>
                        <p:par>
                          <p:cTn id="51" fill="hold">
                            <p:stCondLst>
                              <p:cond delay="11000"/>
                            </p:stCondLst>
                            <p:childTnLst>
                              <p:par>
                                <p:cTn id="52" presetID="10" presetClass="entr" presetSubtype="0" fill="hold" grpId="1" nodeType="afterEffect">
                                  <p:stCondLst>
                                    <p:cond delay="0"/>
                                  </p:stCondLst>
                                  <p:iterate>
                                    <p:tmAbs val="0"/>
                                  </p:iterate>
                                  <p:childTnLst>
                                    <p:set>
                                      <p:cBhvr>
                                        <p:cTn id="53" fill="hold"/>
                                        <p:tgtEl>
                                          <p:spTgt spid="207">
                                            <p:txEl>
                                              <p:pRg st="11" end="11"/>
                                            </p:txEl>
                                          </p:spTgt>
                                        </p:tgtEl>
                                        <p:attrNameLst>
                                          <p:attrName>style.visibility</p:attrName>
                                        </p:attrNameLst>
                                      </p:cBhvr>
                                      <p:to>
                                        <p:strVal val="visible"/>
                                      </p:to>
                                    </p:set>
                                    <p:animEffect transition="in" filter="fade">
                                      <p:cBhvr>
                                        <p:cTn id="54" dur="1000"/>
                                        <p:tgtEl>
                                          <p:spTgt spid="2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2" name="Shape 212"/>
          <p:cNvSpPr/>
          <p:nvPr/>
        </p:nvSpPr>
        <p:spPr>
          <a:xfrm>
            <a:off x="285750" y="285750"/>
            <a:ext cx="8572500" cy="6286500"/>
          </a:xfrm>
          <a:prstGeom prst="rect">
            <a:avLst/>
          </a:prstGeom>
          <a:solidFill>
            <a:srgbClr val="B5B6B8">
              <a:alpha val="40000"/>
            </a:srgbClr>
          </a:solidFill>
          <a:ln w="12700">
            <a:miter lim="400000"/>
          </a:ln>
        </p:spPr>
        <p:txBody>
          <a:bodyPr lIns="0" tIns="0" rIns="0" bIns="0" anchor="ctr"/>
          <a:lstStyle/>
          <a:p>
            <a:pPr lvl="0" algn="ctr" defTabSz="410764">
              <a:defRPr sz="26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sp>
        <p:nvSpPr>
          <p:cNvPr id="213" name="Shape 213"/>
          <p:cNvSpPr/>
          <p:nvPr/>
        </p:nvSpPr>
        <p:spPr>
          <a:xfrm>
            <a:off x="0" y="0"/>
            <a:ext cx="9144000" cy="6858000"/>
          </a:xfrm>
          <a:prstGeom prst="roundRect">
            <a:avLst>
              <a:gd name="adj" fmla="val 0"/>
            </a:avLst>
          </a:prstGeom>
          <a:solidFill/>
          <a:ln w="3175">
            <a:solidFill/>
            <a:miter lim="400000"/>
          </a:ln>
        </p:spPr>
        <p:txBody>
          <a:bodyPr lIns="0" tIns="0" rIns="0" bIns="0" anchor="ctr"/>
          <a:lstStyle/>
          <a:p>
            <a:pPr lvl="0" algn="ctr" defTabSz="410764">
              <a:defRPr sz="2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64" name="Shape 64"/>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65" name="Shape 65"/>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66" name="Shape 66"/>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67" name="Shape 67"/>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68" name="Shape 68"/>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69" name="Shape 69"/>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What Is It?</a:t>
            </a:r>
          </a:p>
        </p:txBody>
      </p:sp>
      <p:sp>
        <p:nvSpPr>
          <p:cNvPr id="70" name="Shape 70"/>
          <p:cNvSpPr>
            <a:spLocks noGrp="1"/>
          </p:cNvSpPr>
          <p:nvPr>
            <p:ph type="body" idx="1"/>
          </p:nvPr>
        </p:nvSpPr>
        <p:spPr>
          <a:xfrm>
            <a:off x="457200" y="990600"/>
            <a:ext cx="8229600" cy="4953000"/>
          </a:xfrm>
          <a:prstGeom prst="rect">
            <a:avLst/>
          </a:prstGeom>
        </p:spPr>
        <p:txBody>
          <a:bodyPr lIns="0" tIns="0" rIns="0" bIns="0">
            <a:normAutofit/>
          </a:bodyPr>
          <a:lstStyle/>
          <a:p>
            <a:pPr marL="476250" lvl="1" indent="-476250">
              <a:lnSpc>
                <a:spcPct val="80000"/>
              </a:lnSpc>
              <a:spcBef>
                <a:spcPts val="600"/>
              </a:spcBef>
              <a:buChar char="•"/>
              <a:defRPr sz="1800">
                <a:uFillTx/>
              </a:defRPr>
            </a:pPr>
            <a:r>
              <a:rPr sz="2500">
                <a:uFill>
                  <a:solidFill/>
                </a:uFill>
              </a:rPr>
              <a:t>The Social Gospel brings in the modern elements of the world and merges it with the Gospel of Christ.</a:t>
            </a:r>
            <a:endParaRPr sz="2500"/>
          </a:p>
          <a:p>
            <a:pPr marL="854075" lvl="1" indent="-396875">
              <a:lnSpc>
                <a:spcPct val="80000"/>
              </a:lnSpc>
              <a:spcBef>
                <a:spcPts val="600"/>
              </a:spcBef>
              <a:defRPr sz="1800">
                <a:uFillTx/>
              </a:defRPr>
            </a:pPr>
            <a:r>
              <a:rPr sz="2500">
                <a:uFill>
                  <a:solidFill/>
                </a:uFill>
              </a:rPr>
              <a:t>Meals</a:t>
            </a:r>
            <a:endParaRPr sz="2500"/>
          </a:p>
          <a:p>
            <a:pPr marL="1193800" lvl="2" indent="-279400">
              <a:lnSpc>
                <a:spcPct val="80000"/>
              </a:lnSpc>
              <a:spcBef>
                <a:spcPts val="500"/>
              </a:spcBef>
              <a:defRPr sz="1800">
                <a:uFillTx/>
              </a:defRPr>
            </a:pPr>
            <a:r>
              <a:rPr sz="2200">
                <a:uFill>
                  <a:solidFill/>
                </a:uFill>
              </a:rPr>
              <a:t>Food, kitchens for those meals</a:t>
            </a:r>
            <a:endParaRPr sz="2200"/>
          </a:p>
          <a:p>
            <a:pPr marL="854075" lvl="1" indent="-396875">
              <a:lnSpc>
                <a:spcPct val="80000"/>
              </a:lnSpc>
              <a:spcBef>
                <a:spcPts val="600"/>
              </a:spcBef>
              <a:defRPr sz="1800">
                <a:uFillTx/>
              </a:defRPr>
            </a:pPr>
            <a:r>
              <a:rPr sz="2500">
                <a:uFill>
                  <a:solidFill/>
                </a:uFill>
              </a:rPr>
              <a:t>Recreation</a:t>
            </a:r>
            <a:endParaRPr sz="2500"/>
          </a:p>
          <a:p>
            <a:pPr marL="1193800" lvl="2" indent="-279400">
              <a:lnSpc>
                <a:spcPct val="80000"/>
              </a:lnSpc>
              <a:spcBef>
                <a:spcPts val="500"/>
              </a:spcBef>
              <a:defRPr sz="1800">
                <a:uFillTx/>
              </a:defRPr>
            </a:pPr>
            <a:r>
              <a:rPr sz="2200">
                <a:uFill>
                  <a:solidFill/>
                </a:uFill>
              </a:rPr>
              <a:t>Gyms, ball teams, camps, fun events</a:t>
            </a:r>
            <a:endParaRPr sz="2200"/>
          </a:p>
          <a:p>
            <a:pPr marL="854075" lvl="1" indent="-396875">
              <a:lnSpc>
                <a:spcPct val="80000"/>
              </a:lnSpc>
              <a:spcBef>
                <a:spcPts val="600"/>
              </a:spcBef>
              <a:defRPr sz="1800">
                <a:uFillTx/>
              </a:defRPr>
            </a:pPr>
            <a:r>
              <a:rPr sz="2500">
                <a:uFill>
                  <a:solidFill/>
                </a:uFill>
              </a:rPr>
              <a:t>Politics</a:t>
            </a:r>
            <a:endParaRPr sz="2500"/>
          </a:p>
          <a:p>
            <a:pPr marL="1193800" lvl="2" indent="-279400">
              <a:lnSpc>
                <a:spcPct val="80000"/>
              </a:lnSpc>
              <a:spcBef>
                <a:spcPts val="500"/>
              </a:spcBef>
              <a:defRPr sz="1800">
                <a:uFillTx/>
              </a:defRPr>
            </a:pPr>
            <a:r>
              <a:rPr sz="2200">
                <a:uFill>
                  <a:solidFill/>
                </a:uFill>
              </a:rPr>
              <a:t>Voting booths, agendas that have nothing to do with truth</a:t>
            </a:r>
            <a:endParaRPr sz="2200"/>
          </a:p>
          <a:p>
            <a:pPr marL="854075" lvl="1" indent="-396875">
              <a:lnSpc>
                <a:spcPct val="80000"/>
              </a:lnSpc>
              <a:spcBef>
                <a:spcPts val="600"/>
              </a:spcBef>
              <a:defRPr sz="1800">
                <a:uFillTx/>
              </a:defRPr>
            </a:pPr>
            <a:r>
              <a:rPr sz="2500">
                <a:uFill>
                  <a:solidFill/>
                </a:uFill>
              </a:rPr>
              <a:t>Worldly Agendas</a:t>
            </a:r>
            <a:endParaRPr sz="2500"/>
          </a:p>
          <a:p>
            <a:pPr marL="1193800" lvl="2" indent="-279400">
              <a:lnSpc>
                <a:spcPct val="80000"/>
              </a:lnSpc>
              <a:spcBef>
                <a:spcPts val="500"/>
              </a:spcBef>
              <a:defRPr sz="1800">
                <a:uFillTx/>
              </a:defRPr>
            </a:pPr>
            <a:r>
              <a:rPr sz="2200">
                <a:uFill>
                  <a:solidFill/>
                </a:uFill>
              </a:rPr>
              <a:t>Global warming, crisis centers, education, </a:t>
            </a:r>
            <a:br>
              <a:rPr sz="2200">
                <a:uFill>
                  <a:solidFill/>
                </a:uFill>
              </a:rPr>
            </a:br>
            <a:r>
              <a:rPr sz="2200">
                <a:uFill>
                  <a:solidFill/>
                </a:uFill>
              </a:rPr>
              <a:t>missions = building homes, feeding poor of the world.</a:t>
            </a:r>
            <a:endParaRPr sz="2200"/>
          </a:p>
          <a:p>
            <a:pPr marL="854075" lvl="1" indent="-396875">
              <a:lnSpc>
                <a:spcPct val="80000"/>
              </a:lnSpc>
              <a:spcBef>
                <a:spcPts val="600"/>
              </a:spcBef>
              <a:defRPr sz="1800">
                <a:uFillTx/>
              </a:defRPr>
            </a:pPr>
            <a:r>
              <a:rPr sz="2500">
                <a:uFill>
                  <a:solidFill/>
                </a:uFill>
              </a:rPr>
              <a:t>Non-spiritual activities</a:t>
            </a:r>
            <a:endParaRPr sz="2500"/>
          </a:p>
          <a:p>
            <a:pPr marL="1193800" lvl="2" indent="-279400">
              <a:lnSpc>
                <a:spcPct val="80000"/>
              </a:lnSpc>
              <a:spcBef>
                <a:spcPts val="500"/>
              </a:spcBef>
              <a:defRPr sz="1800">
                <a:uFillTx/>
              </a:defRPr>
            </a:pPr>
            <a:r>
              <a:rPr sz="2200">
                <a:uFill>
                  <a:solidFill/>
                </a:uFill>
              </a:rPr>
              <a:t>Oil change, CPR classes, Day Care</a:t>
            </a:r>
          </a:p>
        </p:txBody>
      </p:sp>
      <p:pic>
        <p:nvPicPr>
          <p:cNvPr id="71"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72"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73"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76" name="Shape 76"/>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77" name="Shape 77"/>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78" name="Shape 78"/>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79" name="Shape 79"/>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80" name="Shape 80"/>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81" name="Shape 81"/>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Why is it NOT Biblical?</a:t>
            </a:r>
          </a:p>
        </p:txBody>
      </p:sp>
      <p:sp>
        <p:nvSpPr>
          <p:cNvPr id="82" name="Shape 82"/>
          <p:cNvSpPr>
            <a:spLocks noGrp="1"/>
          </p:cNvSpPr>
          <p:nvPr>
            <p:ph type="body" idx="1"/>
          </p:nvPr>
        </p:nvSpPr>
        <p:spPr>
          <a:xfrm>
            <a:off x="457200" y="990600"/>
            <a:ext cx="8229600" cy="4800600"/>
          </a:xfrm>
          <a:prstGeom prst="rect">
            <a:avLst/>
          </a:prstGeom>
        </p:spPr>
        <p:txBody>
          <a:bodyPr lIns="0" tIns="0" rIns="0" bIns="0">
            <a:normAutofit/>
          </a:bodyPr>
          <a:lstStyle/>
          <a:p>
            <a:pPr marL="609600" lvl="0" indent="-609600">
              <a:defRPr sz="1800">
                <a:uFillTx/>
              </a:defRPr>
            </a:pPr>
            <a:r>
              <a:rPr sz="3200" dirty="0">
                <a:uFill>
                  <a:solidFill/>
                </a:uFill>
              </a:rPr>
              <a:t>There is No Authority for it</a:t>
            </a:r>
          </a:p>
          <a:p>
            <a:pPr marL="901700" lvl="1" indent="-444500">
              <a:spcBef>
                <a:spcPts val="600"/>
              </a:spcBef>
              <a:defRPr sz="1800">
                <a:uFillTx/>
              </a:defRPr>
            </a:pPr>
            <a:r>
              <a:rPr sz="2800" dirty="0">
                <a:uFill>
                  <a:solidFill/>
                </a:uFill>
              </a:rPr>
              <a:t>Col. 3:17; Jn. 4:24; Matt. 21:25; 7:21-23</a:t>
            </a:r>
            <a:endParaRPr sz="2800" dirty="0"/>
          </a:p>
          <a:p>
            <a:pPr marL="609600" lvl="0" indent="-609600">
              <a:defRPr sz="1800">
                <a:uFillTx/>
              </a:defRPr>
            </a:pPr>
            <a:r>
              <a:rPr sz="3200" dirty="0">
                <a:uFill>
                  <a:solidFill/>
                </a:uFill>
              </a:rPr>
              <a:t>It is Not a Work of the Church</a:t>
            </a:r>
          </a:p>
          <a:p>
            <a:pPr marL="901700" lvl="1" indent="-444500">
              <a:spcBef>
                <a:spcPts val="600"/>
              </a:spcBef>
              <a:defRPr sz="1800">
                <a:uFillTx/>
              </a:defRPr>
            </a:pPr>
            <a:r>
              <a:rPr sz="2800" dirty="0">
                <a:uFill>
                  <a:solidFill/>
                </a:uFill>
              </a:rPr>
              <a:t>Eph. 4:12; </a:t>
            </a:r>
            <a:r>
              <a:rPr sz="2800" dirty="0" err="1">
                <a:uFill>
                  <a:solidFill/>
                </a:uFill>
              </a:rPr>
              <a:t>Lk</a:t>
            </a:r>
            <a:r>
              <a:rPr sz="2800" dirty="0">
                <a:uFill>
                  <a:solidFill/>
                </a:uFill>
              </a:rPr>
              <a:t>. 19:10; Matt. 16:18</a:t>
            </a:r>
            <a:endParaRPr sz="2800" dirty="0"/>
          </a:p>
          <a:p>
            <a:pPr marL="609600" lvl="0" indent="-609600">
              <a:defRPr sz="1800">
                <a:uFillTx/>
              </a:defRPr>
            </a:pPr>
            <a:r>
              <a:rPr sz="3200" dirty="0">
                <a:uFill>
                  <a:solidFill/>
                </a:uFill>
              </a:rPr>
              <a:t>It Keeps People Worldly</a:t>
            </a:r>
          </a:p>
          <a:p>
            <a:pPr marL="901700" lvl="1" indent="-444500">
              <a:spcBef>
                <a:spcPts val="600"/>
              </a:spcBef>
              <a:defRPr sz="1800">
                <a:uFillTx/>
              </a:defRPr>
            </a:pPr>
            <a:r>
              <a:rPr sz="2800" dirty="0">
                <a:uFill>
                  <a:solidFill/>
                </a:uFill>
              </a:rPr>
              <a:t>Jn. 6:26; 1 Cor. 11:22, 34; Rom. 8:5-8</a:t>
            </a:r>
            <a:endParaRPr sz="2800" dirty="0"/>
          </a:p>
          <a:p>
            <a:pPr marL="609600" lvl="0" indent="-609600">
              <a:defRPr sz="1800">
                <a:uFillTx/>
              </a:defRPr>
            </a:pPr>
            <a:r>
              <a:rPr sz="3200" dirty="0">
                <a:uFill>
                  <a:solidFill/>
                </a:uFill>
              </a:rPr>
              <a:t>The Gospel is the Drawing Power</a:t>
            </a:r>
          </a:p>
          <a:p>
            <a:pPr marL="901700" lvl="1" indent="-444500">
              <a:spcBef>
                <a:spcPts val="600"/>
              </a:spcBef>
              <a:defRPr sz="1800">
                <a:uFillTx/>
              </a:defRPr>
            </a:pPr>
            <a:r>
              <a:rPr sz="2800" dirty="0">
                <a:uFill>
                  <a:solidFill/>
                </a:uFill>
              </a:rPr>
              <a:t>Jn. 6:44-45; 2 Thess. 2:14; Isa. 55:8-11</a:t>
            </a:r>
          </a:p>
        </p:txBody>
      </p:sp>
      <p:pic>
        <p:nvPicPr>
          <p:cNvPr id="83"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84"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85"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82">
                                            <p:bg/>
                                          </p:spTgt>
                                        </p:tgtEl>
                                        <p:attrNameLst>
                                          <p:attrName>style.visibility</p:attrName>
                                        </p:attrNameLst>
                                      </p:cBhvr>
                                      <p:to>
                                        <p:strVal val="visible"/>
                                      </p:to>
                                    </p:set>
                                    <p:animEffect transition="in" filter="fade">
                                      <p:cBhvr>
                                        <p:cTn id="7" dur="2000"/>
                                        <p:tgtEl>
                                          <p:spTgt spid="82">
                                            <p:bg/>
                                          </p:spTgt>
                                        </p:tgtEl>
                                      </p:cBhvr>
                                    </p:animEffect>
                                  </p:childTnLst>
                                </p:cTn>
                              </p:par>
                              <p:par>
                                <p:cTn id="8" presetID="10" presetClass="entr" presetSubtype="0" fill="hold" grpId="1">
                                  <p:stCondLst>
                                    <p:cond delay="0"/>
                                  </p:stCondLst>
                                  <p:iterate>
                                    <p:tmAbs val="0"/>
                                  </p:iterate>
                                  <p:childTnLst>
                                    <p:set>
                                      <p:cBhvr>
                                        <p:cTn id="9" fill="hold"/>
                                        <p:tgtEl>
                                          <p:spTgt spid="82">
                                            <p:txEl>
                                              <p:pRg st="0" end="0"/>
                                            </p:txEl>
                                          </p:spTgt>
                                        </p:tgtEl>
                                        <p:attrNameLst>
                                          <p:attrName>style.visibility</p:attrName>
                                        </p:attrNameLst>
                                      </p:cBhvr>
                                      <p:to>
                                        <p:strVal val="visible"/>
                                      </p:to>
                                    </p:set>
                                    <p:animEffect transition="in" filter="fade">
                                      <p:cBhvr>
                                        <p:cTn id="10" dur="2000"/>
                                        <p:tgtEl>
                                          <p:spTgt spid="82">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82">
                                            <p:txEl>
                                              <p:pRg st="1" end="1"/>
                                            </p:txEl>
                                          </p:spTgt>
                                        </p:tgtEl>
                                        <p:attrNameLst>
                                          <p:attrName>style.visibility</p:attrName>
                                        </p:attrNameLst>
                                      </p:cBhvr>
                                      <p:to>
                                        <p:strVal val="visible"/>
                                      </p:to>
                                    </p:set>
                                    <p:animEffect transition="in" filter="fade">
                                      <p:cBhvr>
                                        <p:cTn id="13" dur="2000"/>
                                        <p:tgtEl>
                                          <p:spTgt spid="8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iterate>
                                    <p:tmAbs val="0"/>
                                  </p:iterate>
                                  <p:childTnLst>
                                    <p:set>
                                      <p:cBhvr>
                                        <p:cTn id="17" fill="hold"/>
                                        <p:tgtEl>
                                          <p:spTgt spid="82">
                                            <p:txEl>
                                              <p:pRg st="2" end="2"/>
                                            </p:txEl>
                                          </p:spTgt>
                                        </p:tgtEl>
                                        <p:attrNameLst>
                                          <p:attrName>style.visibility</p:attrName>
                                        </p:attrNameLst>
                                      </p:cBhvr>
                                      <p:to>
                                        <p:strVal val="visible"/>
                                      </p:to>
                                    </p:set>
                                    <p:animEffect transition="in" filter="fade">
                                      <p:cBhvr>
                                        <p:cTn id="18" dur="2000"/>
                                        <p:tgtEl>
                                          <p:spTgt spid="82">
                                            <p:txEl>
                                              <p:pRg st="2" end="2"/>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82">
                                            <p:txEl>
                                              <p:pRg st="3" end="3"/>
                                            </p:txEl>
                                          </p:spTgt>
                                        </p:tgtEl>
                                        <p:attrNameLst>
                                          <p:attrName>style.visibility</p:attrName>
                                        </p:attrNameLst>
                                      </p:cBhvr>
                                      <p:to>
                                        <p:strVal val="visible"/>
                                      </p:to>
                                    </p:set>
                                    <p:animEffect transition="in" filter="fade">
                                      <p:cBhvr>
                                        <p:cTn id="21" dur="2000"/>
                                        <p:tgtEl>
                                          <p:spTgt spid="8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iterate>
                                    <p:tmAbs val="0"/>
                                  </p:iterate>
                                  <p:childTnLst>
                                    <p:set>
                                      <p:cBhvr>
                                        <p:cTn id="25" fill="hold"/>
                                        <p:tgtEl>
                                          <p:spTgt spid="82">
                                            <p:txEl>
                                              <p:pRg st="4" end="4"/>
                                            </p:txEl>
                                          </p:spTgt>
                                        </p:tgtEl>
                                        <p:attrNameLst>
                                          <p:attrName>style.visibility</p:attrName>
                                        </p:attrNameLst>
                                      </p:cBhvr>
                                      <p:to>
                                        <p:strVal val="visible"/>
                                      </p:to>
                                    </p:set>
                                    <p:animEffect transition="in" filter="fade">
                                      <p:cBhvr>
                                        <p:cTn id="26" dur="2000"/>
                                        <p:tgtEl>
                                          <p:spTgt spid="82">
                                            <p:txEl>
                                              <p:pRg st="4" end="4"/>
                                            </p:txEl>
                                          </p:spTgt>
                                        </p:tgtEl>
                                      </p:cBhvr>
                                    </p:animEffect>
                                  </p:childTnLst>
                                </p:cTn>
                              </p:par>
                              <p:par>
                                <p:cTn id="27" presetID="10" presetClass="entr" presetSubtype="0" fill="hold" grpId="1" nodeType="withEffect">
                                  <p:stCondLst>
                                    <p:cond delay="0"/>
                                  </p:stCondLst>
                                  <p:iterate>
                                    <p:tmAbs val="0"/>
                                  </p:iterate>
                                  <p:childTnLst>
                                    <p:set>
                                      <p:cBhvr>
                                        <p:cTn id="28" fill="hold"/>
                                        <p:tgtEl>
                                          <p:spTgt spid="82">
                                            <p:txEl>
                                              <p:pRg st="5" end="5"/>
                                            </p:txEl>
                                          </p:spTgt>
                                        </p:tgtEl>
                                        <p:attrNameLst>
                                          <p:attrName>style.visibility</p:attrName>
                                        </p:attrNameLst>
                                      </p:cBhvr>
                                      <p:to>
                                        <p:strVal val="visible"/>
                                      </p:to>
                                    </p:set>
                                    <p:animEffect transition="in" filter="fade">
                                      <p:cBhvr>
                                        <p:cTn id="29" dur="2000"/>
                                        <p:tgtEl>
                                          <p:spTgt spid="8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iterate>
                                    <p:tmAbs val="0"/>
                                  </p:iterate>
                                  <p:childTnLst>
                                    <p:set>
                                      <p:cBhvr>
                                        <p:cTn id="33" fill="hold"/>
                                        <p:tgtEl>
                                          <p:spTgt spid="82">
                                            <p:txEl>
                                              <p:pRg st="6" end="6"/>
                                            </p:txEl>
                                          </p:spTgt>
                                        </p:tgtEl>
                                        <p:attrNameLst>
                                          <p:attrName>style.visibility</p:attrName>
                                        </p:attrNameLst>
                                      </p:cBhvr>
                                      <p:to>
                                        <p:strVal val="visible"/>
                                      </p:to>
                                    </p:set>
                                    <p:animEffect transition="in" filter="fade">
                                      <p:cBhvr>
                                        <p:cTn id="34" dur="2000"/>
                                        <p:tgtEl>
                                          <p:spTgt spid="82">
                                            <p:txEl>
                                              <p:pRg st="6" end="6"/>
                                            </p:txEl>
                                          </p:spTgt>
                                        </p:tgtEl>
                                      </p:cBhvr>
                                    </p:animEffect>
                                  </p:childTnLst>
                                </p:cTn>
                              </p:par>
                              <p:par>
                                <p:cTn id="35" presetID="10" presetClass="entr" presetSubtype="0" fill="hold" grpId="1" nodeType="withEffect">
                                  <p:stCondLst>
                                    <p:cond delay="0"/>
                                  </p:stCondLst>
                                  <p:iterate>
                                    <p:tmAbs val="0"/>
                                  </p:iterate>
                                  <p:childTnLst>
                                    <p:set>
                                      <p:cBhvr>
                                        <p:cTn id="36" fill="hold"/>
                                        <p:tgtEl>
                                          <p:spTgt spid="82">
                                            <p:txEl>
                                              <p:pRg st="7" end="7"/>
                                            </p:txEl>
                                          </p:spTgt>
                                        </p:tgtEl>
                                        <p:attrNameLst>
                                          <p:attrName>style.visibility</p:attrName>
                                        </p:attrNameLst>
                                      </p:cBhvr>
                                      <p:to>
                                        <p:strVal val="visible"/>
                                      </p:to>
                                    </p:set>
                                    <p:animEffect transition="in" filter="fade">
                                      <p:cBhvr>
                                        <p:cTn id="37" dur="2000"/>
                                        <p:tgtEl>
                                          <p:spTgt spid="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uiExpan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88" name="Shape 88"/>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89" name="Shape 89"/>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90" name="Shape 90"/>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91" name="Shape 91"/>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92" name="Shape 92"/>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93" name="Shape 93"/>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The Social Gospel History</a:t>
            </a:r>
          </a:p>
        </p:txBody>
      </p:sp>
      <p:sp>
        <p:nvSpPr>
          <p:cNvPr id="94" name="Shape 94"/>
          <p:cNvSpPr>
            <a:spLocks noGrp="1"/>
          </p:cNvSpPr>
          <p:nvPr>
            <p:ph type="body" idx="1"/>
          </p:nvPr>
        </p:nvSpPr>
        <p:spPr>
          <a:xfrm>
            <a:off x="457200" y="990600"/>
            <a:ext cx="8229600" cy="4800600"/>
          </a:xfrm>
          <a:prstGeom prst="rect">
            <a:avLst/>
          </a:prstGeom>
        </p:spPr>
        <p:txBody>
          <a:bodyPr lIns="0" tIns="0" rIns="0" bIns="0">
            <a:normAutofit/>
          </a:bodyPr>
          <a:lstStyle/>
          <a:p>
            <a:pPr marL="609600" lvl="0" indent="-609600">
              <a:lnSpc>
                <a:spcPct val="90000"/>
              </a:lnSpc>
              <a:defRPr sz="1800">
                <a:uFillTx/>
              </a:defRPr>
            </a:pPr>
            <a:r>
              <a:rPr sz="3200">
                <a:uFill>
                  <a:solidFill/>
                </a:uFill>
              </a:rPr>
              <a:t>Wasn’t utilized till about the 1820’s by denominations.  </a:t>
            </a:r>
          </a:p>
          <a:p>
            <a:pPr marL="901700" lvl="1" indent="-444500">
              <a:lnSpc>
                <a:spcPct val="90000"/>
              </a:lnSpc>
              <a:spcBef>
                <a:spcPts val="600"/>
              </a:spcBef>
              <a:defRPr sz="1800">
                <a:uFillTx/>
              </a:defRPr>
            </a:pPr>
            <a:r>
              <a:rPr sz="2800">
                <a:uFill>
                  <a:solidFill/>
                </a:uFill>
              </a:rPr>
              <a:t>Alleviate Poverty, improved prisons, better hospitals, world peace movement.</a:t>
            </a:r>
            <a:endParaRPr sz="2800"/>
          </a:p>
          <a:p>
            <a:pPr marL="609600" lvl="0" indent="-609600">
              <a:lnSpc>
                <a:spcPct val="90000"/>
              </a:lnSpc>
              <a:defRPr sz="1800">
                <a:uFillTx/>
              </a:defRPr>
            </a:pPr>
            <a:r>
              <a:rPr sz="3200">
                <a:uFill>
                  <a:solidFill/>
                </a:uFill>
              </a:rPr>
              <a:t>In 1850-70’s many denominations were caught up in the debate on slavery and state’s rights.</a:t>
            </a:r>
          </a:p>
          <a:p>
            <a:pPr marL="609600" lvl="0" indent="-609600">
              <a:lnSpc>
                <a:spcPct val="90000"/>
              </a:lnSpc>
              <a:defRPr sz="1800">
                <a:uFillTx/>
              </a:defRPr>
            </a:pPr>
            <a:r>
              <a:rPr sz="3200">
                <a:uFill>
                  <a:solidFill/>
                </a:uFill>
              </a:rPr>
              <a:t>In the 1920-50’s when institutionalism was being discussed between brethren slowly the liberals brought in the social gospel.</a:t>
            </a:r>
          </a:p>
        </p:txBody>
      </p:sp>
      <p:pic>
        <p:nvPicPr>
          <p:cNvPr id="95"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96"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97"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pic>
        <p:nvPicPr>
          <p:cNvPr id="98" name="image3.jpeg" descr="http://rds.yahoo.com/_ylt=A0WTb_l1oPxIqRABwjijzbkF/SIG=12erphkht/EXP=1224602101/**http%3A/www.zooscape.com/dataimg/zoo1014/5/250/10145002.jpg"/>
          <p:cNvPicPr/>
          <p:nvPr/>
        </p:nvPicPr>
        <p:blipFill>
          <a:blip r:embed="rId4">
            <a:extLst/>
          </a:blip>
          <a:stretch>
            <a:fillRect/>
          </a:stretch>
        </p:blipFill>
        <p:spPr>
          <a:xfrm>
            <a:off x="1905000" y="762000"/>
            <a:ext cx="5181600" cy="51816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98"/>
                                        </p:tgtEl>
                                        <p:attrNameLst>
                                          <p:attrName>style.visibility</p:attrName>
                                        </p:attrNameLst>
                                      </p:cBhvr>
                                      <p:to>
                                        <p:strVal val="visible"/>
                                      </p:to>
                                    </p:set>
                                    <p:animEffect transition="in" filter="fade">
                                      <p:cBhvr>
                                        <p:cTn id="7" dur="2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2" nodeType="clickEffect">
                                  <p:stCondLst>
                                    <p:cond delay="0"/>
                                  </p:stCondLst>
                                  <p:iterate>
                                    <p:tmAbs val="0"/>
                                  </p:iterate>
                                  <p:childTnLst>
                                    <p:animEffect transition="out" filter="fade">
                                      <p:cBhvr>
                                        <p:cTn id="11" dur="500" fill="hold"/>
                                        <p:tgtEl>
                                          <p:spTgt spid="98"/>
                                        </p:tgtEl>
                                      </p:cBhvr>
                                    </p:animEffect>
                                    <p:set>
                                      <p:cBhvr>
                                        <p:cTn id="12" fill="hold">
                                          <p:stCondLst>
                                            <p:cond delay="499"/>
                                          </p:stCondLst>
                                        </p:cTn>
                                        <p:tgtEl>
                                          <p:spTgt spid="9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94">
                                            <p:bg/>
                                          </p:spTgt>
                                        </p:tgtEl>
                                        <p:attrNameLst>
                                          <p:attrName>style.visibility</p:attrName>
                                        </p:attrNameLst>
                                      </p:cBhvr>
                                      <p:to>
                                        <p:strVal val="visible"/>
                                      </p:to>
                                    </p:set>
                                  </p:childTnLst>
                                </p:cTn>
                              </p:par>
                              <p:par>
                                <p:cTn id="17" presetID="1" presetClass="entr" presetSubtype="0" fill="hold" grpId="3">
                                  <p:stCondLst>
                                    <p:cond delay="0"/>
                                  </p:stCondLst>
                                  <p:iterate>
                                    <p:tmAbs val="0"/>
                                  </p:iterate>
                                  <p:childTnLst>
                                    <p:set>
                                      <p:cBhvr>
                                        <p:cTn id="18" fill="hold"/>
                                        <p:tgtEl>
                                          <p:spTgt spid="94">
                                            <p:txEl>
                                              <p:pRg st="0" end="0"/>
                                            </p:txEl>
                                          </p:spTgt>
                                        </p:tgtEl>
                                        <p:attrNameLst>
                                          <p:attrName>style.visibility</p:attrName>
                                        </p:attrNameLst>
                                      </p:cBhvr>
                                      <p:to>
                                        <p:strVal val="visible"/>
                                      </p:to>
                                    </p:set>
                                  </p:childTnLst>
                                </p:cTn>
                              </p:par>
                              <p:par>
                                <p:cTn id="19" presetID="1" presetClass="entr" presetSubtype="0" fill="hold" grpId="3" nodeType="withEffect">
                                  <p:stCondLst>
                                    <p:cond delay="0"/>
                                  </p:stCondLst>
                                  <p:iterate>
                                    <p:tmAbs val="0"/>
                                  </p:iterate>
                                  <p:childTnLst>
                                    <p:set>
                                      <p:cBhvr>
                                        <p:cTn id="20" fill="hold"/>
                                        <p:tgtEl>
                                          <p:spTgt spid="9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9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3" uiExpand="1" build="p" bldLvl="5" animBg="1" advAuto="0"/>
      <p:bldP spid="98" grpId="1" animBg="1" advAuto="0"/>
      <p:bldP spid="98"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01" name="Shape 101"/>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02" name="Shape 102"/>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03" name="Shape 103"/>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04" name="Shape 104"/>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05" name="Shape 105"/>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06" name="Shape 106"/>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The Social Gospel History</a:t>
            </a:r>
          </a:p>
        </p:txBody>
      </p:sp>
      <p:sp>
        <p:nvSpPr>
          <p:cNvPr id="107" name="Shape 107"/>
          <p:cNvSpPr>
            <a:spLocks noGrp="1"/>
          </p:cNvSpPr>
          <p:nvPr>
            <p:ph type="body" idx="1"/>
          </p:nvPr>
        </p:nvSpPr>
        <p:spPr>
          <a:xfrm>
            <a:off x="457200" y="990600"/>
            <a:ext cx="8229600" cy="4800600"/>
          </a:xfrm>
          <a:prstGeom prst="rect">
            <a:avLst/>
          </a:prstGeom>
        </p:spPr>
        <p:txBody>
          <a:bodyPr lIns="0" tIns="0" rIns="0" bIns="0">
            <a:normAutofit/>
          </a:bodyPr>
          <a:lstStyle/>
          <a:p>
            <a:pPr marL="609600" lvl="0" indent="-609600">
              <a:defRPr sz="1800">
                <a:uFillTx/>
              </a:defRPr>
            </a:pPr>
            <a:r>
              <a:rPr sz="3200">
                <a:uFill>
                  <a:solidFill/>
                </a:uFill>
              </a:rPr>
              <a:t>Even some institutional brethren fought it.</a:t>
            </a:r>
          </a:p>
          <a:p>
            <a:pPr marL="901700" lvl="1" indent="-444500">
              <a:spcBef>
                <a:spcPts val="600"/>
              </a:spcBef>
              <a:defRPr sz="1800">
                <a:uFillTx/>
              </a:defRPr>
            </a:pPr>
            <a:r>
              <a:rPr sz="2800" i="1">
                <a:uFill>
                  <a:solidFill/>
                </a:uFill>
              </a:rPr>
              <a:t>“Again, I say to you, with caution and thought, that it is not the work of the church to furnish entertainment for the members.  I have never read anything in the Bible that indicates to me that such was the work of the church.” </a:t>
            </a:r>
            <a:r>
              <a:rPr sz="2800">
                <a:uFill>
                  <a:solidFill/>
                </a:uFill>
              </a:rPr>
              <a:t>(N.B. Hardeman, Hardeman’s Tabernacle Sermons, Vol. 5, p 50)</a:t>
            </a:r>
          </a:p>
        </p:txBody>
      </p:sp>
      <p:pic>
        <p:nvPicPr>
          <p:cNvPr id="108"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09"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10"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13" name="Shape 113"/>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14" name="Shape 114"/>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15" name="Shape 115"/>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16" name="Shape 116"/>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17" name="Shape 117"/>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18" name="Shape 118"/>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The Social Gospel History</a:t>
            </a:r>
          </a:p>
        </p:txBody>
      </p:sp>
      <p:sp>
        <p:nvSpPr>
          <p:cNvPr id="119" name="Shape 119"/>
          <p:cNvSpPr>
            <a:spLocks noGrp="1"/>
          </p:cNvSpPr>
          <p:nvPr>
            <p:ph type="body" idx="1"/>
          </p:nvPr>
        </p:nvSpPr>
        <p:spPr>
          <a:xfrm>
            <a:off x="457200" y="990600"/>
            <a:ext cx="8229600" cy="4800600"/>
          </a:xfrm>
          <a:prstGeom prst="rect">
            <a:avLst/>
          </a:prstGeom>
        </p:spPr>
        <p:txBody>
          <a:bodyPr lIns="0" tIns="0" rIns="0" bIns="0">
            <a:normAutofit/>
          </a:bodyPr>
          <a:lstStyle/>
          <a:p>
            <a:pPr marL="552450" lvl="0" indent="-552450">
              <a:lnSpc>
                <a:spcPct val="80000"/>
              </a:lnSpc>
              <a:spcBef>
                <a:spcPts val="600"/>
              </a:spcBef>
              <a:defRPr sz="1800">
                <a:uFillTx/>
              </a:defRPr>
            </a:pPr>
            <a:r>
              <a:rPr sz="2900">
                <a:uFill>
                  <a:solidFill/>
                </a:uFill>
              </a:rPr>
              <a:t>Even some institutional brethren fought it.</a:t>
            </a:r>
            <a:endParaRPr sz="2900"/>
          </a:p>
          <a:p>
            <a:pPr marL="854075" lvl="1" indent="-396875">
              <a:lnSpc>
                <a:spcPct val="80000"/>
              </a:lnSpc>
              <a:spcBef>
                <a:spcPts val="600"/>
              </a:spcBef>
              <a:defRPr sz="1800">
                <a:uFillTx/>
              </a:defRPr>
            </a:pPr>
            <a:r>
              <a:rPr sz="2500" i="1">
                <a:uFill>
                  <a:solidFill/>
                </a:uFill>
              </a:rPr>
              <a:t>“It is not the mission of the church to furnish amusement for the world or even for its own members.  Innocent amusement in proper proportion has its place in the life of all normal persons, but it is not the business of the church to furnish it.  For the church to turn aside from its divine work to furnish amusement and recreation is to pervert its mission.  If the church will discharge its duty in preaching the gospel, in edifying its members, and helping the worthy poor, it will not have the desire or the time merely to amuse and entertain.”  </a:t>
            </a:r>
            <a:r>
              <a:rPr sz="2500">
                <a:uFill>
                  <a:solidFill/>
                </a:uFill>
              </a:rPr>
              <a:t>(B.C. Goodpasture, Torch, Vol. 1, No. 2, pg 26)</a:t>
            </a:r>
          </a:p>
        </p:txBody>
      </p:sp>
      <p:pic>
        <p:nvPicPr>
          <p:cNvPr id="120"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21"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22"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 name="Shape 124"/>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25" name="Shape 125"/>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26" name="Shape 126"/>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27" name="Shape 127"/>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28" name="Shape 128"/>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29" name="Shape 129"/>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30" name="Shape 130"/>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Answering The Social Gospel</a:t>
            </a:r>
          </a:p>
        </p:txBody>
      </p:sp>
      <p:sp>
        <p:nvSpPr>
          <p:cNvPr id="131" name="Shape 131"/>
          <p:cNvSpPr>
            <a:spLocks noGrp="1"/>
          </p:cNvSpPr>
          <p:nvPr>
            <p:ph type="body" idx="1"/>
          </p:nvPr>
        </p:nvSpPr>
        <p:spPr>
          <a:xfrm>
            <a:off x="457200" y="990600"/>
            <a:ext cx="8229600" cy="4800600"/>
          </a:xfrm>
          <a:prstGeom prst="rect">
            <a:avLst/>
          </a:prstGeom>
        </p:spPr>
        <p:txBody>
          <a:bodyPr lIns="0" tIns="0" rIns="0" bIns="0">
            <a:normAutofit/>
          </a:bodyPr>
          <a:lstStyle/>
          <a:p>
            <a:pPr marL="609600" lvl="0" indent="-609600">
              <a:defRPr sz="1800">
                <a:uFillTx/>
              </a:defRPr>
            </a:pPr>
            <a:r>
              <a:rPr sz="3200">
                <a:uFill>
                  <a:solidFill/>
                </a:uFill>
              </a:rPr>
              <a:t>“Breaking bread” in Ax. 2:46 is a social meal.</a:t>
            </a:r>
          </a:p>
          <a:p>
            <a:pPr marL="901700" lvl="1" indent="-444500">
              <a:spcBef>
                <a:spcPts val="600"/>
              </a:spcBef>
              <a:defRPr sz="1800">
                <a:uFillTx/>
              </a:defRPr>
            </a:pPr>
            <a:r>
              <a:rPr sz="2800">
                <a:uFill>
                  <a:solidFill/>
                </a:uFill>
              </a:rPr>
              <a:t>Context agrees, but where was it done? Home.</a:t>
            </a:r>
            <a:endParaRPr sz="2800"/>
          </a:p>
          <a:p>
            <a:pPr marL="609600" lvl="0" indent="-609600">
              <a:defRPr sz="1800">
                <a:uFillTx/>
              </a:defRPr>
            </a:pPr>
            <a:r>
              <a:rPr sz="3200">
                <a:uFill>
                  <a:solidFill/>
                </a:uFill>
              </a:rPr>
              <a:t>We are to “feed the hungry” (Matt. 25:35)</a:t>
            </a:r>
          </a:p>
          <a:p>
            <a:pPr marL="901700" lvl="1" indent="-444500">
              <a:spcBef>
                <a:spcPts val="600"/>
              </a:spcBef>
              <a:defRPr sz="1800">
                <a:uFillTx/>
              </a:defRPr>
            </a:pPr>
            <a:r>
              <a:rPr sz="2800">
                <a:uFill>
                  <a:solidFill/>
                </a:uFill>
              </a:rPr>
              <a:t>Context is brethren not churches (v40).</a:t>
            </a:r>
            <a:endParaRPr sz="2800"/>
          </a:p>
          <a:p>
            <a:pPr marL="901700" lvl="1" indent="-444500">
              <a:spcBef>
                <a:spcPts val="600"/>
              </a:spcBef>
              <a:defRPr sz="1800">
                <a:uFillTx/>
              </a:defRPr>
            </a:pPr>
            <a:r>
              <a:rPr sz="2800">
                <a:uFill>
                  <a:solidFill/>
                </a:uFill>
              </a:rPr>
              <a:t>If churches then what of v36?</a:t>
            </a:r>
          </a:p>
        </p:txBody>
      </p:sp>
      <p:pic>
        <p:nvPicPr>
          <p:cNvPr id="132"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33"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34"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31">
                                            <p:bg/>
                                          </p:spTgt>
                                        </p:tgtEl>
                                        <p:attrNameLst>
                                          <p:attrName>style.visibility</p:attrName>
                                        </p:attrNameLst>
                                      </p:cBhvr>
                                      <p:to>
                                        <p:strVal val="visible"/>
                                      </p:to>
                                    </p:set>
                                    <p:animEffect transition="in" filter="fade">
                                      <p:cBhvr>
                                        <p:cTn id="7" dur="2000"/>
                                        <p:tgtEl>
                                          <p:spTgt spid="131">
                                            <p:bg/>
                                          </p:spTgt>
                                        </p:tgtEl>
                                      </p:cBhvr>
                                    </p:animEffect>
                                  </p:childTnLst>
                                </p:cTn>
                              </p:par>
                              <p:par>
                                <p:cTn id="8" presetID="10" presetClass="entr" presetSubtype="0" fill="hold" grpId="1">
                                  <p:stCondLst>
                                    <p:cond delay="0"/>
                                  </p:stCondLst>
                                  <p:iterate>
                                    <p:tmAbs val="0"/>
                                  </p:iterate>
                                  <p:childTnLst>
                                    <p:set>
                                      <p:cBhvr>
                                        <p:cTn id="9" fill="hold"/>
                                        <p:tgtEl>
                                          <p:spTgt spid="131">
                                            <p:txEl>
                                              <p:pRg st="0" end="0"/>
                                            </p:txEl>
                                          </p:spTgt>
                                        </p:tgtEl>
                                        <p:attrNameLst>
                                          <p:attrName>style.visibility</p:attrName>
                                        </p:attrNameLst>
                                      </p:cBhvr>
                                      <p:to>
                                        <p:strVal val="visible"/>
                                      </p:to>
                                    </p:set>
                                    <p:animEffect transition="in" filter="fade">
                                      <p:cBhvr>
                                        <p:cTn id="10" dur="2000"/>
                                        <p:tgtEl>
                                          <p:spTgt spid="1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iterate>
                                    <p:tmAbs val="0"/>
                                  </p:iterate>
                                  <p:childTnLst>
                                    <p:set>
                                      <p:cBhvr>
                                        <p:cTn id="14" fill="hold"/>
                                        <p:tgtEl>
                                          <p:spTgt spid="131">
                                            <p:txEl>
                                              <p:pRg st="1" end="1"/>
                                            </p:txEl>
                                          </p:spTgt>
                                        </p:tgtEl>
                                        <p:attrNameLst>
                                          <p:attrName>style.visibility</p:attrName>
                                        </p:attrNameLst>
                                      </p:cBhvr>
                                      <p:to>
                                        <p:strVal val="visible"/>
                                      </p:to>
                                    </p:set>
                                    <p:animEffect transition="in" filter="fade">
                                      <p:cBhvr>
                                        <p:cTn id="15" dur="2000"/>
                                        <p:tgtEl>
                                          <p:spTgt spid="1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iterate>
                                    <p:tmAbs val="0"/>
                                  </p:iterate>
                                  <p:childTnLst>
                                    <p:set>
                                      <p:cBhvr>
                                        <p:cTn id="19" fill="hold"/>
                                        <p:tgtEl>
                                          <p:spTgt spid="131">
                                            <p:txEl>
                                              <p:pRg st="2" end="2"/>
                                            </p:txEl>
                                          </p:spTgt>
                                        </p:tgtEl>
                                        <p:attrNameLst>
                                          <p:attrName>style.visibility</p:attrName>
                                        </p:attrNameLst>
                                      </p:cBhvr>
                                      <p:to>
                                        <p:strVal val="visible"/>
                                      </p:to>
                                    </p:set>
                                    <p:animEffect transition="in" filter="fade">
                                      <p:cBhvr>
                                        <p:cTn id="20" dur="2000"/>
                                        <p:tgtEl>
                                          <p:spTgt spid="13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iterate>
                                    <p:tmAbs val="0"/>
                                  </p:iterate>
                                  <p:childTnLst>
                                    <p:set>
                                      <p:cBhvr>
                                        <p:cTn id="24" fill="hold"/>
                                        <p:tgtEl>
                                          <p:spTgt spid="131">
                                            <p:txEl>
                                              <p:pRg st="3" end="3"/>
                                            </p:txEl>
                                          </p:spTgt>
                                        </p:tgtEl>
                                        <p:attrNameLst>
                                          <p:attrName>style.visibility</p:attrName>
                                        </p:attrNameLst>
                                      </p:cBhvr>
                                      <p:to>
                                        <p:strVal val="visible"/>
                                      </p:to>
                                    </p:set>
                                    <p:animEffect transition="in" filter="fade">
                                      <p:cBhvr>
                                        <p:cTn id="25" dur="2000"/>
                                        <p:tgtEl>
                                          <p:spTgt spid="13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iterate>
                                    <p:tmAbs val="0"/>
                                  </p:iterate>
                                  <p:childTnLst>
                                    <p:set>
                                      <p:cBhvr>
                                        <p:cTn id="29" fill="hold"/>
                                        <p:tgtEl>
                                          <p:spTgt spid="131">
                                            <p:txEl>
                                              <p:pRg st="4" end="4"/>
                                            </p:txEl>
                                          </p:spTgt>
                                        </p:tgtEl>
                                        <p:attrNameLst>
                                          <p:attrName>style.visibility</p:attrName>
                                        </p:attrNameLst>
                                      </p:cBhvr>
                                      <p:to>
                                        <p:strVal val="visible"/>
                                      </p:to>
                                    </p:set>
                                    <p:animEffect transition="in" filter="fade">
                                      <p:cBhvr>
                                        <p:cTn id="30" dur="2000"/>
                                        <p:tgtEl>
                                          <p:spTgt spid="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37" name="Shape 137"/>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38" name="Shape 138"/>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39" name="Shape 139"/>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40" name="Shape 140"/>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41" name="Shape 141"/>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42" name="Shape 142"/>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Answering The Social Gospel</a:t>
            </a:r>
          </a:p>
        </p:txBody>
      </p:sp>
      <p:sp>
        <p:nvSpPr>
          <p:cNvPr id="143" name="Shape 143"/>
          <p:cNvSpPr>
            <a:spLocks noGrp="1"/>
          </p:cNvSpPr>
          <p:nvPr>
            <p:ph type="body" idx="1"/>
          </p:nvPr>
        </p:nvSpPr>
        <p:spPr>
          <a:xfrm>
            <a:off x="457200" y="990600"/>
            <a:ext cx="8229600" cy="4800600"/>
          </a:xfrm>
          <a:prstGeom prst="rect">
            <a:avLst/>
          </a:prstGeom>
        </p:spPr>
        <p:txBody>
          <a:bodyPr lIns="0" tIns="0" rIns="0" bIns="0">
            <a:normAutofit/>
          </a:bodyPr>
          <a:lstStyle/>
          <a:p>
            <a:pPr marL="609600" lvl="0" indent="-609600">
              <a:defRPr sz="1800">
                <a:uFillTx/>
              </a:defRPr>
            </a:pPr>
            <a:r>
              <a:rPr sz="3200">
                <a:uFill>
                  <a:solidFill/>
                </a:uFill>
              </a:rPr>
              <a:t>Anything the individual can do, the church can do.</a:t>
            </a:r>
          </a:p>
          <a:p>
            <a:pPr marL="901700" lvl="1" indent="-444500">
              <a:spcBef>
                <a:spcPts val="600"/>
              </a:spcBef>
              <a:defRPr sz="1800">
                <a:uFillTx/>
              </a:defRPr>
            </a:pPr>
            <a:r>
              <a:rPr sz="2800">
                <a:uFill>
                  <a:solidFill/>
                </a:uFill>
              </a:rPr>
              <a:t>1 Tim. 5:16; Matt. 18:15-17 shows that is false.</a:t>
            </a:r>
            <a:endParaRPr sz="2800"/>
          </a:p>
          <a:p>
            <a:pPr marL="609600" lvl="0" indent="-609600">
              <a:defRPr sz="1800">
                <a:uFillTx/>
              </a:defRPr>
            </a:pPr>
            <a:r>
              <a:rPr sz="3200">
                <a:uFill>
                  <a:solidFill/>
                </a:uFill>
              </a:rPr>
              <a:t>You believe the building is holy.</a:t>
            </a:r>
          </a:p>
          <a:p>
            <a:pPr marL="901700" lvl="1" indent="-444500">
              <a:spcBef>
                <a:spcPts val="600"/>
              </a:spcBef>
              <a:defRPr sz="1800">
                <a:uFillTx/>
              </a:defRPr>
            </a:pPr>
            <a:r>
              <a:rPr sz="2800">
                <a:uFill>
                  <a:solidFill/>
                </a:uFill>
              </a:rPr>
              <a:t>No, we believe in using the Lord’s money scripturally which purchased the building.</a:t>
            </a:r>
          </a:p>
        </p:txBody>
      </p:sp>
      <p:pic>
        <p:nvPicPr>
          <p:cNvPr id="144"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45"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46"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43">
                                            <p:bg/>
                                          </p:spTgt>
                                        </p:tgtEl>
                                        <p:attrNameLst>
                                          <p:attrName>style.visibility</p:attrName>
                                        </p:attrNameLst>
                                      </p:cBhvr>
                                      <p:to>
                                        <p:strVal val="visible"/>
                                      </p:to>
                                    </p:set>
                                    <p:animEffect transition="in" filter="fade">
                                      <p:cBhvr>
                                        <p:cTn id="7" dur="2000"/>
                                        <p:tgtEl>
                                          <p:spTgt spid="143">
                                            <p:bg/>
                                          </p:spTgt>
                                        </p:tgtEl>
                                      </p:cBhvr>
                                    </p:animEffect>
                                  </p:childTnLst>
                                </p:cTn>
                              </p:par>
                              <p:par>
                                <p:cTn id="8" presetID="10" presetClass="entr" presetSubtype="0" fill="hold" grpId="1">
                                  <p:stCondLst>
                                    <p:cond delay="0"/>
                                  </p:stCondLst>
                                  <p:iterate>
                                    <p:tmAbs val="0"/>
                                  </p:iterate>
                                  <p:childTnLst>
                                    <p:set>
                                      <p:cBhvr>
                                        <p:cTn id="9" fill="hold"/>
                                        <p:tgtEl>
                                          <p:spTgt spid="143">
                                            <p:txEl>
                                              <p:pRg st="0" end="0"/>
                                            </p:txEl>
                                          </p:spTgt>
                                        </p:tgtEl>
                                        <p:attrNameLst>
                                          <p:attrName>style.visibility</p:attrName>
                                        </p:attrNameLst>
                                      </p:cBhvr>
                                      <p:to>
                                        <p:strVal val="visible"/>
                                      </p:to>
                                    </p:set>
                                    <p:animEffect transition="in" filter="fade">
                                      <p:cBhvr>
                                        <p:cTn id="10" dur="2000"/>
                                        <p:tgtEl>
                                          <p:spTgt spid="143">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143">
                                            <p:txEl>
                                              <p:pRg st="1" end="1"/>
                                            </p:txEl>
                                          </p:spTgt>
                                        </p:tgtEl>
                                        <p:attrNameLst>
                                          <p:attrName>style.visibility</p:attrName>
                                        </p:attrNameLst>
                                      </p:cBhvr>
                                      <p:to>
                                        <p:strVal val="visible"/>
                                      </p:to>
                                    </p:set>
                                    <p:animEffect transition="in" filter="fade">
                                      <p:cBhvr>
                                        <p:cTn id="13" dur="2000"/>
                                        <p:tgtEl>
                                          <p:spTgt spid="14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iterate>
                                    <p:tmAbs val="0"/>
                                  </p:iterate>
                                  <p:childTnLst>
                                    <p:set>
                                      <p:cBhvr>
                                        <p:cTn id="17" fill="hold"/>
                                        <p:tgtEl>
                                          <p:spTgt spid="143">
                                            <p:txEl>
                                              <p:pRg st="2" end="2"/>
                                            </p:txEl>
                                          </p:spTgt>
                                        </p:tgtEl>
                                        <p:attrNameLst>
                                          <p:attrName>style.visibility</p:attrName>
                                        </p:attrNameLst>
                                      </p:cBhvr>
                                      <p:to>
                                        <p:strVal val="visible"/>
                                      </p:to>
                                    </p:set>
                                    <p:animEffect transition="in" filter="fade">
                                      <p:cBhvr>
                                        <p:cTn id="18" dur="2000"/>
                                        <p:tgtEl>
                                          <p:spTgt spid="143">
                                            <p:txEl>
                                              <p:pRg st="2" end="2"/>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143">
                                            <p:txEl>
                                              <p:pRg st="3" end="3"/>
                                            </p:txEl>
                                          </p:spTgt>
                                        </p:tgtEl>
                                        <p:attrNameLst>
                                          <p:attrName>style.visibility</p:attrName>
                                        </p:attrNameLst>
                                      </p:cBhvr>
                                      <p:to>
                                        <p:strVal val="visible"/>
                                      </p:to>
                                    </p:set>
                                    <p:animEffect transition="in" filter="fade">
                                      <p:cBhvr>
                                        <p:cTn id="21" dur="2000"/>
                                        <p:tgtEl>
                                          <p:spTgt spid="1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uiExpan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0" y="0"/>
            <a:ext cx="9144000" cy="5867400"/>
          </a:xfrm>
          <a:prstGeom prst="rect">
            <a:avLst/>
          </a:prstGeom>
          <a:gradFill>
            <a:gsLst>
              <a:gs pos="0">
                <a:srgbClr val="17375E"/>
              </a:gs>
              <a:gs pos="50000">
                <a:srgbClr val="C0D0ED"/>
              </a:gs>
              <a:gs pos="90000">
                <a:srgbClr val="17375E">
                  <a:alpha val="18000"/>
                </a:srgbClr>
              </a:gs>
              <a:gs pos="100000">
                <a:srgbClr val="17375E"/>
              </a:gs>
            </a:gsLst>
            <a:lin ang="5400000"/>
          </a:gradFill>
          <a:ln w="25400">
            <a:solidFill>
              <a:srgbClr val="808080"/>
            </a:solidFill>
            <a:round/>
          </a:ln>
        </p:spPr>
        <p:txBody>
          <a:bodyPr lIns="0" tIns="0" rIns="0" bIns="0" anchor="ctr"/>
          <a:lstStyle/>
          <a:p>
            <a:pPr lvl="0" algn="ctr">
              <a:defRPr>
                <a:solidFill>
                  <a:srgbClr val="FFFFFF"/>
                </a:solidFill>
                <a:uFill>
                  <a:solidFill>
                    <a:srgbClr val="FFFFFF"/>
                  </a:solidFill>
                </a:uFill>
              </a:defRPr>
            </a:pPr>
            <a:endParaRPr/>
          </a:p>
        </p:txBody>
      </p:sp>
      <p:sp>
        <p:nvSpPr>
          <p:cNvPr id="149" name="Shape 149"/>
          <p:cNvSpPr/>
          <p:nvPr/>
        </p:nvSpPr>
        <p:spPr>
          <a:xfrm rot="10800000" flipH="1">
            <a:off x="0" y="12954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50" name="Shape 150"/>
          <p:cNvSpPr/>
          <p:nvPr/>
        </p:nvSpPr>
        <p:spPr>
          <a:xfrm rot="10800000" flipH="1">
            <a:off x="0" y="304800"/>
            <a:ext cx="9144000" cy="5334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51" name="Shape 151"/>
          <p:cNvSpPr/>
          <p:nvPr/>
        </p:nvSpPr>
        <p:spPr>
          <a:xfrm rot="5400000" flipH="1">
            <a:off x="6324600" y="914400"/>
            <a:ext cx="27432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52" name="Shape 152"/>
          <p:cNvSpPr/>
          <p:nvPr/>
        </p:nvSpPr>
        <p:spPr>
          <a:xfrm rot="5400000" flipH="1">
            <a:off x="38100" y="876300"/>
            <a:ext cx="2667000" cy="1524000"/>
          </a:xfrm>
          <a:prstGeom prst="roundRect">
            <a:avLst>
              <a:gd name="adj" fmla="val 1821"/>
            </a:avLst>
          </a:prstGeom>
          <a:solidFill>
            <a:srgbClr val="8EB4E3">
              <a:alpha val="23000"/>
            </a:srgbClr>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153" name="Shape 153"/>
          <p:cNvSpPr/>
          <p:nvPr/>
        </p:nvSpPr>
        <p:spPr>
          <a:xfrm>
            <a:off x="4935537" y="5943599"/>
            <a:ext cx="3954472"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800" b="1" spc="150">
                <a:ln w="11430">
                  <a:solidFill/>
                </a:ln>
                <a:solidFill>
                  <a:srgbClr val="F8F8F8"/>
                </a:solidFill>
                <a:effectLst>
                  <a:outerShdw blurRad="25400" rotWithShape="0">
                    <a:srgbClr val="000000">
                      <a:alpha val="43000"/>
                    </a:srgbClr>
                  </a:outerShdw>
                </a:effectLst>
                <a:uFill>
                  <a:solidFill>
                    <a:srgbClr val="F8F8F8"/>
                  </a:solidFill>
                </a:uFill>
                <a:latin typeface="Arial Black"/>
                <a:ea typeface="Arial Black"/>
                <a:cs typeface="Arial Black"/>
                <a:sym typeface="Arial Black"/>
              </a:defRPr>
            </a:lvl1pPr>
          </a:lstStyle>
          <a:p>
            <a:pPr lvl="0">
              <a:defRPr sz="1800" b="0" spc="0">
                <a:ln w="9525">
                  <a:noFill/>
                </a:ln>
                <a:solidFill>
                  <a:srgbClr val="000000"/>
                </a:solidFill>
                <a:effectLst/>
                <a:uFillTx/>
              </a:defRPr>
            </a:pPr>
            <a:r>
              <a:rPr sz="2800" b="1" spc="150">
                <a:ln w="11430">
                  <a:solidFill/>
                </a:ln>
                <a:solidFill>
                  <a:srgbClr val="F8F8F8"/>
                </a:solidFill>
                <a:effectLst>
                  <a:outerShdw blurRad="25400" rotWithShape="0">
                    <a:srgbClr val="000000">
                      <a:alpha val="43000"/>
                    </a:srgbClr>
                  </a:outerShdw>
                </a:effectLst>
                <a:uFill>
                  <a:solidFill>
                    <a:srgbClr val="F8F8F8"/>
                  </a:solidFill>
                </a:uFill>
              </a:rPr>
              <a:t>The Social Gospel</a:t>
            </a:r>
          </a:p>
        </p:txBody>
      </p:sp>
      <p:sp>
        <p:nvSpPr>
          <p:cNvPr id="154" name="Shape 154"/>
          <p:cNvSpPr>
            <a:spLocks noGrp="1"/>
          </p:cNvSpPr>
          <p:nvPr>
            <p:ph type="title"/>
          </p:nvPr>
        </p:nvSpPr>
        <p:spPr>
          <a:xfrm>
            <a:off x="457200" y="274638"/>
            <a:ext cx="8229600" cy="487364"/>
          </a:xfrm>
          <a:prstGeom prst="rect">
            <a:avLst/>
          </a:prstGeom>
        </p:spPr>
        <p:txBody>
          <a:bodyPr lIns="0" tIns="0" rIns="0" bIns="0">
            <a:normAutofit/>
          </a:bodyPr>
          <a:lstStyle>
            <a:lvl1pPr defTabSz="603504">
              <a:defRPr sz="2500"/>
            </a:lvl1pPr>
          </a:lstStyle>
          <a:p>
            <a:pPr lvl="0">
              <a:defRPr sz="1800">
                <a:uFillTx/>
              </a:defRPr>
            </a:pPr>
            <a:r>
              <a:rPr sz="2500">
                <a:uFill>
                  <a:solidFill/>
                </a:uFill>
              </a:rPr>
              <a:t>Answering The Social Gospel</a:t>
            </a:r>
          </a:p>
        </p:txBody>
      </p:sp>
      <p:sp>
        <p:nvSpPr>
          <p:cNvPr id="155" name="Shape 155"/>
          <p:cNvSpPr>
            <a:spLocks noGrp="1"/>
          </p:cNvSpPr>
          <p:nvPr>
            <p:ph type="body" idx="1"/>
          </p:nvPr>
        </p:nvSpPr>
        <p:spPr>
          <a:xfrm>
            <a:off x="457200" y="990600"/>
            <a:ext cx="8229600" cy="4800600"/>
          </a:xfrm>
          <a:prstGeom prst="rect">
            <a:avLst/>
          </a:prstGeom>
        </p:spPr>
        <p:txBody>
          <a:bodyPr lIns="0" tIns="0" rIns="0" bIns="0">
            <a:normAutofit/>
          </a:bodyPr>
          <a:lstStyle/>
          <a:p>
            <a:pPr marL="609600" lvl="0" indent="-609600">
              <a:defRPr sz="1800">
                <a:uFillTx/>
              </a:defRPr>
            </a:pPr>
            <a:r>
              <a:rPr sz="3200">
                <a:uFill>
                  <a:solidFill/>
                </a:uFill>
              </a:rPr>
              <a:t>Where does the Bible say “Not to”</a:t>
            </a:r>
          </a:p>
          <a:p>
            <a:pPr marL="901700" lvl="1" indent="-444500">
              <a:spcBef>
                <a:spcPts val="600"/>
              </a:spcBef>
              <a:defRPr sz="1800">
                <a:uFillTx/>
              </a:defRPr>
            </a:pPr>
            <a:r>
              <a:rPr sz="2800">
                <a:uFill>
                  <a:solidFill/>
                </a:uFill>
              </a:rPr>
              <a:t>Col. 3:17; Matt. 28:20; 1 Cor. 11:34</a:t>
            </a:r>
            <a:endParaRPr sz="2800"/>
          </a:p>
          <a:p>
            <a:pPr marL="609600" lvl="0" indent="-609600">
              <a:defRPr sz="1800">
                <a:uFillTx/>
              </a:defRPr>
            </a:pPr>
            <a:r>
              <a:rPr sz="3200">
                <a:uFill>
                  <a:solidFill/>
                </a:uFill>
              </a:rPr>
              <a:t>You have water fountains and restrooms</a:t>
            </a:r>
          </a:p>
          <a:p>
            <a:pPr marL="901700" lvl="1" indent="-444500">
              <a:spcBef>
                <a:spcPts val="600"/>
              </a:spcBef>
              <a:defRPr sz="1800">
                <a:uFillTx/>
              </a:defRPr>
            </a:pPr>
            <a:r>
              <a:rPr sz="2800">
                <a:uFill>
                  <a:solidFill/>
                </a:uFill>
              </a:rPr>
              <a:t>Difference between an aid and addition.</a:t>
            </a:r>
            <a:endParaRPr sz="2800"/>
          </a:p>
          <a:p>
            <a:pPr marL="901700" lvl="1" indent="-444500">
              <a:spcBef>
                <a:spcPts val="600"/>
              </a:spcBef>
              <a:defRPr sz="1800">
                <a:uFillTx/>
              </a:defRPr>
            </a:pPr>
            <a:r>
              <a:rPr sz="2800">
                <a:uFill>
                  <a:solidFill/>
                </a:uFill>
              </a:rPr>
              <a:t>Songbook, collection plate, building = aids</a:t>
            </a:r>
            <a:endParaRPr sz="2800"/>
          </a:p>
          <a:p>
            <a:pPr marL="901700" lvl="1" indent="-444500">
              <a:spcBef>
                <a:spcPts val="600"/>
              </a:spcBef>
              <a:defRPr sz="1800">
                <a:uFillTx/>
              </a:defRPr>
            </a:pPr>
            <a:r>
              <a:rPr sz="2800">
                <a:uFill>
                  <a:solidFill/>
                </a:uFill>
              </a:rPr>
              <a:t>Instrument, food plate, gym = additions</a:t>
            </a:r>
            <a:endParaRPr sz="2800"/>
          </a:p>
          <a:p>
            <a:pPr marL="609600" lvl="0" indent="-609600">
              <a:defRPr sz="1800">
                <a:uFillTx/>
              </a:defRPr>
            </a:pPr>
            <a:r>
              <a:rPr sz="3200">
                <a:uFill>
                  <a:solidFill/>
                </a:uFill>
              </a:rPr>
              <a:t>Church sponsored social activities are acceptable if not financed by the church</a:t>
            </a:r>
          </a:p>
          <a:p>
            <a:pPr marL="901700" lvl="1" indent="-444500">
              <a:spcBef>
                <a:spcPts val="600"/>
              </a:spcBef>
              <a:defRPr sz="1800">
                <a:uFillTx/>
              </a:defRPr>
            </a:pPr>
            <a:r>
              <a:rPr sz="2800">
                <a:uFill>
                  <a:solidFill/>
                </a:uFill>
              </a:rPr>
              <a:t>No, it is not a work of the church period.</a:t>
            </a:r>
          </a:p>
        </p:txBody>
      </p:sp>
      <p:pic>
        <p:nvPicPr>
          <p:cNvPr id="156" name="image2.png" descr="C:\Documents and Settings\Steve Monts\Application Data\Microsoft\Media Catalog\Downloaded Clips\cl8\bd20210_.wmf"/>
          <p:cNvPicPr/>
          <p:nvPr/>
        </p:nvPicPr>
        <p:blipFill>
          <a:blip r:embed="rId2">
            <a:extLst/>
          </a:blip>
          <a:stretch>
            <a:fillRect/>
          </a:stretch>
        </p:blipFill>
        <p:spPr>
          <a:xfrm>
            <a:off x="762000" y="5943600"/>
            <a:ext cx="914400" cy="914400"/>
          </a:xfrm>
          <a:prstGeom prst="rect">
            <a:avLst/>
          </a:prstGeom>
          <a:ln w="12700">
            <a:miter lim="400000"/>
          </a:ln>
        </p:spPr>
      </p:pic>
      <p:pic>
        <p:nvPicPr>
          <p:cNvPr id="157" name="image3.png" descr="C:\Documents and Settings\Steve Monts\Application Data\Microsoft\Media Catalog\Downloaded Clips\cl0\so01047_.wmf"/>
          <p:cNvPicPr/>
          <p:nvPr/>
        </p:nvPicPr>
        <p:blipFill>
          <a:blip r:embed="rId3">
            <a:extLst/>
          </a:blip>
          <a:stretch>
            <a:fillRect/>
          </a:stretch>
        </p:blipFill>
        <p:spPr>
          <a:xfrm>
            <a:off x="0" y="5943600"/>
            <a:ext cx="587375" cy="762000"/>
          </a:xfrm>
          <a:prstGeom prst="rect">
            <a:avLst/>
          </a:prstGeom>
          <a:ln w="12700">
            <a:miter lim="400000"/>
          </a:ln>
        </p:spPr>
      </p:pic>
      <p:pic>
        <p:nvPicPr>
          <p:cNvPr id="158" name="image3.png" descr="C:\Documents and Settings\Steve Monts\Application Data\Microsoft\Media Catalog\Downloaded Clips\cl0\so01047_.wmf"/>
          <p:cNvPicPr/>
          <p:nvPr/>
        </p:nvPicPr>
        <p:blipFill>
          <a:blip r:embed="rId3">
            <a:extLst/>
          </a:blip>
          <a:stretch>
            <a:fillRect/>
          </a:stretch>
        </p:blipFill>
        <p:spPr>
          <a:xfrm>
            <a:off x="1905000" y="5943600"/>
            <a:ext cx="587375" cy="762000"/>
          </a:xfrm>
          <a:prstGeom prst="rect">
            <a:avLst/>
          </a:prstGeom>
          <a:ln w="12700">
            <a:miter lim="400000"/>
          </a:ln>
        </p:spPr>
      </p:pic>
      <p:pic>
        <p:nvPicPr>
          <p:cNvPr id="159" name="image4.jpeg" descr="Kirkland2000_MPickup.jpg"/>
          <p:cNvPicPr/>
          <p:nvPr/>
        </p:nvPicPr>
        <p:blipFill>
          <a:blip r:embed="rId4">
            <a:extLst/>
          </a:blip>
          <a:stretch>
            <a:fillRect/>
          </a:stretch>
        </p:blipFill>
        <p:spPr>
          <a:xfrm>
            <a:off x="381000" y="-3429000"/>
            <a:ext cx="7956351" cy="10287000"/>
          </a:xfrm>
          <a:prstGeom prst="rect">
            <a:avLst/>
          </a:prstGeom>
          <a:ln w="12700">
            <a:miter lim="400000"/>
          </a:ln>
        </p:spPr>
      </p:pic>
      <p:pic>
        <p:nvPicPr>
          <p:cNvPr id="160" name="image5.jpeg" descr="BF.jpg"/>
          <p:cNvPicPr/>
          <p:nvPr/>
        </p:nvPicPr>
        <p:blipFill>
          <a:blip r:embed="rId5">
            <a:extLst/>
          </a:blip>
          <a:stretch>
            <a:fillRect/>
          </a:stretch>
        </p:blipFill>
        <p:spPr>
          <a:xfrm>
            <a:off x="-8001000" y="-2438400"/>
            <a:ext cx="7480301" cy="9753600"/>
          </a:xfrm>
          <a:prstGeom prst="rect">
            <a:avLst/>
          </a:prstGeom>
          <a:ln w="12700">
            <a:miter lim="400000"/>
          </a:ln>
        </p:spPr>
      </p:pic>
      <p:sp>
        <p:nvSpPr>
          <p:cNvPr id="161" name="Shape 161"/>
          <p:cNvSpPr/>
          <p:nvPr/>
        </p:nvSpPr>
        <p:spPr>
          <a:xfrm>
            <a:off x="3936946" y="2311391"/>
            <a:ext cx="4209746" cy="662170"/>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8C3A38"/>
            </a:solidFill>
            <a:miter lim="400000"/>
          </a:ln>
          <a:effectLst>
            <a:outerShdw blurRad="38100" dist="23000" dir="5400000" rotWithShape="0">
              <a:srgbClr val="000000">
                <a:alpha val="35000"/>
              </a:srgbClr>
            </a:outerShdw>
          </a:effectLst>
        </p:spPr>
        <p:txBody>
          <a:bodyPr lIns="0" tIns="0" rIns="0" bIns="0" anchor="ctr"/>
          <a:lstStyle/>
          <a:p>
            <a:pPr lvl="0">
              <a:defRPr>
                <a:solidFill>
                  <a:srgbClr val="FFFFFF"/>
                </a:solidFill>
                <a:uFill>
                  <a:solidFill>
                    <a:srgbClr val="FFFFFF"/>
                  </a:solidFill>
                </a:u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55">
                                            <p:bg/>
                                          </p:spTgt>
                                        </p:tgtEl>
                                        <p:attrNameLst>
                                          <p:attrName>style.visibility</p:attrName>
                                        </p:attrNameLst>
                                      </p:cBhvr>
                                      <p:to>
                                        <p:strVal val="visible"/>
                                      </p:to>
                                    </p:set>
                                    <p:animEffect transition="in" filter="fade">
                                      <p:cBhvr>
                                        <p:cTn id="7" dur="2000"/>
                                        <p:tgtEl>
                                          <p:spTgt spid="155">
                                            <p:bg/>
                                          </p:spTgt>
                                        </p:tgtEl>
                                      </p:cBhvr>
                                    </p:animEffect>
                                  </p:childTnLst>
                                </p:cTn>
                              </p:par>
                              <p:par>
                                <p:cTn id="8" presetID="10" presetClass="entr" presetSubtype="0" fill="hold" grpId="1">
                                  <p:stCondLst>
                                    <p:cond delay="0"/>
                                  </p:stCondLst>
                                  <p:iterate>
                                    <p:tmAbs val="0"/>
                                  </p:iterate>
                                  <p:childTnLst>
                                    <p:set>
                                      <p:cBhvr>
                                        <p:cTn id="9" fill="hold"/>
                                        <p:tgtEl>
                                          <p:spTgt spid="155">
                                            <p:txEl>
                                              <p:pRg st="0" end="0"/>
                                            </p:txEl>
                                          </p:spTgt>
                                        </p:tgtEl>
                                        <p:attrNameLst>
                                          <p:attrName>style.visibility</p:attrName>
                                        </p:attrNameLst>
                                      </p:cBhvr>
                                      <p:to>
                                        <p:strVal val="visible"/>
                                      </p:to>
                                    </p:set>
                                    <p:animEffect transition="in" filter="fade">
                                      <p:cBhvr>
                                        <p:cTn id="10" dur="2000"/>
                                        <p:tgtEl>
                                          <p:spTgt spid="155">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155">
                                            <p:txEl>
                                              <p:pRg st="1" end="1"/>
                                            </p:txEl>
                                          </p:spTgt>
                                        </p:tgtEl>
                                        <p:attrNameLst>
                                          <p:attrName>style.visibility</p:attrName>
                                        </p:attrNameLst>
                                      </p:cBhvr>
                                      <p:to>
                                        <p:strVal val="visible"/>
                                      </p:to>
                                    </p:set>
                                    <p:animEffect transition="in" filter="fade">
                                      <p:cBhvr>
                                        <p:cTn id="13" dur="2000"/>
                                        <p:tgtEl>
                                          <p:spTgt spid="15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iterate>
                                    <p:tmAbs val="0"/>
                                  </p:iterate>
                                  <p:childTnLst>
                                    <p:set>
                                      <p:cBhvr>
                                        <p:cTn id="17" fill="hold"/>
                                        <p:tgtEl>
                                          <p:spTgt spid="155">
                                            <p:txEl>
                                              <p:pRg st="2" end="2"/>
                                            </p:txEl>
                                          </p:spTgt>
                                        </p:tgtEl>
                                        <p:attrNameLst>
                                          <p:attrName>style.visibility</p:attrName>
                                        </p:attrNameLst>
                                      </p:cBhvr>
                                      <p:to>
                                        <p:strVal val="visible"/>
                                      </p:to>
                                    </p:set>
                                    <p:animEffect transition="in" filter="fade">
                                      <p:cBhvr>
                                        <p:cTn id="18" dur="2000"/>
                                        <p:tgtEl>
                                          <p:spTgt spid="155">
                                            <p:txEl>
                                              <p:pRg st="2" end="2"/>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155">
                                            <p:txEl>
                                              <p:pRg st="3" end="3"/>
                                            </p:txEl>
                                          </p:spTgt>
                                        </p:tgtEl>
                                        <p:attrNameLst>
                                          <p:attrName>style.visibility</p:attrName>
                                        </p:attrNameLst>
                                      </p:cBhvr>
                                      <p:to>
                                        <p:strVal val="visible"/>
                                      </p:to>
                                    </p:set>
                                    <p:animEffect transition="in" filter="fade">
                                      <p:cBhvr>
                                        <p:cTn id="21" dur="2000"/>
                                        <p:tgtEl>
                                          <p:spTgt spid="155">
                                            <p:txEl>
                                              <p:pRg st="3" end="3"/>
                                            </p:txEl>
                                          </p:spTgt>
                                        </p:tgtEl>
                                      </p:cBhvr>
                                    </p:animEffect>
                                  </p:childTnLst>
                                </p:cTn>
                              </p:par>
                              <p:par>
                                <p:cTn id="22" presetID="10" presetClass="entr" presetSubtype="0" fill="hold" grpId="1" nodeType="withEffect">
                                  <p:stCondLst>
                                    <p:cond delay="0"/>
                                  </p:stCondLst>
                                  <p:iterate>
                                    <p:tmAbs val="0"/>
                                  </p:iterate>
                                  <p:childTnLst>
                                    <p:set>
                                      <p:cBhvr>
                                        <p:cTn id="23" fill="hold"/>
                                        <p:tgtEl>
                                          <p:spTgt spid="155">
                                            <p:txEl>
                                              <p:pRg st="4" end="4"/>
                                            </p:txEl>
                                          </p:spTgt>
                                        </p:tgtEl>
                                        <p:attrNameLst>
                                          <p:attrName>style.visibility</p:attrName>
                                        </p:attrNameLst>
                                      </p:cBhvr>
                                      <p:to>
                                        <p:strVal val="visible"/>
                                      </p:to>
                                    </p:set>
                                    <p:animEffect transition="in" filter="fade">
                                      <p:cBhvr>
                                        <p:cTn id="24" dur="2000"/>
                                        <p:tgtEl>
                                          <p:spTgt spid="155">
                                            <p:txEl>
                                              <p:pRg st="4" end="4"/>
                                            </p:txEl>
                                          </p:spTgt>
                                        </p:tgtEl>
                                      </p:cBhvr>
                                    </p:animEffect>
                                  </p:childTnLst>
                                </p:cTn>
                              </p:par>
                              <p:par>
                                <p:cTn id="25" presetID="10" presetClass="entr" presetSubtype="0" fill="hold" grpId="1" nodeType="withEffect">
                                  <p:stCondLst>
                                    <p:cond delay="0"/>
                                  </p:stCondLst>
                                  <p:iterate>
                                    <p:tmAbs val="0"/>
                                  </p:iterate>
                                  <p:childTnLst>
                                    <p:set>
                                      <p:cBhvr>
                                        <p:cTn id="26" fill="hold"/>
                                        <p:tgtEl>
                                          <p:spTgt spid="155">
                                            <p:txEl>
                                              <p:pRg st="5" end="5"/>
                                            </p:txEl>
                                          </p:spTgt>
                                        </p:tgtEl>
                                        <p:attrNameLst>
                                          <p:attrName>style.visibility</p:attrName>
                                        </p:attrNameLst>
                                      </p:cBhvr>
                                      <p:to>
                                        <p:strVal val="visible"/>
                                      </p:to>
                                    </p:set>
                                    <p:animEffect transition="in" filter="fade">
                                      <p:cBhvr>
                                        <p:cTn id="27" dur="2000"/>
                                        <p:tgtEl>
                                          <p:spTgt spid="1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iterate>
                                    <p:tmAbs val="0"/>
                                  </p:iterate>
                                  <p:childTnLst>
                                    <p:set>
                                      <p:cBhvr>
                                        <p:cTn id="31" fill="hold"/>
                                        <p:tgtEl>
                                          <p:spTgt spid="155">
                                            <p:txEl>
                                              <p:pRg st="6" end="6"/>
                                            </p:txEl>
                                          </p:spTgt>
                                        </p:tgtEl>
                                        <p:attrNameLst>
                                          <p:attrName>style.visibility</p:attrName>
                                        </p:attrNameLst>
                                      </p:cBhvr>
                                      <p:to>
                                        <p:strVal val="visible"/>
                                      </p:to>
                                    </p:set>
                                    <p:animEffect transition="in" filter="fade">
                                      <p:cBhvr>
                                        <p:cTn id="32" dur="2000"/>
                                        <p:tgtEl>
                                          <p:spTgt spid="155">
                                            <p:txEl>
                                              <p:pRg st="6" end="6"/>
                                            </p:txEl>
                                          </p:spTgt>
                                        </p:tgtEl>
                                      </p:cBhvr>
                                    </p:animEffect>
                                  </p:childTnLst>
                                </p:cTn>
                              </p:par>
                              <p:par>
                                <p:cTn id="33" presetID="10" presetClass="entr" presetSubtype="0" fill="hold" grpId="1" nodeType="withEffect">
                                  <p:stCondLst>
                                    <p:cond delay="0"/>
                                  </p:stCondLst>
                                  <p:iterate>
                                    <p:tmAbs val="0"/>
                                  </p:iterate>
                                  <p:childTnLst>
                                    <p:set>
                                      <p:cBhvr>
                                        <p:cTn id="34" fill="hold"/>
                                        <p:tgtEl>
                                          <p:spTgt spid="155">
                                            <p:txEl>
                                              <p:pRg st="7" end="7"/>
                                            </p:txEl>
                                          </p:spTgt>
                                        </p:tgtEl>
                                        <p:attrNameLst>
                                          <p:attrName>style.visibility</p:attrName>
                                        </p:attrNameLst>
                                      </p:cBhvr>
                                      <p:to>
                                        <p:strVal val="visible"/>
                                      </p:to>
                                    </p:set>
                                    <p:animEffect transition="in" filter="fade">
                                      <p:cBhvr>
                                        <p:cTn id="35" dur="2000"/>
                                        <p:tgtEl>
                                          <p:spTgt spid="15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2" nodeType="clickEffect">
                                  <p:stCondLst>
                                    <p:cond delay="0"/>
                                  </p:stCondLst>
                                  <p:iterate>
                                    <p:tmAbs val="0"/>
                                  </p:iterate>
                                  <p:childTnLst>
                                    <p:set>
                                      <p:cBhvr>
                                        <p:cTn id="39" fill="hold"/>
                                        <p:tgtEl>
                                          <p:spTgt spid="159"/>
                                        </p:tgtEl>
                                        <p:attrNameLst>
                                          <p:attrName>style.visibility</p:attrName>
                                        </p:attrNameLst>
                                      </p:cBhvr>
                                      <p:to>
                                        <p:strVal val="visible"/>
                                      </p:to>
                                    </p:set>
                                    <p:animEffect transition="in" filter="box(in)">
                                      <p:cBhvr>
                                        <p:cTn id="40" dur="2000"/>
                                        <p:tgtEl>
                                          <p:spTgt spid="15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3" nodeType="clickEffect">
                                  <p:stCondLst>
                                    <p:cond delay="0"/>
                                  </p:stCondLst>
                                  <p:iterate>
                                    <p:tmAbs val="0"/>
                                  </p:iterate>
                                  <p:childTnLst>
                                    <p:set>
                                      <p:cBhvr>
                                        <p:cTn id="44" fill="hold"/>
                                        <p:tgtEl>
                                          <p:spTgt spid="160"/>
                                        </p:tgtEl>
                                        <p:attrNameLst>
                                          <p:attrName>style.visibility</p:attrName>
                                        </p:attrNameLst>
                                      </p:cBhvr>
                                      <p:to>
                                        <p:strVal val="visible"/>
                                      </p:to>
                                    </p:set>
                                    <p:animEffect transition="in" filter="fade">
                                      <p:cBhvr>
                                        <p:cTn id="45" dur="500"/>
                                        <p:tgtEl>
                                          <p:spTgt spid="1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4" nodeType="clickEffect">
                                  <p:stCondLst>
                                    <p:cond delay="0"/>
                                  </p:stCondLst>
                                  <p:iterate>
                                    <p:tmAbs val="0"/>
                                  </p:iterate>
                                  <p:childTnLst>
                                    <p:set>
                                      <p:cBhvr>
                                        <p:cTn id="49" fill="hold"/>
                                        <p:tgtEl>
                                          <p:spTgt spid="161"/>
                                        </p:tgtEl>
                                        <p:attrNameLst>
                                          <p:attrName>style.visibility</p:attrName>
                                        </p:attrNameLst>
                                      </p:cBhvr>
                                      <p:to>
                                        <p:strVal val="visible"/>
                                      </p:to>
                                    </p:set>
                                    <p:animEffect transition="in" filter="wipe(left)">
                                      <p:cBhvr>
                                        <p:cTn id="50" dur="2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uiExpand="1" build="p" bldLvl="5" animBg="1" advAuto="0"/>
      <p:bldP spid="159" grpId="2" animBg="1" advAuto="0"/>
      <p:bldP spid="160" grpId="3" animBg="1" advAuto="0"/>
      <p:bldP spid="161" grpId="4"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878</Words>
  <Application>Microsoft Office PowerPoint</Application>
  <PresentationFormat>On-screen Show (4:3)</PresentationFormat>
  <Paragraphs>93</Paragraphs>
  <Slides>14</Slides>
  <Notes>0</Notes>
  <HiddenSlides>2</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vt:lpstr>
      <vt:lpstr>PowerPoint Presentation</vt:lpstr>
      <vt:lpstr>What Is It?</vt:lpstr>
      <vt:lpstr>Why is it NOT Biblical?</vt:lpstr>
      <vt:lpstr>The Social Gospel History</vt:lpstr>
      <vt:lpstr>The Social Gospel History</vt:lpstr>
      <vt:lpstr>The Social Gospel History</vt:lpstr>
      <vt:lpstr>Answering The Social Gospel</vt:lpstr>
      <vt:lpstr>Answering The Social Gospel</vt:lpstr>
      <vt:lpstr>Answering The Social Gospel</vt:lpstr>
      <vt:lpstr>Answering The Social Gospel</vt:lpstr>
      <vt:lpstr>The Root of the Problem</vt:lpstr>
      <vt:lpstr>PowerPoint Presentation</vt:lpstr>
      <vt:lpstr>Obey the Gospel of Jesus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Guest</cp:lastModifiedBy>
  <cp:revision>2</cp:revision>
  <dcterms:modified xsi:type="dcterms:W3CDTF">2014-09-15T23:06:08Z</dcterms:modified>
</cp:coreProperties>
</file>