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1270000" y="2551826"/>
            <a:ext cx="10464800" cy="78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“Amazing grace how sweet the sound” </a:t>
            </a:r>
          </a:p>
        </p:txBody>
      </p:sp>
      <p:sp>
        <p:nvSpPr>
          <p:cNvPr id="34" name="Shape 34"/>
          <p:cNvSpPr/>
          <p:nvPr/>
        </p:nvSpPr>
        <p:spPr>
          <a:xfrm>
            <a:off x="1270000" y="3375649"/>
            <a:ext cx="10464800" cy="78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“that saved a wretch like me” </a:t>
            </a:r>
          </a:p>
        </p:txBody>
      </p:sp>
      <p:sp>
        <p:nvSpPr>
          <p:cNvPr id="35" name="Shape 35"/>
          <p:cNvSpPr/>
          <p:nvPr/>
        </p:nvSpPr>
        <p:spPr>
          <a:xfrm>
            <a:off x="194667" y="4205822"/>
            <a:ext cx="12664149" cy="78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“I once was lost but now I’m found”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xit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nodeType="afterEffect" presetClass="exit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" grpId="2"/>
      <p:bldP build="whole" bldLvl="1" animBg="1" rev="0" advAuto="0" spid="35" grpId="3"/>
      <p:bldP build="whole" bldLvl="1" animBg="1" rev="0" advAuto="0" spid="33" grpId="1"/>
      <p:bldP build="whole" bldLvl="1" animBg="1" rev="0" advAuto="0" spid="33" grpId="4"/>
      <p:bldP build="whole" bldLvl="1" animBg="1" rev="0" advAuto="0" spid="34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Personal Evangelism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Remember this is Personal!</a:t>
            </a:r>
          </a:p>
        </p:txBody>
      </p:sp>
    </p:spTree>
  </p:cSld>
  <p:clrMapOvr>
    <a:masterClrMapping/>
  </p:clrMapOvr>
  <p:transition spd="slow" advClick="1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910728" y="1024803"/>
            <a:ext cx="11430001" cy="2438401"/>
          </a:xfrm>
          <a:prstGeom prst="rect">
            <a:avLst/>
          </a:prstGeom>
        </p:spPr>
        <p:txBody>
          <a:bodyPr/>
          <a:lstStyle>
            <a:lvl1pPr defTabSz="356362">
              <a:defRPr sz="7625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25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The Bible teaches personal evangelism</a:t>
            </a:r>
          </a:p>
        </p:txBody>
      </p:sp>
      <p:sp>
        <p:nvSpPr>
          <p:cNvPr id="41" name="Shape 41"/>
          <p:cNvSpPr/>
          <p:nvPr/>
        </p:nvSpPr>
        <p:spPr>
          <a:xfrm>
            <a:off x="1270000" y="3899917"/>
            <a:ext cx="10464800" cy="195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John 1:40-41, 2 Tim. 2:2, </a:t>
            </a:r>
            <a:b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</a:b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1 Tim. 4:16, Ax. 20:20</a:t>
            </a:r>
            <a:endParaRPr sz="4000">
              <a:solidFill>
                <a:srgbClr val="FFFFFF"/>
              </a:solidFill>
              <a:effectLst>
                <a:outerShdw sx="100000" sy="100000" kx="0" ky="0" algn="b" rotWithShape="0" blurRad="38100" dist="54428" dir="2700000">
                  <a:srgbClr val="000000">
                    <a:alpha val="4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1"/>
      <p:bldP build="whole" bldLvl="1" animBg="1" rev="0" advAuto="0" spid="4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910728" y="1024803"/>
            <a:ext cx="11430001" cy="2438401"/>
          </a:xfrm>
          <a:prstGeom prst="rect">
            <a:avLst/>
          </a:prstGeom>
        </p:spPr>
        <p:txBody>
          <a:bodyPr/>
          <a:lstStyle>
            <a:lvl1pPr defTabSz="356362">
              <a:defRPr sz="7625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25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Faith only comes by teaching </a:t>
            </a:r>
          </a:p>
        </p:txBody>
      </p:sp>
      <p:sp>
        <p:nvSpPr>
          <p:cNvPr id="44" name="Shape 44"/>
          <p:cNvSpPr/>
          <p:nvPr/>
        </p:nvSpPr>
        <p:spPr>
          <a:xfrm>
            <a:off x="1270000" y="3899917"/>
            <a:ext cx="10464800" cy="195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Rom. 10:17, John 6:44-45, Matt. 28:18-20, Mark. 16:15-16</a:t>
            </a:r>
            <a:endParaRPr sz="4000">
              <a:solidFill>
                <a:srgbClr val="FFFFFF"/>
              </a:solidFill>
              <a:effectLst>
                <a:outerShdw sx="100000" sy="100000" kx="0" ky="0" algn="b" rotWithShape="0" blurRad="38100" dist="54428" dir="2700000">
                  <a:srgbClr val="000000">
                    <a:alpha val="4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2"/>
      <p:bldP build="whole" bldLvl="1" animBg="1" rev="0" advAuto="0"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910728" y="1024803"/>
            <a:ext cx="11430001" cy="2438401"/>
          </a:xfrm>
          <a:prstGeom prst="rect">
            <a:avLst/>
          </a:prstGeom>
        </p:spPr>
        <p:txBody>
          <a:bodyPr/>
          <a:lstStyle>
            <a:lvl1pPr defTabSz="344677">
              <a:defRPr sz="7375"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375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Have the proper attitude toward personal evangelism</a:t>
            </a:r>
          </a:p>
        </p:txBody>
      </p:sp>
      <p:sp>
        <p:nvSpPr>
          <p:cNvPr id="47" name="Shape 47"/>
          <p:cNvSpPr/>
          <p:nvPr/>
        </p:nvSpPr>
        <p:spPr>
          <a:xfrm>
            <a:off x="1270000" y="4211067"/>
            <a:ext cx="10464800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0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Ezra 7:10, Prov. 11:30, Mk. 1:17</a:t>
            </a:r>
            <a:endParaRPr sz="4000">
              <a:solidFill>
                <a:srgbClr val="FFFFFF"/>
              </a:solidFill>
              <a:effectLst>
                <a:outerShdw sx="100000" sy="100000" kx="0" ky="0" algn="b" rotWithShape="0" blurRad="38100" dist="54428" dir="2700000">
                  <a:srgbClr val="000000">
                    <a:alpha val="4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2"/>
      <p:bldP build="whole" bldLvl="1" animBg="1" rev="0" advAuto="0" spid="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820833" y="5003800"/>
            <a:ext cx="11430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Learn</a:t>
            </a:r>
          </a:p>
        </p:txBody>
      </p:sp>
      <p:sp>
        <p:nvSpPr>
          <p:cNvPr id="50" name="Shape 50"/>
          <p:cNvSpPr/>
          <p:nvPr/>
        </p:nvSpPr>
        <p:spPr>
          <a:xfrm>
            <a:off x="5820833" y="3204633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Gospel</a:t>
            </a:r>
          </a:p>
        </p:txBody>
      </p:sp>
      <p:sp>
        <p:nvSpPr>
          <p:cNvPr id="51" name="Shape 51"/>
          <p:cNvSpPr/>
          <p:nvPr/>
        </p:nvSpPr>
        <p:spPr>
          <a:xfrm>
            <a:off x="5820833" y="1409699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Able</a:t>
            </a:r>
          </a:p>
        </p:txBody>
      </p:sp>
      <p:sp>
        <p:nvSpPr>
          <p:cNvPr id="52" name="Shape 52"/>
          <p:cNvSpPr/>
          <p:nvPr/>
        </p:nvSpPr>
        <p:spPr>
          <a:xfrm>
            <a:off x="5820833" y="5037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Valuable</a:t>
            </a:r>
          </a:p>
        </p:txBody>
      </p:sp>
      <p:sp>
        <p:nvSpPr>
          <p:cNvPr id="53" name="Shape 53"/>
          <p:cNvSpPr/>
          <p:nvPr/>
        </p:nvSpPr>
        <p:spPr>
          <a:xfrm>
            <a:off x="5820833" y="23071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Now</a:t>
            </a:r>
          </a:p>
        </p:txBody>
      </p:sp>
      <p:sp>
        <p:nvSpPr>
          <p:cNvPr id="54" name="Shape 54"/>
          <p:cNvSpPr/>
          <p:nvPr/>
        </p:nvSpPr>
        <p:spPr>
          <a:xfrm>
            <a:off x="5820833" y="41105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Enthusiasm</a:t>
            </a:r>
          </a:p>
        </p:txBody>
      </p:sp>
      <p:sp>
        <p:nvSpPr>
          <p:cNvPr id="55" name="Shape 55"/>
          <p:cNvSpPr/>
          <p:nvPr/>
        </p:nvSpPr>
        <p:spPr>
          <a:xfrm>
            <a:off x="5820833" y="5905500"/>
            <a:ext cx="11430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6" name="Shape 56"/>
          <p:cNvSpPr/>
          <p:nvPr/>
        </p:nvSpPr>
        <p:spPr>
          <a:xfrm>
            <a:off x="5820833" y="7708900"/>
            <a:ext cx="11430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Minister</a:t>
            </a: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5820833" y="-393701"/>
            <a:ext cx="11430001" cy="2438401"/>
          </a:xfrm>
          <a:prstGeom prst="rect">
            <a:avLst/>
          </a:prstGeom>
        </p:spPr>
        <p:txBody>
          <a:bodyPr/>
          <a:lstStyle>
            <a:lvl1pPr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58" name="Shape 58"/>
          <p:cNvSpPr/>
          <p:nvPr/>
        </p:nvSpPr>
        <p:spPr>
          <a:xfrm>
            <a:off x="5820833" y="-393701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Endurance</a:t>
            </a:r>
          </a:p>
        </p:txBody>
      </p:sp>
      <p:sp>
        <p:nvSpPr>
          <p:cNvPr id="59" name="Shape 59"/>
          <p:cNvSpPr/>
          <p:nvPr/>
        </p:nvSpPr>
        <p:spPr>
          <a:xfrm>
            <a:off x="5820833" y="5037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60" name="Shape 60"/>
          <p:cNvSpPr/>
          <p:nvPr/>
        </p:nvSpPr>
        <p:spPr>
          <a:xfrm>
            <a:off x="5820833" y="14181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1" name="Shape 61"/>
          <p:cNvSpPr/>
          <p:nvPr/>
        </p:nvSpPr>
        <p:spPr>
          <a:xfrm>
            <a:off x="5820833" y="23071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62" name="Shape 62"/>
          <p:cNvSpPr/>
          <p:nvPr/>
        </p:nvSpPr>
        <p:spPr>
          <a:xfrm>
            <a:off x="5820833" y="3204633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</a:t>
            </a:r>
          </a:p>
        </p:txBody>
      </p:sp>
      <p:sp>
        <p:nvSpPr>
          <p:cNvPr id="63" name="Shape 63"/>
          <p:cNvSpPr/>
          <p:nvPr/>
        </p:nvSpPr>
        <p:spPr>
          <a:xfrm>
            <a:off x="5820833" y="41105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64" name="Shape 64"/>
          <p:cNvSpPr/>
          <p:nvPr/>
        </p:nvSpPr>
        <p:spPr>
          <a:xfrm>
            <a:off x="5820833" y="5008033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</a:t>
            </a:r>
          </a:p>
        </p:txBody>
      </p:sp>
      <p:sp>
        <p:nvSpPr>
          <p:cNvPr id="65" name="Shape 65"/>
          <p:cNvSpPr/>
          <p:nvPr/>
        </p:nvSpPr>
        <p:spPr>
          <a:xfrm>
            <a:off x="5820833" y="5905500"/>
            <a:ext cx="11430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66" name="Shape 66"/>
          <p:cNvSpPr/>
          <p:nvPr/>
        </p:nvSpPr>
        <p:spPr>
          <a:xfrm>
            <a:off x="5820833" y="68029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</a:t>
            </a:r>
          </a:p>
        </p:txBody>
      </p:sp>
      <p:sp>
        <p:nvSpPr>
          <p:cNvPr id="67" name="Shape 67"/>
          <p:cNvSpPr/>
          <p:nvPr/>
        </p:nvSpPr>
        <p:spPr>
          <a:xfrm>
            <a:off x="5820833" y="7708900"/>
            <a:ext cx="11430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</a:t>
            </a:r>
          </a:p>
        </p:txBody>
      </p:sp>
      <p:sp>
        <p:nvSpPr>
          <p:cNvPr id="68" name="Shape 68"/>
          <p:cNvSpPr/>
          <p:nvPr/>
        </p:nvSpPr>
        <p:spPr>
          <a:xfrm>
            <a:off x="5820833" y="6802966"/>
            <a:ext cx="114300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7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Salvation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6"/>
      <p:bldP build="whole" bldLvl="1" animBg="1" rev="0" advAuto="0" spid="49" grpId="7"/>
      <p:bldP build="whole" bldLvl="1" animBg="1" rev="0" advAuto="0" spid="58" grpId="1"/>
      <p:bldP build="whole" bldLvl="1" animBg="1" rev="0" advAuto="0" spid="51" grpId="3"/>
      <p:bldP build="whole" bldLvl="1" animBg="1" rev="0" advAuto="0" spid="55" grpId="8"/>
      <p:bldP build="whole" bldLvl="1" animBg="1" rev="0" advAuto="0" spid="68" grpId="9"/>
      <p:bldP build="whole" bldLvl="1" animBg="1" rev="0" advAuto="0" spid="56" grpId="10"/>
      <p:bldP build="whole" bldLvl="1" animBg="1" rev="0" advAuto="0" spid="53" grpId="4"/>
      <p:bldP build="whole" bldLvl="1" animBg="1" rev="0" advAuto="0" spid="50" grpId="5"/>
      <p:bldP build="whole" bldLvl="1" animBg="1" rev="0" advAuto="0" spid="5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270000" y="6362700"/>
            <a:ext cx="10464800" cy="7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4600"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600">
                <a:solidFill>
                  <a:srgbClr val="FFF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</a:rPr>
              <a:t>Let us share the gospel!</a:t>
            </a:r>
          </a:p>
        </p:txBody>
      </p:sp>
      <p:sp>
        <p:nvSpPr>
          <p:cNvPr id="71" name="Shape 71"/>
          <p:cNvSpPr/>
          <p:nvPr/>
        </p:nvSpPr>
        <p:spPr>
          <a:xfrm>
            <a:off x="1270000" y="5008039"/>
            <a:ext cx="10464800" cy="78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“Yet never mentioned Him to me” </a:t>
            </a:r>
          </a:p>
        </p:txBody>
      </p:sp>
      <p:sp>
        <p:nvSpPr>
          <p:cNvPr id="72" name="Shape 72"/>
          <p:cNvSpPr/>
          <p:nvPr/>
        </p:nvSpPr>
        <p:spPr>
          <a:xfrm>
            <a:off x="1270000" y="2551826"/>
            <a:ext cx="10464800" cy="78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“You never mentioned Him to me” </a:t>
            </a:r>
          </a:p>
        </p:txBody>
      </p:sp>
      <p:sp>
        <p:nvSpPr>
          <p:cNvPr id="73" name="Shape 73"/>
          <p:cNvSpPr/>
          <p:nvPr/>
        </p:nvSpPr>
        <p:spPr>
          <a:xfrm>
            <a:off x="1270000" y="3375649"/>
            <a:ext cx="10464800" cy="78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“You helped me not the way to see” </a:t>
            </a:r>
          </a:p>
        </p:txBody>
      </p:sp>
      <p:sp>
        <p:nvSpPr>
          <p:cNvPr id="74" name="Shape 74"/>
          <p:cNvSpPr/>
          <p:nvPr/>
        </p:nvSpPr>
        <p:spPr>
          <a:xfrm>
            <a:off x="194667" y="4205822"/>
            <a:ext cx="12664149" cy="78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600"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FFFFFF"/>
                </a:solidFill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rPr>
              <a:t>“You met me day by day and knew I was astray”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xit" presetSubtype="0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nodeType="afterEffect" presetClass="exit" presetSubtype="0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nodeType="afterEffect" presetClass="exit" presetSubtype="0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6"/>
      <p:bldP build="whole" bldLvl="1" animBg="1" rev="0" advAuto="0" spid="70" grpId="8"/>
      <p:bldP build="whole" bldLvl="1" animBg="1" rev="0" advAuto="0" spid="72" grpId="5"/>
      <p:bldP build="whole" bldLvl="1" animBg="1" rev="0" advAuto="0" spid="74" grpId="3"/>
      <p:bldP build="whole" bldLvl="1" animBg="1" rev="0" advAuto="0" spid="71" grpId="4"/>
      <p:bldP build="whole" bldLvl="1" animBg="1" rev="0" advAuto="0" spid="73" grpId="2"/>
      <p:bldP build="whole" bldLvl="1" animBg="1" rev="0" advAuto="0" spid="74" grpId="7"/>
      <p:bldP build="whole" bldLvl="1" animBg="1" rev="0" advAuto="0" spid="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Personal Evangelism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Remember this is Personal!</a:t>
            </a:r>
          </a:p>
        </p:txBody>
      </p:sp>
    </p:spTree>
  </p:cSld>
  <p:clrMapOvr>
    <a:masterClrMapping/>
  </p:clrMapOvr>
  <p:transition spd="slow" advClick="1">
    <p:push dir="r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