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9"/>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66"/>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22"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85064C9-B253-4D36-B7B4-7F6230E196FD}" type="datetimeFigureOut">
              <a:rPr lang="en-US" smtClean="0"/>
              <a:t>4/7/2014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71B4E53-C5F0-4049-A5EB-764875D1A0F5}" type="slidenum">
              <a:rPr lang="en-US" smtClean="0"/>
              <a:t>‹#›</a:t>
            </a:fld>
            <a:endParaRPr lang="en-US"/>
          </a:p>
        </p:txBody>
      </p:sp>
    </p:spTree>
    <p:extLst>
      <p:ext uri="{BB962C8B-B14F-4D97-AF65-F5344CB8AC3E}">
        <p14:creationId xmlns:p14="http://schemas.microsoft.com/office/powerpoint/2010/main" val="3491416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997787" cy="4880610"/>
          </a:xfrm>
        </p:spPr>
        <p:txBody>
          <a:bodyPr/>
          <a:lstStyle/>
          <a:p>
            <a:r>
              <a:rPr lang="en-US" dirty="0" smtClean="0"/>
              <a:t>Title Slide</a:t>
            </a:r>
            <a:r>
              <a:rPr lang="en-US" b="1" dirty="0" smtClean="0"/>
              <a:t>: Can You Walk on Water</a:t>
            </a:r>
            <a:r>
              <a:rPr lang="en-US" dirty="0" smtClean="0"/>
              <a:t>?</a:t>
            </a:r>
            <a:r>
              <a:rPr lang="en-US" baseline="0" dirty="0" smtClean="0"/>
              <a:t> (Matt.14:22-33)</a:t>
            </a:r>
          </a:p>
          <a:p>
            <a:r>
              <a:rPr lang="en-US" b="1" dirty="0" smtClean="0"/>
              <a:t>PETER.</a:t>
            </a:r>
            <a:r>
              <a:rPr lang="en-US" dirty="0" smtClean="0"/>
              <a:t> </a:t>
            </a:r>
          </a:p>
          <a:p>
            <a:r>
              <a:rPr lang="en-US" sz="1000" dirty="0"/>
              <a:t>A. He was among the first disciples of Jesus. </a:t>
            </a:r>
          </a:p>
          <a:p>
            <a:r>
              <a:rPr lang="en-US" sz="1000" dirty="0"/>
              <a:t>B. He was chosen as one of the twelve, and belonged to the "inner circle" of three: Peter, James, John. </a:t>
            </a:r>
          </a:p>
          <a:p>
            <a:r>
              <a:rPr lang="en-US" sz="1000" dirty="0"/>
              <a:t>a. He is always listed first of the twelve.</a:t>
            </a:r>
          </a:p>
          <a:p>
            <a:r>
              <a:rPr lang="en-US" sz="1000" dirty="0"/>
              <a:t>b. He was (like James and John) "named" by Jesus. </a:t>
            </a:r>
          </a:p>
          <a:p>
            <a:r>
              <a:rPr lang="en-US" sz="1000" dirty="0"/>
              <a:t>C. The first.... </a:t>
            </a:r>
          </a:p>
          <a:p>
            <a:r>
              <a:rPr lang="en-US" sz="1000" dirty="0"/>
              <a:t>a. To confess his faith in Jesus. </a:t>
            </a:r>
          </a:p>
          <a:p>
            <a:r>
              <a:rPr lang="en-US" sz="1000" dirty="0"/>
              <a:t>b. To see the Lord after his resurrection. </a:t>
            </a:r>
          </a:p>
          <a:p>
            <a:r>
              <a:rPr lang="en-US" sz="1000" dirty="0"/>
              <a:t>c. To preach the gospel to the gentiles. </a:t>
            </a:r>
          </a:p>
          <a:p>
            <a:endParaRPr lang="en-US" dirty="0" smtClean="0"/>
          </a:p>
          <a:p>
            <a:r>
              <a:rPr lang="en-US" b="1" dirty="0" smtClean="0"/>
              <a:t>INCIDENTS HIGHLIGHTING WEAKNESSES</a:t>
            </a:r>
          </a:p>
          <a:p>
            <a:r>
              <a:rPr lang="en-US" dirty="0" smtClean="0"/>
              <a:t>1</a:t>
            </a:r>
            <a:r>
              <a:rPr lang="en-US" sz="1000" dirty="0"/>
              <a:t>. When the Lord told him, "Get thee behind me Satan." Mk 8:33 </a:t>
            </a:r>
          </a:p>
          <a:p>
            <a:r>
              <a:rPr lang="en-US" sz="1000" dirty="0"/>
              <a:t>2. His bumbling remarks at the transfiguration. Mk 9:5 </a:t>
            </a:r>
          </a:p>
          <a:p>
            <a:r>
              <a:rPr lang="en-US" sz="1000" dirty="0"/>
              <a:t>3. In the garden, when he fell asleep. Mk 14:37 </a:t>
            </a:r>
          </a:p>
          <a:p>
            <a:r>
              <a:rPr lang="en-US" sz="1000" dirty="0"/>
              <a:t>4. When he fled from the Lord with the others, and then denied the Lord three times. </a:t>
            </a:r>
          </a:p>
          <a:p>
            <a:r>
              <a:rPr lang="en-US" sz="1000" dirty="0"/>
              <a:t>5. When he drew back from eating with the Gentiles at Antioch. Gal 2:10ff </a:t>
            </a:r>
          </a:p>
          <a:p>
            <a:r>
              <a:rPr lang="en-US" sz="1000" dirty="0"/>
              <a:t>Peter himself said on one occasion, "Depart from me, for I am a sinful man, O Lord." </a:t>
            </a:r>
          </a:p>
          <a:p>
            <a:r>
              <a:rPr lang="en-US" sz="1000" dirty="0"/>
              <a:t>Satan went after Peter (</a:t>
            </a:r>
            <a:r>
              <a:rPr lang="en-US" sz="1000" dirty="0" err="1"/>
              <a:t>Lk</a:t>
            </a:r>
            <a:r>
              <a:rPr lang="en-US" sz="1000" dirty="0"/>
              <a:t> 22:31) and had some success with him.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71B4E53-C5F0-4049-A5EB-764875D1A0F5}" type="slidenum">
              <a:rPr lang="en-US" smtClean="0"/>
              <a:t>1</a:t>
            </a:fld>
            <a:endParaRPr lang="en-US"/>
          </a:p>
        </p:txBody>
      </p:sp>
    </p:spTree>
    <p:extLst>
      <p:ext uri="{BB962C8B-B14F-4D97-AF65-F5344CB8AC3E}">
        <p14:creationId xmlns:p14="http://schemas.microsoft.com/office/powerpoint/2010/main" val="702641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3260"/>
          </a:xfrm>
        </p:spPr>
        <p:txBody>
          <a:bodyPr/>
          <a:lstStyle/>
          <a:p>
            <a:r>
              <a:rPr lang="en-US" sz="1000" b="1" dirty="0"/>
              <a:t>But Rather Because</a:t>
            </a:r>
            <a:r>
              <a:rPr lang="en-US" sz="1000" dirty="0"/>
              <a:t>:</a:t>
            </a:r>
          </a:p>
          <a:p>
            <a:r>
              <a:rPr lang="en-US" sz="1000" dirty="0"/>
              <a:t>A</a:t>
            </a:r>
            <a:r>
              <a:rPr lang="en-US" sz="1000" b="1" dirty="0"/>
              <a:t>. He was distracted by the storm </a:t>
            </a:r>
            <a:r>
              <a:rPr lang="en-US" sz="1000" dirty="0"/>
              <a:t>– (28) “But when he saw . . .”</a:t>
            </a:r>
          </a:p>
          <a:p>
            <a:r>
              <a:rPr lang="en-US" sz="1000" dirty="0"/>
              <a:t>1. A tactic successfully used by the devil to lure people into sin and ineffectiveness is that of “distraction!”</a:t>
            </a:r>
          </a:p>
          <a:p>
            <a:r>
              <a:rPr lang="en-US" sz="1000" dirty="0"/>
              <a:t>2. We can easily be distracted from our service to the Lord by:</a:t>
            </a:r>
          </a:p>
          <a:p>
            <a:r>
              <a:rPr lang="en-US" sz="1000" i="1" dirty="0">
                <a:latin typeface="Georgia" pitchFamily="18" charset="0"/>
              </a:rPr>
              <a:t>a. Being anxious, or overly concerned for our material needs and desires - </a:t>
            </a:r>
            <a:r>
              <a:rPr lang="en-US" sz="1000" b="1" i="1" dirty="0">
                <a:latin typeface="Georgia" pitchFamily="18" charset="0"/>
              </a:rPr>
              <a:t>Matthew 6:25 </a:t>
            </a:r>
          </a:p>
          <a:p>
            <a:r>
              <a:rPr lang="en-US" sz="1000" i="1" dirty="0">
                <a:latin typeface="Georgia" pitchFamily="18" charset="0"/>
              </a:rPr>
              <a:t>b. The hardships we have been called to endure - </a:t>
            </a:r>
            <a:r>
              <a:rPr lang="en-US" sz="1000" b="1" i="1" dirty="0">
                <a:latin typeface="Georgia" pitchFamily="18" charset="0"/>
              </a:rPr>
              <a:t>Matthew 13:20-21 </a:t>
            </a:r>
          </a:p>
          <a:p>
            <a:r>
              <a:rPr lang="en-US" sz="1000" i="1" dirty="0">
                <a:latin typeface="Georgia" pitchFamily="18" charset="0"/>
              </a:rPr>
              <a:t>c. Allowing material things to consume our time and efforts – </a:t>
            </a:r>
            <a:r>
              <a:rPr lang="en-US" sz="1000" b="1" i="1" dirty="0">
                <a:latin typeface="Georgia" pitchFamily="18" charset="0"/>
              </a:rPr>
              <a:t>Matthew 13:22</a:t>
            </a:r>
          </a:p>
          <a:p>
            <a:r>
              <a:rPr lang="en-US" sz="1000" i="1" dirty="0">
                <a:latin typeface="Georgia" pitchFamily="18" charset="0"/>
              </a:rPr>
              <a:t>d. Other People – </a:t>
            </a:r>
          </a:p>
          <a:p>
            <a:r>
              <a:rPr lang="en-US" sz="1000" i="1" dirty="0">
                <a:latin typeface="Georgia" pitchFamily="18" charset="0"/>
              </a:rPr>
              <a:t>Parents – </a:t>
            </a:r>
            <a:r>
              <a:rPr lang="en-US" sz="1000" b="1" i="1" dirty="0">
                <a:latin typeface="Georgia" pitchFamily="18" charset="0"/>
              </a:rPr>
              <a:t>Matt . 10:37  </a:t>
            </a:r>
            <a:r>
              <a:rPr lang="en-US" sz="1000" i="1" dirty="0">
                <a:latin typeface="Georgia" pitchFamily="18" charset="0"/>
              </a:rPr>
              <a:t>He who loves father or mother more than Me is not worthy of Me. And he who loves son or daughter more than Me is not worthy of Me. </a:t>
            </a:r>
          </a:p>
          <a:p>
            <a:r>
              <a:rPr lang="en-US" sz="1000" i="1" dirty="0">
                <a:latin typeface="Georgia" pitchFamily="18" charset="0"/>
              </a:rPr>
              <a:t>Children – </a:t>
            </a:r>
            <a:r>
              <a:rPr lang="en-US" sz="1000" b="1" i="1" dirty="0">
                <a:latin typeface="Georgia" pitchFamily="18" charset="0"/>
              </a:rPr>
              <a:t>Matt. 10:37</a:t>
            </a:r>
          </a:p>
          <a:p>
            <a:r>
              <a:rPr lang="en-US" sz="1000" i="1" dirty="0">
                <a:latin typeface="Georgia" pitchFamily="18" charset="0"/>
              </a:rPr>
              <a:t>Peers – </a:t>
            </a:r>
            <a:r>
              <a:rPr lang="en-US" sz="1000" b="1" i="1" dirty="0">
                <a:latin typeface="Georgia" pitchFamily="18" charset="0"/>
              </a:rPr>
              <a:t>John 12:42,43 </a:t>
            </a:r>
            <a:r>
              <a:rPr lang="en-US" sz="1000" i="1" dirty="0">
                <a:latin typeface="Georgia" pitchFamily="18" charset="0"/>
              </a:rPr>
              <a:t>- Nevertheless even among the rulers many believed in Him, but because of the Pharisees they did not confess Him, lest they should be put out of the synagogue; [43] for they loved the praise of men more than the praise of God. </a:t>
            </a:r>
          </a:p>
          <a:p>
            <a:r>
              <a:rPr lang="en-US" sz="1000" i="1" dirty="0">
                <a:latin typeface="Georgia" pitchFamily="18" charset="0"/>
              </a:rPr>
              <a:t>Friends – </a:t>
            </a:r>
            <a:r>
              <a:rPr lang="en-US" sz="1000" b="1" i="1" dirty="0">
                <a:latin typeface="Georgia" pitchFamily="18" charset="0"/>
              </a:rPr>
              <a:t>1 Cor. 15:33 </a:t>
            </a:r>
            <a:r>
              <a:rPr lang="en-US" sz="1000" i="1" dirty="0">
                <a:latin typeface="Georgia" pitchFamily="18" charset="0"/>
              </a:rPr>
              <a:t>--Do not be deceived: "Evil company corrupts good habits." </a:t>
            </a:r>
          </a:p>
          <a:p>
            <a:endParaRPr lang="en-US" sz="1000" dirty="0"/>
          </a:p>
          <a:p>
            <a:r>
              <a:rPr lang="en-US" sz="1000" i="1" dirty="0">
                <a:latin typeface="Georgia" pitchFamily="18" charset="0"/>
              </a:rPr>
              <a:t>No matter how bad things appear to be we MUST REMEMBER – “all things work together for good to them that love God, to them who are the called according to his purpose.” </a:t>
            </a:r>
            <a:r>
              <a:rPr lang="en-US" sz="1000" b="1" i="1" dirty="0">
                <a:latin typeface="Georgia" pitchFamily="18" charset="0"/>
              </a:rPr>
              <a:t>Romans 8:28 </a:t>
            </a:r>
          </a:p>
          <a:p>
            <a:r>
              <a:rPr lang="en-US" sz="1000" i="1" dirty="0">
                <a:latin typeface="Georgia" pitchFamily="18" charset="0"/>
              </a:rPr>
              <a:t>Betrayal by a close friend – Job</a:t>
            </a:r>
          </a:p>
          <a:p>
            <a:r>
              <a:rPr lang="en-US" sz="1000" i="1" dirty="0">
                <a:latin typeface="Georgia" pitchFamily="18" charset="0"/>
              </a:rPr>
              <a:t>Persecution by enemies – Job</a:t>
            </a:r>
          </a:p>
          <a:p>
            <a:r>
              <a:rPr lang="en-US" sz="1000" i="1" dirty="0">
                <a:latin typeface="Georgia" pitchFamily="18" charset="0"/>
              </a:rPr>
              <a:t>Lying tongues which hurt you – Job</a:t>
            </a:r>
          </a:p>
          <a:p>
            <a:r>
              <a:rPr lang="en-US" sz="1000" i="1" dirty="0">
                <a:latin typeface="Georgia" pitchFamily="18" charset="0"/>
              </a:rPr>
              <a:t>Financial backsets – Job </a:t>
            </a:r>
          </a:p>
          <a:p>
            <a:r>
              <a:rPr lang="en-US" sz="1000" i="1" dirty="0">
                <a:latin typeface="Georgia" pitchFamily="18" charset="0"/>
              </a:rPr>
              <a:t>Accident to yourself or loved one – Job</a:t>
            </a:r>
          </a:p>
          <a:p>
            <a:r>
              <a:rPr lang="en-US" sz="1000" i="1" dirty="0">
                <a:latin typeface="Georgia" pitchFamily="18" charset="0"/>
              </a:rPr>
              <a:t>Loss of health – Job</a:t>
            </a:r>
          </a:p>
          <a:p>
            <a:r>
              <a:rPr lang="en-US" sz="1000" i="1" dirty="0">
                <a:latin typeface="Georgia" pitchFamily="18" charset="0"/>
              </a:rPr>
              <a:t>A double minded man is unstable in all his ways – </a:t>
            </a:r>
            <a:r>
              <a:rPr lang="en-US" sz="1000" b="1" i="1" dirty="0">
                <a:latin typeface="Georgia" pitchFamily="18" charset="0"/>
              </a:rPr>
              <a:t>James 1:8</a:t>
            </a:r>
          </a:p>
          <a:p>
            <a:r>
              <a:rPr lang="en-US" sz="1000" i="1" dirty="0">
                <a:latin typeface="Georgia" pitchFamily="18" charset="0"/>
              </a:rPr>
              <a:t>James in the context tells us that we can use these obstacles to strengthen our faith!!! (</a:t>
            </a:r>
            <a:r>
              <a:rPr lang="en-US" sz="1000" b="1" i="1" dirty="0">
                <a:latin typeface="Georgia" pitchFamily="18" charset="0"/>
              </a:rPr>
              <a:t>1-5, 12</a:t>
            </a:r>
            <a:r>
              <a:rPr lang="en-US" sz="1000" i="1" dirty="0">
                <a:latin typeface="Georgia" pitchFamily="18" charset="0"/>
              </a:rPr>
              <a:t>)</a:t>
            </a:r>
          </a:p>
          <a:p>
            <a:endParaRPr lang="en-US" sz="1000" dirty="0"/>
          </a:p>
        </p:txBody>
      </p:sp>
      <p:sp>
        <p:nvSpPr>
          <p:cNvPr id="4" name="Slide Number Placeholder 3"/>
          <p:cNvSpPr>
            <a:spLocks noGrp="1"/>
          </p:cNvSpPr>
          <p:nvPr>
            <p:ph type="sldNum" sz="quarter" idx="10"/>
          </p:nvPr>
        </p:nvSpPr>
        <p:spPr/>
        <p:txBody>
          <a:bodyPr/>
          <a:lstStyle/>
          <a:p>
            <a:fld id="{3BFC01C8-A3DE-4A79-A780-CC61E0004DA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947246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3260"/>
          </a:xfrm>
        </p:spPr>
        <p:txBody>
          <a:bodyPr/>
          <a:lstStyle/>
          <a:p>
            <a:r>
              <a:rPr lang="en-US" sz="1000" b="1" dirty="0"/>
              <a:t>But Rather Because</a:t>
            </a:r>
            <a:r>
              <a:rPr lang="en-US" sz="1000" dirty="0"/>
              <a:t>:</a:t>
            </a:r>
          </a:p>
          <a:p>
            <a:r>
              <a:rPr lang="en-US" sz="1000" dirty="0"/>
              <a:t>A</a:t>
            </a:r>
            <a:r>
              <a:rPr lang="en-US" sz="1000" b="1" dirty="0"/>
              <a:t>. He was distracted by the storm </a:t>
            </a:r>
            <a:r>
              <a:rPr lang="en-US" sz="1000" dirty="0"/>
              <a:t>– (28) “But when he saw . . .”</a:t>
            </a:r>
          </a:p>
          <a:p>
            <a:r>
              <a:rPr lang="en-US" sz="1000" dirty="0"/>
              <a:t>1. A tactic successfully used by the devil to lure people into sin and ineffectiveness is that of “distraction!”</a:t>
            </a:r>
          </a:p>
          <a:p>
            <a:r>
              <a:rPr lang="en-US" sz="1000" dirty="0"/>
              <a:t>2. We can easily be distracted from our service to the Lord by:</a:t>
            </a:r>
          </a:p>
          <a:p>
            <a:r>
              <a:rPr lang="en-US" sz="1000" i="1" dirty="0">
                <a:latin typeface="Georgia" pitchFamily="18" charset="0"/>
              </a:rPr>
              <a:t>a. Being anxious, or overly concerned for our material needs and desires - </a:t>
            </a:r>
            <a:r>
              <a:rPr lang="en-US" sz="1000" b="1" i="1" dirty="0">
                <a:latin typeface="Georgia" pitchFamily="18" charset="0"/>
              </a:rPr>
              <a:t>Matthew 6:25 </a:t>
            </a:r>
          </a:p>
          <a:p>
            <a:r>
              <a:rPr lang="en-US" sz="1000" i="1" dirty="0">
                <a:latin typeface="Georgia" pitchFamily="18" charset="0"/>
              </a:rPr>
              <a:t>b. The hardships we have been called to endure - </a:t>
            </a:r>
            <a:r>
              <a:rPr lang="en-US" sz="1000" b="1" i="1" dirty="0">
                <a:latin typeface="Georgia" pitchFamily="18" charset="0"/>
              </a:rPr>
              <a:t>Matthew 13:20-21 </a:t>
            </a:r>
          </a:p>
          <a:p>
            <a:r>
              <a:rPr lang="en-US" sz="1000" i="1" dirty="0">
                <a:latin typeface="Georgia" pitchFamily="18" charset="0"/>
              </a:rPr>
              <a:t>c. Allowing material things to consume our time and efforts – </a:t>
            </a:r>
            <a:r>
              <a:rPr lang="en-US" sz="1000" b="1" i="1" dirty="0">
                <a:latin typeface="Georgia" pitchFamily="18" charset="0"/>
              </a:rPr>
              <a:t>Matthew 13:22</a:t>
            </a:r>
          </a:p>
          <a:p>
            <a:r>
              <a:rPr lang="en-US" sz="1000" i="1" dirty="0">
                <a:latin typeface="Georgia" pitchFamily="18" charset="0"/>
              </a:rPr>
              <a:t>d. Other People – </a:t>
            </a:r>
          </a:p>
          <a:p>
            <a:r>
              <a:rPr lang="en-US" sz="1000" i="1" dirty="0">
                <a:latin typeface="Georgia" pitchFamily="18" charset="0"/>
              </a:rPr>
              <a:t>Parents – </a:t>
            </a:r>
            <a:r>
              <a:rPr lang="en-US" sz="1000" b="1" i="1" dirty="0">
                <a:latin typeface="Georgia" pitchFamily="18" charset="0"/>
              </a:rPr>
              <a:t>Matt . 10:37  </a:t>
            </a:r>
            <a:r>
              <a:rPr lang="en-US" sz="1000" i="1" dirty="0">
                <a:latin typeface="Georgia" pitchFamily="18" charset="0"/>
              </a:rPr>
              <a:t>He who loves father or mother more than Me is not worthy of Me. And he who loves son or daughter more than Me is not worthy of Me. </a:t>
            </a:r>
          </a:p>
          <a:p>
            <a:r>
              <a:rPr lang="en-US" sz="1000" i="1" dirty="0">
                <a:latin typeface="Georgia" pitchFamily="18" charset="0"/>
              </a:rPr>
              <a:t>Children – </a:t>
            </a:r>
            <a:r>
              <a:rPr lang="en-US" sz="1000" b="1" i="1" dirty="0">
                <a:latin typeface="Georgia" pitchFamily="18" charset="0"/>
              </a:rPr>
              <a:t>Matt. 10:37</a:t>
            </a:r>
          </a:p>
          <a:p>
            <a:r>
              <a:rPr lang="en-US" sz="1000" i="1" dirty="0">
                <a:latin typeface="Georgia" pitchFamily="18" charset="0"/>
              </a:rPr>
              <a:t>Peers – </a:t>
            </a:r>
            <a:r>
              <a:rPr lang="en-US" sz="1000" b="1" i="1" dirty="0">
                <a:latin typeface="Georgia" pitchFamily="18" charset="0"/>
              </a:rPr>
              <a:t>John 12:42,43 </a:t>
            </a:r>
            <a:r>
              <a:rPr lang="en-US" sz="1000" i="1" dirty="0">
                <a:latin typeface="Georgia" pitchFamily="18" charset="0"/>
              </a:rPr>
              <a:t>- Nevertheless even among the rulers many believed in Him, but because of the Pharisees they did not confess Him, lest they should be put out of the synagogue; [43] for they loved the praise of men more than the praise of God. </a:t>
            </a:r>
          </a:p>
          <a:p>
            <a:r>
              <a:rPr lang="en-US" sz="1000" i="1" dirty="0">
                <a:latin typeface="Georgia" pitchFamily="18" charset="0"/>
              </a:rPr>
              <a:t>Friends – </a:t>
            </a:r>
            <a:r>
              <a:rPr lang="en-US" sz="1000" b="1" i="1" dirty="0">
                <a:latin typeface="Georgia" pitchFamily="18" charset="0"/>
              </a:rPr>
              <a:t>1 Cor. 15:33 </a:t>
            </a:r>
            <a:r>
              <a:rPr lang="en-US" sz="1000" i="1" dirty="0">
                <a:latin typeface="Georgia" pitchFamily="18" charset="0"/>
              </a:rPr>
              <a:t>--Do not be deceived: "Evil company corrupts good habits." </a:t>
            </a:r>
          </a:p>
          <a:p>
            <a:endParaRPr lang="en-US" sz="1000" dirty="0"/>
          </a:p>
          <a:p>
            <a:r>
              <a:rPr lang="en-US" sz="1000" i="1" dirty="0">
                <a:latin typeface="Georgia" pitchFamily="18" charset="0"/>
              </a:rPr>
              <a:t>No matter how bad things appear to be we MUST REMEMBER – “all things work together for good to them that love God, to them who are the called according to his purpose.” </a:t>
            </a:r>
            <a:r>
              <a:rPr lang="en-US" sz="1000" b="1" i="1" dirty="0">
                <a:latin typeface="Georgia" pitchFamily="18" charset="0"/>
              </a:rPr>
              <a:t>Romans 8:28 </a:t>
            </a:r>
          </a:p>
          <a:p>
            <a:r>
              <a:rPr lang="en-US" sz="1000" i="1" dirty="0">
                <a:latin typeface="Georgia" pitchFamily="18" charset="0"/>
              </a:rPr>
              <a:t>Betrayal by a close friend – Job</a:t>
            </a:r>
          </a:p>
          <a:p>
            <a:r>
              <a:rPr lang="en-US" sz="1000" i="1" dirty="0">
                <a:latin typeface="Georgia" pitchFamily="18" charset="0"/>
              </a:rPr>
              <a:t>Persecution by enemies – Job</a:t>
            </a:r>
          </a:p>
          <a:p>
            <a:r>
              <a:rPr lang="en-US" sz="1000" i="1" dirty="0">
                <a:latin typeface="Georgia" pitchFamily="18" charset="0"/>
              </a:rPr>
              <a:t>Lying tongues which hurt you – Job</a:t>
            </a:r>
          </a:p>
          <a:p>
            <a:r>
              <a:rPr lang="en-US" sz="1000" i="1" dirty="0">
                <a:latin typeface="Georgia" pitchFamily="18" charset="0"/>
              </a:rPr>
              <a:t>Financial backsets – Job </a:t>
            </a:r>
          </a:p>
          <a:p>
            <a:r>
              <a:rPr lang="en-US" sz="1000" i="1" dirty="0">
                <a:latin typeface="Georgia" pitchFamily="18" charset="0"/>
              </a:rPr>
              <a:t>Accident to yourself or loved one – Job</a:t>
            </a:r>
          </a:p>
          <a:p>
            <a:r>
              <a:rPr lang="en-US" sz="1000" i="1" dirty="0">
                <a:latin typeface="Georgia" pitchFamily="18" charset="0"/>
              </a:rPr>
              <a:t>Loss of health – Job</a:t>
            </a:r>
          </a:p>
          <a:p>
            <a:r>
              <a:rPr lang="en-US" sz="1000" i="1" dirty="0">
                <a:latin typeface="Georgia" pitchFamily="18" charset="0"/>
              </a:rPr>
              <a:t>A double minded man is unstable in all his ways – </a:t>
            </a:r>
            <a:r>
              <a:rPr lang="en-US" sz="1000" b="1" i="1" dirty="0">
                <a:latin typeface="Georgia" pitchFamily="18" charset="0"/>
              </a:rPr>
              <a:t>James 1:8</a:t>
            </a:r>
          </a:p>
          <a:p>
            <a:r>
              <a:rPr lang="en-US" sz="1000" i="1" dirty="0">
                <a:latin typeface="Georgia" pitchFamily="18" charset="0"/>
              </a:rPr>
              <a:t>James in the context tells us that we can use these obstacles to strengthen our faith!!! (</a:t>
            </a:r>
            <a:r>
              <a:rPr lang="en-US" sz="1000" b="1" i="1" dirty="0">
                <a:latin typeface="Georgia" pitchFamily="18" charset="0"/>
              </a:rPr>
              <a:t>1-5, 12</a:t>
            </a:r>
            <a:r>
              <a:rPr lang="en-US" sz="1000" i="1" dirty="0">
                <a:latin typeface="Georgia" pitchFamily="18" charset="0"/>
              </a:rPr>
              <a:t>)</a:t>
            </a:r>
          </a:p>
          <a:p>
            <a:endParaRPr lang="en-US" sz="1000" dirty="0"/>
          </a:p>
        </p:txBody>
      </p:sp>
      <p:sp>
        <p:nvSpPr>
          <p:cNvPr id="4" name="Slide Number Placeholder 3"/>
          <p:cNvSpPr>
            <a:spLocks noGrp="1"/>
          </p:cNvSpPr>
          <p:nvPr>
            <p:ph type="sldNum" sz="quarter" idx="10"/>
          </p:nvPr>
        </p:nvSpPr>
        <p:spPr/>
        <p:txBody>
          <a:bodyPr/>
          <a:lstStyle/>
          <a:p>
            <a:fld id="{3BFC01C8-A3DE-4A79-A780-CC61E0004DA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947246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3260"/>
          </a:xfrm>
        </p:spPr>
        <p:txBody>
          <a:bodyPr/>
          <a:lstStyle/>
          <a:p>
            <a:r>
              <a:rPr lang="en-US" sz="1000" b="1" dirty="0"/>
              <a:t>But Rather Because</a:t>
            </a:r>
            <a:r>
              <a:rPr lang="en-US" sz="1000" dirty="0"/>
              <a:t>:</a:t>
            </a:r>
          </a:p>
          <a:p>
            <a:r>
              <a:rPr lang="en-US" sz="1000" dirty="0"/>
              <a:t>A</a:t>
            </a:r>
            <a:r>
              <a:rPr lang="en-US" sz="1000" b="1" dirty="0"/>
              <a:t>. He was distracted by the storm </a:t>
            </a:r>
            <a:r>
              <a:rPr lang="en-US" sz="1000" dirty="0"/>
              <a:t>– (28) “But when he saw . . .”</a:t>
            </a:r>
          </a:p>
          <a:p>
            <a:r>
              <a:rPr lang="en-US" sz="1000" dirty="0"/>
              <a:t>1. A tactic successfully used by the devil to lure people into sin and ineffectiveness is that of “distraction!”</a:t>
            </a:r>
          </a:p>
          <a:p>
            <a:r>
              <a:rPr lang="en-US" sz="1000" dirty="0"/>
              <a:t>2. We can easily be distracted from our service to the Lord by:</a:t>
            </a:r>
          </a:p>
          <a:p>
            <a:r>
              <a:rPr lang="en-US" sz="1000" i="1" dirty="0">
                <a:latin typeface="Georgia" pitchFamily="18" charset="0"/>
              </a:rPr>
              <a:t>a. Being anxious, or overly concerned for our material needs and desires - </a:t>
            </a:r>
            <a:r>
              <a:rPr lang="en-US" sz="1000" b="1" i="1" dirty="0">
                <a:latin typeface="Georgia" pitchFamily="18" charset="0"/>
              </a:rPr>
              <a:t>Matthew 6:25 </a:t>
            </a:r>
          </a:p>
          <a:p>
            <a:r>
              <a:rPr lang="en-US" sz="1000" i="1" dirty="0">
                <a:latin typeface="Georgia" pitchFamily="18" charset="0"/>
              </a:rPr>
              <a:t>b. The hardships we have been called to endure - </a:t>
            </a:r>
            <a:r>
              <a:rPr lang="en-US" sz="1000" b="1" i="1" dirty="0">
                <a:latin typeface="Georgia" pitchFamily="18" charset="0"/>
              </a:rPr>
              <a:t>Matthew 13:20-21 </a:t>
            </a:r>
          </a:p>
          <a:p>
            <a:r>
              <a:rPr lang="en-US" sz="1000" i="1" dirty="0">
                <a:latin typeface="Georgia" pitchFamily="18" charset="0"/>
              </a:rPr>
              <a:t>c. Allowing material things to consume our time and efforts – </a:t>
            </a:r>
            <a:r>
              <a:rPr lang="en-US" sz="1000" b="1" i="1" dirty="0">
                <a:latin typeface="Georgia" pitchFamily="18" charset="0"/>
              </a:rPr>
              <a:t>Matthew 13:22</a:t>
            </a:r>
          </a:p>
          <a:p>
            <a:r>
              <a:rPr lang="en-US" sz="1000" i="1" dirty="0">
                <a:latin typeface="Georgia" pitchFamily="18" charset="0"/>
              </a:rPr>
              <a:t>d. Other People – </a:t>
            </a:r>
          </a:p>
          <a:p>
            <a:r>
              <a:rPr lang="en-US" sz="1000" i="1" dirty="0">
                <a:latin typeface="Georgia" pitchFamily="18" charset="0"/>
              </a:rPr>
              <a:t>Parents – </a:t>
            </a:r>
            <a:r>
              <a:rPr lang="en-US" sz="1000" b="1" i="1" dirty="0">
                <a:latin typeface="Georgia" pitchFamily="18" charset="0"/>
              </a:rPr>
              <a:t>Matt . 10:37  </a:t>
            </a:r>
            <a:r>
              <a:rPr lang="en-US" sz="1000" i="1" dirty="0">
                <a:latin typeface="Georgia" pitchFamily="18" charset="0"/>
              </a:rPr>
              <a:t>He who loves father or mother more than Me is not worthy of Me. And he who loves son or daughter more than Me is not worthy of Me. </a:t>
            </a:r>
          </a:p>
          <a:p>
            <a:r>
              <a:rPr lang="en-US" sz="1000" i="1" dirty="0">
                <a:latin typeface="Georgia" pitchFamily="18" charset="0"/>
              </a:rPr>
              <a:t>Children – </a:t>
            </a:r>
            <a:r>
              <a:rPr lang="en-US" sz="1000" b="1" i="1" dirty="0">
                <a:latin typeface="Georgia" pitchFamily="18" charset="0"/>
              </a:rPr>
              <a:t>Matt. 10:37</a:t>
            </a:r>
          </a:p>
          <a:p>
            <a:r>
              <a:rPr lang="en-US" sz="1000" i="1" dirty="0">
                <a:latin typeface="Georgia" pitchFamily="18" charset="0"/>
              </a:rPr>
              <a:t>Peers – </a:t>
            </a:r>
            <a:r>
              <a:rPr lang="en-US" sz="1000" b="1" i="1" dirty="0">
                <a:latin typeface="Georgia" pitchFamily="18" charset="0"/>
              </a:rPr>
              <a:t>John 12:42,43 </a:t>
            </a:r>
            <a:r>
              <a:rPr lang="en-US" sz="1000" i="1" dirty="0">
                <a:latin typeface="Georgia" pitchFamily="18" charset="0"/>
              </a:rPr>
              <a:t>- Nevertheless even among the rulers many believed in Him, but because of the Pharisees they did not confess Him, lest they should be put out of the synagogue; [43] for they loved the praise of men more than the praise of God. </a:t>
            </a:r>
          </a:p>
          <a:p>
            <a:r>
              <a:rPr lang="en-US" sz="1000" i="1" dirty="0">
                <a:latin typeface="Georgia" pitchFamily="18" charset="0"/>
              </a:rPr>
              <a:t>Friends – </a:t>
            </a:r>
            <a:r>
              <a:rPr lang="en-US" sz="1000" b="1" i="1" dirty="0">
                <a:latin typeface="Georgia" pitchFamily="18" charset="0"/>
              </a:rPr>
              <a:t>1 Cor. 15:33 </a:t>
            </a:r>
            <a:r>
              <a:rPr lang="en-US" sz="1000" i="1" dirty="0">
                <a:latin typeface="Georgia" pitchFamily="18" charset="0"/>
              </a:rPr>
              <a:t>--Do not be deceived: "Evil company corrupts good habits." </a:t>
            </a:r>
          </a:p>
          <a:p>
            <a:endParaRPr lang="en-US" sz="1000" dirty="0"/>
          </a:p>
          <a:p>
            <a:r>
              <a:rPr lang="en-US" sz="1000" i="1" dirty="0">
                <a:latin typeface="Georgia" pitchFamily="18" charset="0"/>
              </a:rPr>
              <a:t>No matter how bad things appear to be we MUST REMEMBER – “all things work together for good to them that love God, to them who are the called according to his purpose.” </a:t>
            </a:r>
            <a:r>
              <a:rPr lang="en-US" sz="1000" b="1" i="1" dirty="0">
                <a:latin typeface="Georgia" pitchFamily="18" charset="0"/>
              </a:rPr>
              <a:t>Romans 8:28 </a:t>
            </a:r>
          </a:p>
          <a:p>
            <a:r>
              <a:rPr lang="en-US" sz="1000" i="1" dirty="0">
                <a:latin typeface="Georgia" pitchFamily="18" charset="0"/>
              </a:rPr>
              <a:t>Betrayal by a close friend – Job</a:t>
            </a:r>
          </a:p>
          <a:p>
            <a:r>
              <a:rPr lang="en-US" sz="1000" i="1" dirty="0">
                <a:latin typeface="Georgia" pitchFamily="18" charset="0"/>
              </a:rPr>
              <a:t>Persecution by enemies – Job</a:t>
            </a:r>
          </a:p>
          <a:p>
            <a:r>
              <a:rPr lang="en-US" sz="1000" i="1" dirty="0">
                <a:latin typeface="Georgia" pitchFamily="18" charset="0"/>
              </a:rPr>
              <a:t>Lying tongues which hurt you – Job</a:t>
            </a:r>
          </a:p>
          <a:p>
            <a:r>
              <a:rPr lang="en-US" sz="1000" i="1" dirty="0">
                <a:latin typeface="Georgia" pitchFamily="18" charset="0"/>
              </a:rPr>
              <a:t>Financial backsets – Job </a:t>
            </a:r>
          </a:p>
          <a:p>
            <a:r>
              <a:rPr lang="en-US" sz="1000" i="1" dirty="0">
                <a:latin typeface="Georgia" pitchFamily="18" charset="0"/>
              </a:rPr>
              <a:t>Accident to yourself or loved one – Job</a:t>
            </a:r>
          </a:p>
          <a:p>
            <a:r>
              <a:rPr lang="en-US" sz="1000" i="1" dirty="0">
                <a:latin typeface="Georgia" pitchFamily="18" charset="0"/>
              </a:rPr>
              <a:t>Loss of health – Job</a:t>
            </a:r>
          </a:p>
          <a:p>
            <a:r>
              <a:rPr lang="en-US" sz="1000" i="1" dirty="0">
                <a:latin typeface="Georgia" pitchFamily="18" charset="0"/>
              </a:rPr>
              <a:t>A double minded man is unstable in all his ways – </a:t>
            </a:r>
            <a:r>
              <a:rPr lang="en-US" sz="1000" b="1" i="1" dirty="0">
                <a:latin typeface="Georgia" pitchFamily="18" charset="0"/>
              </a:rPr>
              <a:t>James 1:8</a:t>
            </a:r>
          </a:p>
          <a:p>
            <a:r>
              <a:rPr lang="en-US" sz="1000" i="1" dirty="0">
                <a:latin typeface="Georgia" pitchFamily="18" charset="0"/>
              </a:rPr>
              <a:t>James in the context tells us that we can use these obstacles to strengthen our faith!!! (</a:t>
            </a:r>
            <a:r>
              <a:rPr lang="en-US" sz="1000" b="1" i="1" dirty="0">
                <a:latin typeface="Georgia" pitchFamily="18" charset="0"/>
              </a:rPr>
              <a:t>1-5, 12</a:t>
            </a:r>
            <a:r>
              <a:rPr lang="en-US" sz="1000" i="1" dirty="0">
                <a:latin typeface="Georgia" pitchFamily="18" charset="0"/>
              </a:rPr>
              <a:t>)</a:t>
            </a:r>
          </a:p>
          <a:p>
            <a:endParaRPr lang="en-US" sz="1000" dirty="0"/>
          </a:p>
        </p:txBody>
      </p:sp>
      <p:sp>
        <p:nvSpPr>
          <p:cNvPr id="4" name="Slide Number Placeholder 3"/>
          <p:cNvSpPr>
            <a:spLocks noGrp="1"/>
          </p:cNvSpPr>
          <p:nvPr>
            <p:ph type="sldNum" sz="quarter" idx="10"/>
          </p:nvPr>
        </p:nvSpPr>
        <p:spPr/>
        <p:txBody>
          <a:bodyPr/>
          <a:lstStyle/>
          <a:p>
            <a:fld id="{3BFC01C8-A3DE-4A79-A780-CC61E0004DA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947246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3260"/>
          </a:xfrm>
        </p:spPr>
        <p:txBody>
          <a:bodyPr/>
          <a:lstStyle/>
          <a:p>
            <a:r>
              <a:rPr lang="en-US" sz="1000" b="1" dirty="0"/>
              <a:t>But Rather Because</a:t>
            </a:r>
            <a:r>
              <a:rPr lang="en-US" sz="1000" dirty="0"/>
              <a:t>:</a:t>
            </a:r>
          </a:p>
          <a:p>
            <a:r>
              <a:rPr lang="en-US" sz="1000" dirty="0"/>
              <a:t>A</a:t>
            </a:r>
            <a:r>
              <a:rPr lang="en-US" sz="1000" b="1" dirty="0"/>
              <a:t>. He was distracted by the storm </a:t>
            </a:r>
            <a:r>
              <a:rPr lang="en-US" sz="1000" dirty="0"/>
              <a:t>– (28) “But when he saw . . .”</a:t>
            </a:r>
          </a:p>
          <a:p>
            <a:r>
              <a:rPr lang="en-US" sz="1000" dirty="0"/>
              <a:t>1. A tactic successfully used by the devil to lure people into sin and ineffectiveness is that of “distraction!”</a:t>
            </a:r>
          </a:p>
          <a:p>
            <a:r>
              <a:rPr lang="en-US" sz="1000" dirty="0"/>
              <a:t>2. We can easily be distracted from our service to the Lord by:</a:t>
            </a:r>
          </a:p>
          <a:p>
            <a:r>
              <a:rPr lang="en-US" sz="1000" i="1" dirty="0">
                <a:latin typeface="Georgia" pitchFamily="18" charset="0"/>
              </a:rPr>
              <a:t>a. Being anxious, or overly concerned for our material needs and desires - </a:t>
            </a:r>
            <a:r>
              <a:rPr lang="en-US" sz="1000" b="1" i="1" dirty="0">
                <a:latin typeface="Georgia" pitchFamily="18" charset="0"/>
              </a:rPr>
              <a:t>Matthew 6:25 </a:t>
            </a:r>
          </a:p>
          <a:p>
            <a:r>
              <a:rPr lang="en-US" sz="1000" i="1" dirty="0">
                <a:latin typeface="Georgia" pitchFamily="18" charset="0"/>
              </a:rPr>
              <a:t>b. The hardships we have been called to endure - </a:t>
            </a:r>
            <a:r>
              <a:rPr lang="en-US" sz="1000" b="1" i="1" dirty="0">
                <a:latin typeface="Georgia" pitchFamily="18" charset="0"/>
              </a:rPr>
              <a:t>Matthew 13:20-21 </a:t>
            </a:r>
          </a:p>
          <a:p>
            <a:r>
              <a:rPr lang="en-US" sz="1000" i="1" dirty="0">
                <a:latin typeface="Georgia" pitchFamily="18" charset="0"/>
              </a:rPr>
              <a:t>c. Allowing material things to consume our time and efforts – </a:t>
            </a:r>
            <a:r>
              <a:rPr lang="en-US" sz="1000" b="1" i="1" dirty="0">
                <a:latin typeface="Georgia" pitchFamily="18" charset="0"/>
              </a:rPr>
              <a:t>Matthew 13:22</a:t>
            </a:r>
          </a:p>
          <a:p>
            <a:r>
              <a:rPr lang="en-US" sz="1000" i="1" dirty="0">
                <a:latin typeface="Georgia" pitchFamily="18" charset="0"/>
              </a:rPr>
              <a:t>d. Other People – </a:t>
            </a:r>
          </a:p>
          <a:p>
            <a:r>
              <a:rPr lang="en-US" sz="1000" i="1" dirty="0">
                <a:latin typeface="Georgia" pitchFamily="18" charset="0"/>
              </a:rPr>
              <a:t>Parents – </a:t>
            </a:r>
            <a:r>
              <a:rPr lang="en-US" sz="1000" b="1" i="1" dirty="0">
                <a:latin typeface="Georgia" pitchFamily="18" charset="0"/>
              </a:rPr>
              <a:t>Matt . 10:37  </a:t>
            </a:r>
            <a:r>
              <a:rPr lang="en-US" sz="1000" i="1" dirty="0">
                <a:latin typeface="Georgia" pitchFamily="18" charset="0"/>
              </a:rPr>
              <a:t>He who loves father or mother more than Me is not worthy of Me. And he who loves son or daughter more than Me is not worthy of Me. </a:t>
            </a:r>
          </a:p>
          <a:p>
            <a:r>
              <a:rPr lang="en-US" sz="1000" i="1" dirty="0">
                <a:latin typeface="Georgia" pitchFamily="18" charset="0"/>
              </a:rPr>
              <a:t>Children – </a:t>
            </a:r>
            <a:r>
              <a:rPr lang="en-US" sz="1000" b="1" i="1" dirty="0">
                <a:latin typeface="Georgia" pitchFamily="18" charset="0"/>
              </a:rPr>
              <a:t>Matt. 10:37</a:t>
            </a:r>
          </a:p>
          <a:p>
            <a:r>
              <a:rPr lang="en-US" sz="1000" i="1" dirty="0">
                <a:latin typeface="Georgia" pitchFamily="18" charset="0"/>
              </a:rPr>
              <a:t>Peers – </a:t>
            </a:r>
            <a:r>
              <a:rPr lang="en-US" sz="1000" b="1" i="1" dirty="0">
                <a:latin typeface="Georgia" pitchFamily="18" charset="0"/>
              </a:rPr>
              <a:t>John 12:42,43 </a:t>
            </a:r>
            <a:r>
              <a:rPr lang="en-US" sz="1000" i="1" dirty="0">
                <a:latin typeface="Georgia" pitchFamily="18" charset="0"/>
              </a:rPr>
              <a:t>- Nevertheless even among the rulers many believed in Him, but because of the Pharisees they did not confess Him, lest they should be put out of the synagogue; [43] for they loved the praise of men more than the praise of God. </a:t>
            </a:r>
          </a:p>
          <a:p>
            <a:r>
              <a:rPr lang="en-US" sz="1000" i="1" dirty="0">
                <a:latin typeface="Georgia" pitchFamily="18" charset="0"/>
              </a:rPr>
              <a:t>Friends – </a:t>
            </a:r>
            <a:r>
              <a:rPr lang="en-US" sz="1000" b="1" i="1" dirty="0">
                <a:latin typeface="Georgia" pitchFamily="18" charset="0"/>
              </a:rPr>
              <a:t>1 Cor. 15:33 </a:t>
            </a:r>
            <a:r>
              <a:rPr lang="en-US" sz="1000" i="1" dirty="0">
                <a:latin typeface="Georgia" pitchFamily="18" charset="0"/>
              </a:rPr>
              <a:t>--Do not be deceived: "Evil company corrupts good habits." </a:t>
            </a:r>
          </a:p>
          <a:p>
            <a:endParaRPr lang="en-US" sz="1000" dirty="0"/>
          </a:p>
          <a:p>
            <a:r>
              <a:rPr lang="en-US" sz="1000" i="1" dirty="0">
                <a:latin typeface="Georgia" pitchFamily="18" charset="0"/>
              </a:rPr>
              <a:t>No matter how bad things appear to be we MUST REMEMBER – “all things work together for good to them that love God, to them who are the called according to his purpose.” </a:t>
            </a:r>
            <a:r>
              <a:rPr lang="en-US" sz="1000" b="1" i="1" dirty="0">
                <a:latin typeface="Georgia" pitchFamily="18" charset="0"/>
              </a:rPr>
              <a:t>Romans 8:28 </a:t>
            </a:r>
          </a:p>
          <a:p>
            <a:r>
              <a:rPr lang="en-US" sz="1000" i="1" dirty="0">
                <a:latin typeface="Georgia" pitchFamily="18" charset="0"/>
              </a:rPr>
              <a:t>Betrayal by a close friend – Job</a:t>
            </a:r>
          </a:p>
          <a:p>
            <a:r>
              <a:rPr lang="en-US" sz="1000" i="1" dirty="0">
                <a:latin typeface="Georgia" pitchFamily="18" charset="0"/>
              </a:rPr>
              <a:t>Persecution by enemies – Job</a:t>
            </a:r>
          </a:p>
          <a:p>
            <a:r>
              <a:rPr lang="en-US" sz="1000" i="1" dirty="0">
                <a:latin typeface="Georgia" pitchFamily="18" charset="0"/>
              </a:rPr>
              <a:t>Lying tongues which hurt you – Job</a:t>
            </a:r>
          </a:p>
          <a:p>
            <a:r>
              <a:rPr lang="en-US" sz="1000" i="1" dirty="0">
                <a:latin typeface="Georgia" pitchFamily="18" charset="0"/>
              </a:rPr>
              <a:t>Financial backsets – Job </a:t>
            </a:r>
          </a:p>
          <a:p>
            <a:r>
              <a:rPr lang="en-US" sz="1000" i="1" dirty="0">
                <a:latin typeface="Georgia" pitchFamily="18" charset="0"/>
              </a:rPr>
              <a:t>Accident to yourself or loved one – Job</a:t>
            </a:r>
          </a:p>
          <a:p>
            <a:r>
              <a:rPr lang="en-US" sz="1000" i="1" dirty="0">
                <a:latin typeface="Georgia" pitchFamily="18" charset="0"/>
              </a:rPr>
              <a:t>Loss of health – Job</a:t>
            </a:r>
          </a:p>
          <a:p>
            <a:r>
              <a:rPr lang="en-US" sz="1000" i="1" dirty="0">
                <a:latin typeface="Georgia" pitchFamily="18" charset="0"/>
              </a:rPr>
              <a:t>A double minded man is unstable in all his ways – </a:t>
            </a:r>
            <a:r>
              <a:rPr lang="en-US" sz="1000" b="1" i="1" dirty="0">
                <a:latin typeface="Georgia" pitchFamily="18" charset="0"/>
              </a:rPr>
              <a:t>James 1:8</a:t>
            </a:r>
          </a:p>
          <a:p>
            <a:r>
              <a:rPr lang="en-US" sz="1000" i="1" dirty="0">
                <a:latin typeface="Georgia" pitchFamily="18" charset="0"/>
              </a:rPr>
              <a:t>James in the context tells us that we can use these obstacles to strengthen our faith!!! (</a:t>
            </a:r>
            <a:r>
              <a:rPr lang="en-US" sz="1000" b="1" i="1" dirty="0">
                <a:latin typeface="Georgia" pitchFamily="18" charset="0"/>
              </a:rPr>
              <a:t>1-5, 12</a:t>
            </a:r>
            <a:r>
              <a:rPr lang="en-US" sz="1000" i="1" dirty="0">
                <a:latin typeface="Georgia" pitchFamily="18" charset="0"/>
              </a:rPr>
              <a:t>)</a:t>
            </a:r>
          </a:p>
          <a:p>
            <a:endParaRPr lang="en-US" sz="1000" dirty="0"/>
          </a:p>
        </p:txBody>
      </p:sp>
      <p:sp>
        <p:nvSpPr>
          <p:cNvPr id="4" name="Slide Number Placeholder 3"/>
          <p:cNvSpPr>
            <a:spLocks noGrp="1"/>
          </p:cNvSpPr>
          <p:nvPr>
            <p:ph type="sldNum" sz="quarter" idx="10"/>
          </p:nvPr>
        </p:nvSpPr>
        <p:spPr/>
        <p:txBody>
          <a:bodyPr/>
          <a:lstStyle/>
          <a:p>
            <a:fld id="{3BFC01C8-A3DE-4A79-A780-CC61E0004DA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947246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3260"/>
          </a:xfrm>
        </p:spPr>
        <p:txBody>
          <a:bodyPr/>
          <a:lstStyle/>
          <a:p>
            <a:r>
              <a:rPr lang="en-US" sz="1000" b="1" dirty="0"/>
              <a:t>But Rather Because</a:t>
            </a:r>
            <a:r>
              <a:rPr lang="en-US" sz="1000" dirty="0"/>
              <a:t>:</a:t>
            </a:r>
          </a:p>
          <a:p>
            <a:r>
              <a:rPr lang="en-US" sz="1000" dirty="0"/>
              <a:t>A</a:t>
            </a:r>
            <a:r>
              <a:rPr lang="en-US" sz="1000" b="1" dirty="0"/>
              <a:t>. He was distracted by the storm </a:t>
            </a:r>
            <a:r>
              <a:rPr lang="en-US" sz="1000" dirty="0"/>
              <a:t>– (28) “But when he saw . . .”</a:t>
            </a:r>
          </a:p>
          <a:p>
            <a:r>
              <a:rPr lang="en-US" sz="1000" dirty="0"/>
              <a:t>1. A tactic successfully used by the devil to lure people into sin and ineffectiveness is that of “distraction!”</a:t>
            </a:r>
          </a:p>
          <a:p>
            <a:r>
              <a:rPr lang="en-US" sz="1000" dirty="0"/>
              <a:t>2. We can easily be distracted from our service to the Lord by:</a:t>
            </a:r>
          </a:p>
          <a:p>
            <a:r>
              <a:rPr lang="en-US" sz="1000" i="1" dirty="0">
                <a:latin typeface="Georgia" pitchFamily="18" charset="0"/>
              </a:rPr>
              <a:t>a. Being anxious, or overly concerned for our material needs and desires - </a:t>
            </a:r>
            <a:r>
              <a:rPr lang="en-US" sz="1000" b="1" i="1" dirty="0">
                <a:latin typeface="Georgia" pitchFamily="18" charset="0"/>
              </a:rPr>
              <a:t>Matthew 6:25 </a:t>
            </a:r>
          </a:p>
          <a:p>
            <a:r>
              <a:rPr lang="en-US" sz="1000" i="1" dirty="0">
                <a:latin typeface="Georgia" pitchFamily="18" charset="0"/>
              </a:rPr>
              <a:t>b. The hardships we have been called to endure - </a:t>
            </a:r>
            <a:r>
              <a:rPr lang="en-US" sz="1000" b="1" i="1" dirty="0">
                <a:latin typeface="Georgia" pitchFamily="18" charset="0"/>
              </a:rPr>
              <a:t>Matthew 13:20-21 </a:t>
            </a:r>
          </a:p>
          <a:p>
            <a:r>
              <a:rPr lang="en-US" sz="1000" i="1" dirty="0">
                <a:latin typeface="Georgia" pitchFamily="18" charset="0"/>
              </a:rPr>
              <a:t>c. Allowing material things to consume our time and efforts – </a:t>
            </a:r>
            <a:r>
              <a:rPr lang="en-US" sz="1000" b="1" i="1" dirty="0">
                <a:latin typeface="Georgia" pitchFamily="18" charset="0"/>
              </a:rPr>
              <a:t>Matthew 13:22</a:t>
            </a:r>
          </a:p>
          <a:p>
            <a:r>
              <a:rPr lang="en-US" sz="1000" i="1" dirty="0">
                <a:latin typeface="Georgia" pitchFamily="18" charset="0"/>
              </a:rPr>
              <a:t>d. Other People – </a:t>
            </a:r>
          </a:p>
          <a:p>
            <a:r>
              <a:rPr lang="en-US" sz="1000" i="1" dirty="0">
                <a:latin typeface="Georgia" pitchFamily="18" charset="0"/>
              </a:rPr>
              <a:t>Parents – </a:t>
            </a:r>
            <a:r>
              <a:rPr lang="en-US" sz="1000" b="1" i="1" dirty="0">
                <a:latin typeface="Georgia" pitchFamily="18" charset="0"/>
              </a:rPr>
              <a:t>Matt . 10:37  </a:t>
            </a:r>
            <a:r>
              <a:rPr lang="en-US" sz="1000" i="1" dirty="0">
                <a:latin typeface="Georgia" pitchFamily="18" charset="0"/>
              </a:rPr>
              <a:t>He who loves father or mother more than Me is not worthy of Me. And he who loves son or daughter more than Me is not worthy of Me. </a:t>
            </a:r>
          </a:p>
          <a:p>
            <a:r>
              <a:rPr lang="en-US" sz="1000" i="1" dirty="0">
                <a:latin typeface="Georgia" pitchFamily="18" charset="0"/>
              </a:rPr>
              <a:t>Children – </a:t>
            </a:r>
            <a:r>
              <a:rPr lang="en-US" sz="1000" b="1" i="1" dirty="0">
                <a:latin typeface="Georgia" pitchFamily="18" charset="0"/>
              </a:rPr>
              <a:t>Matt. 10:37</a:t>
            </a:r>
          </a:p>
          <a:p>
            <a:r>
              <a:rPr lang="en-US" sz="1000" i="1" dirty="0">
                <a:latin typeface="Georgia" pitchFamily="18" charset="0"/>
              </a:rPr>
              <a:t>Peers – </a:t>
            </a:r>
            <a:r>
              <a:rPr lang="en-US" sz="1000" b="1" i="1" dirty="0">
                <a:latin typeface="Georgia" pitchFamily="18" charset="0"/>
              </a:rPr>
              <a:t>John 12:42,43 </a:t>
            </a:r>
            <a:r>
              <a:rPr lang="en-US" sz="1000" i="1" dirty="0">
                <a:latin typeface="Georgia" pitchFamily="18" charset="0"/>
              </a:rPr>
              <a:t>- Nevertheless even among the rulers many believed in Him, but because of the Pharisees they did not confess Him, lest they should be put out of the synagogue; [43] for they loved the praise of men more than the praise of God. </a:t>
            </a:r>
          </a:p>
          <a:p>
            <a:r>
              <a:rPr lang="en-US" sz="1000" i="1" dirty="0">
                <a:latin typeface="Georgia" pitchFamily="18" charset="0"/>
              </a:rPr>
              <a:t>Friends – </a:t>
            </a:r>
            <a:r>
              <a:rPr lang="en-US" sz="1000" b="1" i="1" dirty="0">
                <a:latin typeface="Georgia" pitchFamily="18" charset="0"/>
              </a:rPr>
              <a:t>1 Cor. 15:33 </a:t>
            </a:r>
            <a:r>
              <a:rPr lang="en-US" sz="1000" i="1" dirty="0">
                <a:latin typeface="Georgia" pitchFamily="18" charset="0"/>
              </a:rPr>
              <a:t>--Do not be deceived: "Evil company corrupts good habits." </a:t>
            </a:r>
          </a:p>
          <a:p>
            <a:endParaRPr lang="en-US" sz="1000" dirty="0"/>
          </a:p>
          <a:p>
            <a:r>
              <a:rPr lang="en-US" sz="1000" i="1" dirty="0">
                <a:latin typeface="Georgia" pitchFamily="18" charset="0"/>
              </a:rPr>
              <a:t>No matter how bad things appear to be we MUST REMEMBER – “all things work together for good to them that love God, to them who are the called according to his purpose.” </a:t>
            </a:r>
            <a:r>
              <a:rPr lang="en-US" sz="1000" b="1" i="1" dirty="0">
                <a:latin typeface="Georgia" pitchFamily="18" charset="0"/>
              </a:rPr>
              <a:t>Romans 8:28 </a:t>
            </a:r>
          </a:p>
          <a:p>
            <a:r>
              <a:rPr lang="en-US" sz="1000" i="1" dirty="0">
                <a:latin typeface="Georgia" pitchFamily="18" charset="0"/>
              </a:rPr>
              <a:t>Betrayal by a close friend – Job</a:t>
            </a:r>
          </a:p>
          <a:p>
            <a:r>
              <a:rPr lang="en-US" sz="1000" i="1" dirty="0">
                <a:latin typeface="Georgia" pitchFamily="18" charset="0"/>
              </a:rPr>
              <a:t>Persecution by enemies – Job</a:t>
            </a:r>
          </a:p>
          <a:p>
            <a:r>
              <a:rPr lang="en-US" sz="1000" i="1" dirty="0">
                <a:latin typeface="Georgia" pitchFamily="18" charset="0"/>
              </a:rPr>
              <a:t>Lying tongues which hurt you – Job</a:t>
            </a:r>
          </a:p>
          <a:p>
            <a:r>
              <a:rPr lang="en-US" sz="1000" i="1" dirty="0">
                <a:latin typeface="Georgia" pitchFamily="18" charset="0"/>
              </a:rPr>
              <a:t>Financial backsets – Job </a:t>
            </a:r>
          </a:p>
          <a:p>
            <a:r>
              <a:rPr lang="en-US" sz="1000" i="1" dirty="0">
                <a:latin typeface="Georgia" pitchFamily="18" charset="0"/>
              </a:rPr>
              <a:t>Accident to yourself or loved one – Job</a:t>
            </a:r>
          </a:p>
          <a:p>
            <a:r>
              <a:rPr lang="en-US" sz="1000" i="1" dirty="0">
                <a:latin typeface="Georgia" pitchFamily="18" charset="0"/>
              </a:rPr>
              <a:t>Loss of health – Job</a:t>
            </a:r>
          </a:p>
          <a:p>
            <a:r>
              <a:rPr lang="en-US" sz="1000" i="1" dirty="0">
                <a:latin typeface="Georgia" pitchFamily="18" charset="0"/>
              </a:rPr>
              <a:t>A double minded man is unstable in all his ways – </a:t>
            </a:r>
            <a:r>
              <a:rPr lang="en-US" sz="1000" b="1" i="1" dirty="0">
                <a:latin typeface="Georgia" pitchFamily="18" charset="0"/>
              </a:rPr>
              <a:t>James 1:8</a:t>
            </a:r>
          </a:p>
          <a:p>
            <a:r>
              <a:rPr lang="en-US" sz="1000" i="1" dirty="0">
                <a:latin typeface="Georgia" pitchFamily="18" charset="0"/>
              </a:rPr>
              <a:t>James in the context tells us that we can use these obstacles to strengthen our faith!!! (</a:t>
            </a:r>
            <a:r>
              <a:rPr lang="en-US" sz="1000" b="1" i="1" dirty="0">
                <a:latin typeface="Georgia" pitchFamily="18" charset="0"/>
              </a:rPr>
              <a:t>1-5, 12</a:t>
            </a:r>
            <a:r>
              <a:rPr lang="en-US" sz="1000" i="1" dirty="0">
                <a:latin typeface="Georgia" pitchFamily="18" charset="0"/>
              </a:rPr>
              <a:t>)</a:t>
            </a:r>
          </a:p>
          <a:p>
            <a:endParaRPr lang="en-US" sz="1000" dirty="0"/>
          </a:p>
        </p:txBody>
      </p:sp>
      <p:sp>
        <p:nvSpPr>
          <p:cNvPr id="4" name="Slide Number Placeholder 3"/>
          <p:cNvSpPr>
            <a:spLocks noGrp="1"/>
          </p:cNvSpPr>
          <p:nvPr>
            <p:ph type="sldNum" sz="quarter" idx="10"/>
          </p:nvPr>
        </p:nvSpPr>
        <p:spPr/>
        <p:txBody>
          <a:bodyPr/>
          <a:lstStyle/>
          <a:p>
            <a:fld id="{3BFC01C8-A3DE-4A79-A780-CC61E0004DAD}"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947246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3260"/>
          </a:xfrm>
        </p:spPr>
        <p:txBody>
          <a:bodyPr/>
          <a:lstStyle/>
          <a:p>
            <a:r>
              <a:rPr lang="en-US" sz="1000" b="1" dirty="0"/>
              <a:t>We Need to Keep Our Mind On Jesus!</a:t>
            </a:r>
            <a:endParaRPr lang="en-US" sz="1000" dirty="0"/>
          </a:p>
          <a:p>
            <a:r>
              <a:rPr lang="en-US" sz="1000" dirty="0"/>
              <a:t>(1) Upon our Lord   Jesus Christ-                                     (1 Peter 2:21; Hebrews 2:9-18; 12:1-3)</a:t>
            </a:r>
          </a:p>
          <a:p>
            <a:r>
              <a:rPr lang="en-US" sz="1000" dirty="0"/>
              <a:t>(2) Upon the words of Christ-                          (Luke 21:33; Matthew 28:18,19; James 1:25; John 12:48)</a:t>
            </a:r>
          </a:p>
          <a:p>
            <a:endParaRPr lang="en-US" sz="1000" dirty="0"/>
          </a:p>
        </p:txBody>
      </p:sp>
      <p:sp>
        <p:nvSpPr>
          <p:cNvPr id="4" name="Slide Number Placeholder 3"/>
          <p:cNvSpPr>
            <a:spLocks noGrp="1"/>
          </p:cNvSpPr>
          <p:nvPr>
            <p:ph type="sldNum" sz="quarter" idx="10"/>
          </p:nvPr>
        </p:nvSpPr>
        <p:spPr/>
        <p:txBody>
          <a:bodyPr/>
          <a:lstStyle/>
          <a:p>
            <a:fld id="{3BFC01C8-A3DE-4A79-A780-CC61E0004DAD}"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947246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3260"/>
          </a:xfrm>
        </p:spPr>
        <p:txBody>
          <a:bodyPr/>
          <a:lstStyle/>
          <a:p>
            <a:r>
              <a:rPr lang="en-US" sz="1000" b="1" dirty="0"/>
              <a:t>We Need to Keep Our Mind On Jesus!</a:t>
            </a:r>
            <a:endParaRPr lang="en-US" sz="1000" dirty="0"/>
          </a:p>
          <a:p>
            <a:r>
              <a:rPr lang="en-US" sz="1000" dirty="0"/>
              <a:t>(1) Upon Our Blessings-                                     (Ephesians 1:3; Philippians 4:4-13)</a:t>
            </a:r>
          </a:p>
          <a:p>
            <a:r>
              <a:rPr lang="en-US" sz="1000" dirty="0"/>
              <a:t>(2) Upon God’s Promises (Acts 2:38; 1 John 1:9; 2 Corinthians 4:16-18)</a:t>
            </a:r>
          </a:p>
          <a:p>
            <a:endParaRPr lang="en-US" sz="1000" dirty="0"/>
          </a:p>
          <a:p>
            <a:r>
              <a:rPr lang="en-US" sz="1000" dirty="0"/>
              <a:t>(2)</a:t>
            </a:r>
          </a:p>
        </p:txBody>
      </p:sp>
      <p:sp>
        <p:nvSpPr>
          <p:cNvPr id="4" name="Slide Number Placeholder 3"/>
          <p:cNvSpPr>
            <a:spLocks noGrp="1"/>
          </p:cNvSpPr>
          <p:nvPr>
            <p:ph type="sldNum" sz="quarter" idx="10"/>
          </p:nvPr>
        </p:nvSpPr>
        <p:spPr/>
        <p:txBody>
          <a:bodyPr/>
          <a:lstStyle/>
          <a:p>
            <a:fld id="{3BFC01C8-A3DE-4A79-A780-CC61E0004DAD}"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947246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3260"/>
          </a:xfrm>
        </p:spPr>
        <p:txBody>
          <a:bodyPr/>
          <a:lstStyle/>
          <a:p>
            <a:r>
              <a:rPr lang="en-US" sz="1000" b="1" dirty="0"/>
              <a:t>But Rather Because</a:t>
            </a:r>
            <a:r>
              <a:rPr lang="en-US" sz="1000" dirty="0"/>
              <a:t>:</a:t>
            </a:r>
          </a:p>
          <a:p>
            <a:r>
              <a:rPr lang="en-US" sz="1000" dirty="0"/>
              <a:t>A</a:t>
            </a:r>
            <a:r>
              <a:rPr lang="en-US" sz="1000" b="1" dirty="0"/>
              <a:t>. He was distracted by the storm </a:t>
            </a:r>
            <a:r>
              <a:rPr lang="en-US" sz="1000" dirty="0"/>
              <a:t>– (28) “But when he saw . . .”</a:t>
            </a:r>
          </a:p>
          <a:p>
            <a:r>
              <a:rPr lang="en-US" sz="1000" dirty="0"/>
              <a:t>1. A tactic successfully used by the devil to lure people into sin and ineffectiveness is that of “distraction!”</a:t>
            </a:r>
          </a:p>
          <a:p>
            <a:r>
              <a:rPr lang="en-US" sz="1000" dirty="0"/>
              <a:t>2. We can easily be distracted from our service to the Lord by:</a:t>
            </a:r>
          </a:p>
          <a:p>
            <a:r>
              <a:rPr lang="en-US" sz="1000" i="1" dirty="0">
                <a:latin typeface="Georgia" pitchFamily="18" charset="0"/>
              </a:rPr>
              <a:t>a. Being anxious, or overly concerned for our material needs and desires - </a:t>
            </a:r>
            <a:r>
              <a:rPr lang="en-US" sz="1000" b="1" i="1" dirty="0">
                <a:latin typeface="Georgia" pitchFamily="18" charset="0"/>
              </a:rPr>
              <a:t>Matthew 6:25 </a:t>
            </a:r>
          </a:p>
          <a:p>
            <a:r>
              <a:rPr lang="en-US" sz="1000" i="1" dirty="0">
                <a:latin typeface="Georgia" pitchFamily="18" charset="0"/>
              </a:rPr>
              <a:t>b. The hardships we have been called to endure - </a:t>
            </a:r>
            <a:r>
              <a:rPr lang="en-US" sz="1000" b="1" i="1" dirty="0">
                <a:latin typeface="Georgia" pitchFamily="18" charset="0"/>
              </a:rPr>
              <a:t>Matthew 13:20-21 </a:t>
            </a:r>
          </a:p>
          <a:p>
            <a:r>
              <a:rPr lang="en-US" sz="1000" i="1" dirty="0">
                <a:latin typeface="Georgia" pitchFamily="18" charset="0"/>
              </a:rPr>
              <a:t>c. Allowing material things to consume our time and efforts – </a:t>
            </a:r>
            <a:r>
              <a:rPr lang="en-US" sz="1000" b="1" i="1" dirty="0">
                <a:latin typeface="Georgia" pitchFamily="18" charset="0"/>
              </a:rPr>
              <a:t>Matthew 13:22</a:t>
            </a:r>
          </a:p>
          <a:p>
            <a:r>
              <a:rPr lang="en-US" sz="1000" i="1" dirty="0">
                <a:latin typeface="Georgia" pitchFamily="18" charset="0"/>
              </a:rPr>
              <a:t>d. Other People – </a:t>
            </a:r>
          </a:p>
          <a:p>
            <a:r>
              <a:rPr lang="en-US" sz="1000" i="1" dirty="0">
                <a:latin typeface="Georgia" pitchFamily="18" charset="0"/>
              </a:rPr>
              <a:t>Parents – </a:t>
            </a:r>
            <a:r>
              <a:rPr lang="en-US" sz="1000" b="1" i="1" dirty="0">
                <a:latin typeface="Georgia" pitchFamily="18" charset="0"/>
              </a:rPr>
              <a:t>Matt . 10:37  </a:t>
            </a:r>
            <a:r>
              <a:rPr lang="en-US" sz="1000" i="1" dirty="0">
                <a:latin typeface="Georgia" pitchFamily="18" charset="0"/>
              </a:rPr>
              <a:t>He who loves father or mother more than Me is not worthy of Me. And he who loves son or daughter more than Me is not worthy of Me. </a:t>
            </a:r>
          </a:p>
          <a:p>
            <a:r>
              <a:rPr lang="en-US" sz="1000" i="1" dirty="0">
                <a:latin typeface="Georgia" pitchFamily="18" charset="0"/>
              </a:rPr>
              <a:t>Children – </a:t>
            </a:r>
            <a:r>
              <a:rPr lang="en-US" sz="1000" b="1" i="1" dirty="0">
                <a:latin typeface="Georgia" pitchFamily="18" charset="0"/>
              </a:rPr>
              <a:t>Matt. 10:37</a:t>
            </a:r>
          </a:p>
          <a:p>
            <a:r>
              <a:rPr lang="en-US" sz="1000" i="1" dirty="0">
                <a:latin typeface="Georgia" pitchFamily="18" charset="0"/>
              </a:rPr>
              <a:t>Peers – </a:t>
            </a:r>
            <a:r>
              <a:rPr lang="en-US" sz="1000" b="1" i="1" dirty="0">
                <a:latin typeface="Georgia" pitchFamily="18" charset="0"/>
              </a:rPr>
              <a:t>John 12:42,43 </a:t>
            </a:r>
            <a:r>
              <a:rPr lang="en-US" sz="1000" i="1" dirty="0">
                <a:latin typeface="Georgia" pitchFamily="18" charset="0"/>
              </a:rPr>
              <a:t>- Nevertheless even among the rulers many believed in Him, but because of the Pharisees they did not confess Him, lest they should be put out of the synagogue; [43] for they loved the praise of men more than the praise of God. </a:t>
            </a:r>
          </a:p>
          <a:p>
            <a:r>
              <a:rPr lang="en-US" sz="1000" i="1" dirty="0">
                <a:latin typeface="Georgia" pitchFamily="18" charset="0"/>
              </a:rPr>
              <a:t>Friends – </a:t>
            </a:r>
            <a:r>
              <a:rPr lang="en-US" sz="1000" b="1" i="1" dirty="0">
                <a:latin typeface="Georgia" pitchFamily="18" charset="0"/>
              </a:rPr>
              <a:t>1 Cor. 15:33 </a:t>
            </a:r>
            <a:r>
              <a:rPr lang="en-US" sz="1000" i="1" dirty="0">
                <a:latin typeface="Georgia" pitchFamily="18" charset="0"/>
              </a:rPr>
              <a:t>--Do not be deceived: "Evil company corrupts good habits." </a:t>
            </a:r>
          </a:p>
          <a:p>
            <a:endParaRPr lang="en-US" sz="1000" dirty="0"/>
          </a:p>
          <a:p>
            <a:r>
              <a:rPr lang="en-US" sz="1000" i="1" dirty="0">
                <a:latin typeface="Georgia" pitchFamily="18" charset="0"/>
              </a:rPr>
              <a:t>No matter how bad things appear to be we MUST REMEMBER – “all things work together for good to them that love God, to them who are the called according to his purpose.” </a:t>
            </a:r>
            <a:r>
              <a:rPr lang="en-US" sz="1000" b="1" i="1" dirty="0">
                <a:latin typeface="Georgia" pitchFamily="18" charset="0"/>
              </a:rPr>
              <a:t>Romans 8:28 </a:t>
            </a:r>
          </a:p>
          <a:p>
            <a:r>
              <a:rPr lang="en-US" sz="1000" i="1" dirty="0">
                <a:latin typeface="Georgia" pitchFamily="18" charset="0"/>
              </a:rPr>
              <a:t>Betrayal by a close friend – Job</a:t>
            </a:r>
          </a:p>
          <a:p>
            <a:r>
              <a:rPr lang="en-US" sz="1000" i="1" dirty="0">
                <a:latin typeface="Georgia" pitchFamily="18" charset="0"/>
              </a:rPr>
              <a:t>Persecution by enemies – Job</a:t>
            </a:r>
          </a:p>
          <a:p>
            <a:r>
              <a:rPr lang="en-US" sz="1000" i="1" dirty="0">
                <a:latin typeface="Georgia" pitchFamily="18" charset="0"/>
              </a:rPr>
              <a:t>Lying tongues which hurt you – Job</a:t>
            </a:r>
          </a:p>
          <a:p>
            <a:r>
              <a:rPr lang="en-US" sz="1000" i="1" dirty="0">
                <a:latin typeface="Georgia" pitchFamily="18" charset="0"/>
              </a:rPr>
              <a:t>Financial backsets – Job </a:t>
            </a:r>
          </a:p>
          <a:p>
            <a:r>
              <a:rPr lang="en-US" sz="1000" i="1" dirty="0">
                <a:latin typeface="Georgia" pitchFamily="18" charset="0"/>
              </a:rPr>
              <a:t>Accident to yourself or loved one – Job</a:t>
            </a:r>
          </a:p>
          <a:p>
            <a:r>
              <a:rPr lang="en-US" sz="1000" i="1" dirty="0">
                <a:latin typeface="Georgia" pitchFamily="18" charset="0"/>
              </a:rPr>
              <a:t>Loss of health – Job</a:t>
            </a:r>
          </a:p>
          <a:p>
            <a:r>
              <a:rPr lang="en-US" sz="1000" i="1" dirty="0">
                <a:latin typeface="Georgia" pitchFamily="18" charset="0"/>
              </a:rPr>
              <a:t>A double minded man is unstable in all his ways – </a:t>
            </a:r>
            <a:r>
              <a:rPr lang="en-US" sz="1000" b="1" i="1" dirty="0">
                <a:latin typeface="Georgia" pitchFamily="18" charset="0"/>
              </a:rPr>
              <a:t>James 1:8</a:t>
            </a:r>
          </a:p>
          <a:p>
            <a:r>
              <a:rPr lang="en-US" sz="1000" i="1" dirty="0">
                <a:latin typeface="Georgia" pitchFamily="18" charset="0"/>
              </a:rPr>
              <a:t>James in the context tells us that we can use these obstacles to strengthen our faith!!! (</a:t>
            </a:r>
            <a:r>
              <a:rPr lang="en-US" sz="1000" b="1" i="1" dirty="0">
                <a:latin typeface="Georgia" pitchFamily="18" charset="0"/>
              </a:rPr>
              <a:t>1-5, 12</a:t>
            </a:r>
            <a:r>
              <a:rPr lang="en-US" sz="1000" i="1" dirty="0">
                <a:latin typeface="Georgia" pitchFamily="18" charset="0"/>
              </a:rPr>
              <a:t>)</a:t>
            </a:r>
          </a:p>
          <a:p>
            <a:endParaRPr lang="en-US" sz="1000" dirty="0"/>
          </a:p>
        </p:txBody>
      </p:sp>
      <p:sp>
        <p:nvSpPr>
          <p:cNvPr id="4" name="Slide Number Placeholder 3"/>
          <p:cNvSpPr>
            <a:spLocks noGrp="1"/>
          </p:cNvSpPr>
          <p:nvPr>
            <p:ph type="sldNum" sz="quarter" idx="10"/>
          </p:nvPr>
        </p:nvSpPr>
        <p:spPr/>
        <p:txBody>
          <a:bodyPr/>
          <a:lstStyle/>
          <a:p>
            <a:fld id="{3BFC01C8-A3DE-4A79-A780-CC61E0004DAD}"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947246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3260"/>
          </a:xfrm>
        </p:spPr>
        <p:txBody>
          <a:bodyPr/>
          <a:lstStyle/>
          <a:p>
            <a:r>
              <a:rPr lang="en-US" sz="1000" b="1" dirty="0"/>
              <a:t>Fear Overpowered Peter’s Faith (30)</a:t>
            </a:r>
            <a:r>
              <a:rPr lang="en-US" sz="1000" dirty="0"/>
              <a:t>:</a:t>
            </a:r>
          </a:p>
          <a:p>
            <a:r>
              <a:rPr lang="en-US" sz="1000" dirty="0"/>
              <a:t>(1) When buffeted by the gale he began to doubt and then panicked-</a:t>
            </a:r>
          </a:p>
          <a:p>
            <a:r>
              <a:rPr lang="en-US" sz="1000" dirty="0"/>
              <a:t>(2) Fear would gripped Peter again--</a:t>
            </a:r>
            <a:r>
              <a:rPr lang="en-US" sz="1000" b="1" dirty="0"/>
              <a:t>Matthew 26:33, 69-75 </a:t>
            </a:r>
            <a:r>
              <a:rPr lang="en-US" sz="1000" dirty="0"/>
              <a:t>(denial of the Lord) </a:t>
            </a:r>
            <a:r>
              <a:rPr lang="en-US" sz="1000" b="1" dirty="0"/>
              <a:t>; Galatians 2:11,12</a:t>
            </a:r>
            <a:r>
              <a:rPr lang="en-US" sz="1000" dirty="0"/>
              <a:t>(eating w/Gentiles)</a:t>
            </a:r>
          </a:p>
          <a:p>
            <a:endParaRPr lang="en-US" sz="1000" dirty="0"/>
          </a:p>
        </p:txBody>
      </p:sp>
      <p:sp>
        <p:nvSpPr>
          <p:cNvPr id="4" name="Slide Number Placeholder 3"/>
          <p:cNvSpPr>
            <a:spLocks noGrp="1"/>
          </p:cNvSpPr>
          <p:nvPr>
            <p:ph type="sldNum" sz="quarter" idx="10"/>
          </p:nvPr>
        </p:nvSpPr>
        <p:spPr/>
        <p:txBody>
          <a:bodyPr/>
          <a:lstStyle/>
          <a:p>
            <a:fld id="{3BFC01C8-A3DE-4A79-A780-CC61E0004DAD}"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47246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3260"/>
          </a:xfrm>
        </p:spPr>
        <p:txBody>
          <a:bodyPr/>
          <a:lstStyle/>
          <a:p>
            <a:r>
              <a:rPr lang="en-US" sz="1000" b="1" dirty="0"/>
              <a:t>Our Faith Can Be Overpowered by Fear!</a:t>
            </a:r>
            <a:endParaRPr lang="en-US" sz="1000" dirty="0"/>
          </a:p>
          <a:p>
            <a:r>
              <a:rPr lang="en-US" sz="1000" dirty="0"/>
              <a:t>(1) Faith is easier professed than practiced-(James 2:14-20)</a:t>
            </a:r>
          </a:p>
          <a:p>
            <a:r>
              <a:rPr lang="en-US" sz="1000" dirty="0"/>
              <a:t>(2) Fear is the direct result of doubt-  (Matthew 14:31;James 1:6-8)</a:t>
            </a:r>
          </a:p>
          <a:p>
            <a:endParaRPr lang="en-US" sz="1000" dirty="0"/>
          </a:p>
        </p:txBody>
      </p:sp>
      <p:sp>
        <p:nvSpPr>
          <p:cNvPr id="4" name="Slide Number Placeholder 3"/>
          <p:cNvSpPr>
            <a:spLocks noGrp="1"/>
          </p:cNvSpPr>
          <p:nvPr>
            <p:ph type="sldNum" sz="quarter" idx="10"/>
          </p:nvPr>
        </p:nvSpPr>
        <p:spPr/>
        <p:txBody>
          <a:bodyPr/>
          <a:lstStyle/>
          <a:p>
            <a:fld id="{3BFC01C8-A3DE-4A79-A780-CC61E0004DAD}"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94724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a:t>
            </a:r>
            <a:r>
              <a:rPr lang="en-US" b="1" dirty="0" smtClean="0"/>
              <a:t>Matt.14:22-24</a:t>
            </a:r>
            <a:r>
              <a:rPr lang="en-US" dirty="0" smtClean="0"/>
              <a:t>…</a:t>
            </a:r>
          </a:p>
          <a:p>
            <a:r>
              <a:rPr lang="en-US" dirty="0" smtClean="0"/>
              <a:t>Jesus is our Mediator –</a:t>
            </a:r>
          </a:p>
          <a:p>
            <a:r>
              <a:rPr lang="en-US" dirty="0" smtClean="0"/>
              <a:t>Storms come in life –</a:t>
            </a:r>
          </a:p>
          <a:p>
            <a:r>
              <a:rPr lang="en-US" dirty="0" smtClean="0"/>
              <a:t>Jesus is always there!</a:t>
            </a:r>
          </a:p>
          <a:p>
            <a:r>
              <a:rPr lang="en-US" dirty="0" smtClean="0"/>
              <a:t>We can overcome and walk</a:t>
            </a:r>
            <a:r>
              <a:rPr lang="en-US" baseline="0" dirty="0" smtClean="0"/>
              <a:t> above these trials with the Lord’s power –</a:t>
            </a:r>
          </a:p>
          <a:p>
            <a:r>
              <a:rPr lang="en-US" baseline="0" dirty="0" smtClean="0"/>
              <a:t>The Lord is there to help us when we stumble!</a:t>
            </a:r>
          </a:p>
          <a:p>
            <a:endParaRPr lang="en-US" dirty="0"/>
          </a:p>
        </p:txBody>
      </p:sp>
      <p:sp>
        <p:nvSpPr>
          <p:cNvPr id="4" name="Slide Number Placeholder 3"/>
          <p:cNvSpPr>
            <a:spLocks noGrp="1"/>
          </p:cNvSpPr>
          <p:nvPr>
            <p:ph type="sldNum" sz="quarter" idx="10"/>
          </p:nvPr>
        </p:nvSpPr>
        <p:spPr/>
        <p:txBody>
          <a:bodyPr/>
          <a:lstStyle/>
          <a:p>
            <a:fld id="{3BFC01C8-A3DE-4A79-A780-CC61E0004DA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763111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764107" cy="4493260"/>
          </a:xfrm>
        </p:spPr>
        <p:txBody>
          <a:bodyPr/>
          <a:lstStyle/>
          <a:p>
            <a:r>
              <a:rPr lang="en-US" sz="1000" b="1" dirty="0"/>
              <a:t>Our Faith Can Be Overpowered by Fear!</a:t>
            </a:r>
            <a:endParaRPr lang="en-US" sz="1000" dirty="0"/>
          </a:p>
          <a:p>
            <a:r>
              <a:rPr lang="en-US" sz="1000" dirty="0"/>
              <a:t>(1) Do Not Let Fear Destroy Your Faith – Rev. 2:10; 21:8</a:t>
            </a:r>
          </a:p>
          <a:p>
            <a:r>
              <a:rPr lang="en-US" sz="1000" dirty="0"/>
              <a:t>(2) Faith needs strengthened – Luke 17:5; Heb. 12:12; 13:5,6; Rom. 10:17</a:t>
            </a:r>
          </a:p>
          <a:p>
            <a:r>
              <a:rPr lang="en-US" sz="900" i="1" dirty="0"/>
              <a:t>Fear is a manifestation of a weak faith - </a:t>
            </a:r>
          </a:p>
          <a:p>
            <a:r>
              <a:rPr lang="en-US" sz="900" i="1" dirty="0"/>
              <a:t>Matthew 10:28,31 (NKJV)  And do not fear those who kill the body but cannot kill the soul. But rather fear Him who is able to destroy both soul and body in hell.  . . .[31] Do not fear therefore; you are of more value than many sparrows. </a:t>
            </a:r>
          </a:p>
          <a:p>
            <a:r>
              <a:rPr lang="en-US" sz="900" i="1" dirty="0"/>
              <a:t>Hebrews 13:5-6 (NKJV)  Let your conduct be without covetousness; be content with such things as you have. For He Himself has said, "I will never leave you nor forsake you." [6] So we may boldly say: "The Lord is my helper; I will not fear. What can man do to me?"</a:t>
            </a:r>
          </a:p>
          <a:p>
            <a:r>
              <a:rPr lang="en-US" sz="900" i="1" dirty="0"/>
              <a:t>We should desire that the Lord strengthen our faith</a:t>
            </a:r>
          </a:p>
          <a:p>
            <a:r>
              <a:rPr lang="en-US" sz="900" i="1" dirty="0"/>
              <a:t>Luke 17:5  And the apostles said to the Lord, "Increase our faith."</a:t>
            </a:r>
          </a:p>
          <a:p>
            <a:r>
              <a:rPr lang="en-US" sz="900" i="1" dirty="0"/>
              <a:t>Our love for God and His children “Casts out fear!”</a:t>
            </a:r>
          </a:p>
          <a:p>
            <a:r>
              <a:rPr lang="en-US" sz="900" i="1" dirty="0"/>
              <a:t>1 John 4:18 (NKJV)  There is no fear in love; but perfect love casts out fear, because fear involves torment. But he who fears has not been made perfect in love. </a:t>
            </a:r>
          </a:p>
          <a:p>
            <a:r>
              <a:rPr lang="en-US" sz="900" i="1" dirty="0"/>
              <a:t>Context: </a:t>
            </a:r>
          </a:p>
          <a:p>
            <a:r>
              <a:rPr lang="en-US" sz="900" i="1" dirty="0"/>
              <a:t>3:24  Now he who keeps His commandments abides in Him, and He in him. And by this we know that He abides in us, by the Spirit whom He has given us. </a:t>
            </a:r>
          </a:p>
          <a:p>
            <a:r>
              <a:rPr lang="en-US" sz="900" i="1" dirty="0"/>
              <a:t>4:4 You are of God, little children, and have overcome them, because He who is in you is greater than he who is in the world. </a:t>
            </a:r>
          </a:p>
          <a:p>
            <a:r>
              <a:rPr lang="en-US" sz="900" i="1" dirty="0"/>
              <a:t>4:7 Beloved, let us love one another, for love is of God; and everyone who loves is born of God and knows God. </a:t>
            </a:r>
          </a:p>
          <a:p>
            <a:r>
              <a:rPr lang="en-US" sz="900" i="1" dirty="0"/>
              <a:t>4:17-18 Love has been perfected among us in this: that we may have boldness in the day of judgment; because as He is, so are we in this world. [18] There is no fear in love; but perfect love casts out fear, because fear involves torment. But he who fears has not been made perfect in love. </a:t>
            </a:r>
          </a:p>
          <a:p>
            <a:r>
              <a:rPr lang="en-US" sz="900" i="1" dirty="0"/>
              <a:t>Do NOT let fear destroy your faith!!</a:t>
            </a:r>
          </a:p>
          <a:p>
            <a:r>
              <a:rPr lang="en-US" sz="900" i="1" dirty="0"/>
              <a:t>Rev. 2:10 (NKJV)  Do not fear any of those things which you are about to suffer. Indeed, the devil is about to throw some of you into prison, that you may be tested, and you will have tribulation ten days. Be faithful until death, and I will give you the crown of life. </a:t>
            </a:r>
          </a:p>
          <a:p>
            <a:r>
              <a:rPr lang="en-US" sz="900" i="1" dirty="0"/>
              <a:t>Rev. 21:8 (NKJV)  But the cowardly, unbelieving, abominable, murderers, sexually immoral, sorcerers, idolaters, and all liars shall have their part in the lake which burns with fire and brimstone, which is the second death." </a:t>
            </a:r>
          </a:p>
          <a:p>
            <a:endParaRPr lang="en-US" sz="1000" dirty="0"/>
          </a:p>
          <a:p>
            <a:r>
              <a:rPr lang="en-US" sz="1000" dirty="0"/>
              <a:t>(2) Fear is the direct result of doubt-  (Matthew 14:31;James 1:6-8)</a:t>
            </a:r>
          </a:p>
          <a:p>
            <a:endParaRPr lang="en-US" sz="1000" dirty="0"/>
          </a:p>
        </p:txBody>
      </p:sp>
      <p:sp>
        <p:nvSpPr>
          <p:cNvPr id="4" name="Slide Number Placeholder 3"/>
          <p:cNvSpPr>
            <a:spLocks noGrp="1"/>
          </p:cNvSpPr>
          <p:nvPr>
            <p:ph type="sldNum" sz="quarter" idx="10"/>
          </p:nvPr>
        </p:nvSpPr>
        <p:spPr/>
        <p:txBody>
          <a:bodyPr/>
          <a:lstStyle/>
          <a:p>
            <a:fld id="{3BFC01C8-A3DE-4A79-A780-CC61E0004DAD}"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947246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3260"/>
          </a:xfrm>
        </p:spPr>
        <p:txBody>
          <a:bodyPr/>
          <a:lstStyle/>
          <a:p>
            <a:r>
              <a:rPr lang="en-US" sz="1000" b="1" dirty="0"/>
              <a:t>Because…Review of facts…</a:t>
            </a:r>
            <a:endParaRPr lang="en-US" sz="1000" dirty="0"/>
          </a:p>
          <a:p>
            <a:endParaRPr lang="en-US" sz="1000" dirty="0"/>
          </a:p>
        </p:txBody>
      </p:sp>
      <p:sp>
        <p:nvSpPr>
          <p:cNvPr id="4" name="Slide Number Placeholder 3"/>
          <p:cNvSpPr>
            <a:spLocks noGrp="1"/>
          </p:cNvSpPr>
          <p:nvPr>
            <p:ph type="sldNum" sz="quarter" idx="10"/>
          </p:nvPr>
        </p:nvSpPr>
        <p:spPr/>
        <p:txBody>
          <a:bodyPr/>
          <a:lstStyle/>
          <a:p>
            <a:fld id="{3BFC01C8-A3DE-4A79-A780-CC61E0004DAD}"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947246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3260"/>
          </a:xfrm>
        </p:spPr>
        <p:txBody>
          <a:bodyPr/>
          <a:lstStyle/>
          <a:p>
            <a:r>
              <a:rPr lang="en-US" sz="1000" b="1" dirty="0"/>
              <a:t>Peter…Review of facts…</a:t>
            </a:r>
            <a:endParaRPr lang="en-US" sz="1000" dirty="0"/>
          </a:p>
          <a:p>
            <a:endParaRPr lang="en-US" sz="1000" dirty="0"/>
          </a:p>
        </p:txBody>
      </p:sp>
      <p:sp>
        <p:nvSpPr>
          <p:cNvPr id="4" name="Slide Number Placeholder 3"/>
          <p:cNvSpPr>
            <a:spLocks noGrp="1"/>
          </p:cNvSpPr>
          <p:nvPr>
            <p:ph type="sldNum" sz="quarter" idx="10"/>
          </p:nvPr>
        </p:nvSpPr>
        <p:spPr/>
        <p:txBody>
          <a:bodyPr/>
          <a:lstStyle/>
          <a:p>
            <a:fld id="{3BFC01C8-A3DE-4A79-A780-CC61E0004DAD}"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947246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3260"/>
          </a:xfrm>
        </p:spPr>
        <p:txBody>
          <a:bodyPr/>
          <a:lstStyle/>
          <a:p>
            <a:r>
              <a:rPr lang="en-US" sz="1000" dirty="0"/>
              <a:t>Concluding Thoughts and Admonitions</a:t>
            </a:r>
          </a:p>
        </p:txBody>
      </p:sp>
      <p:sp>
        <p:nvSpPr>
          <p:cNvPr id="4" name="Slide Number Placeholder 3"/>
          <p:cNvSpPr>
            <a:spLocks noGrp="1"/>
          </p:cNvSpPr>
          <p:nvPr>
            <p:ph type="sldNum" sz="quarter" idx="10"/>
          </p:nvPr>
        </p:nvSpPr>
        <p:spPr/>
        <p:txBody>
          <a:bodyPr/>
          <a:lstStyle/>
          <a:p>
            <a:fld id="{3BFC01C8-A3DE-4A79-A780-CC61E0004DAD}" type="slidenum">
              <a:rPr lang="en-US">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947246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3260"/>
          </a:xfrm>
        </p:spPr>
        <p:txBody>
          <a:bodyPr/>
          <a:lstStyle/>
          <a:p>
            <a:r>
              <a:rPr lang="en-US" sz="1000" dirty="0"/>
              <a:t>Doubt – </a:t>
            </a:r>
            <a:r>
              <a:rPr lang="en-US" sz="1000" dirty="0" err="1"/>
              <a:t>distazo</a:t>
            </a:r>
            <a:r>
              <a:rPr lang="en-US" sz="1000" dirty="0"/>
              <a:t> – lit. “to be divided” –</a:t>
            </a:r>
          </a:p>
          <a:p>
            <a:r>
              <a:rPr lang="en-US" sz="1000" b="1" dirty="0"/>
              <a:t>Faith requires a single mind!</a:t>
            </a:r>
          </a:p>
          <a:p>
            <a:r>
              <a:rPr lang="en-US" sz="1000" dirty="0"/>
              <a:t>Peter allowed his attention to be diverted –</a:t>
            </a:r>
          </a:p>
          <a:p>
            <a:r>
              <a:rPr lang="en-US" sz="1000" dirty="0"/>
              <a:t>To the storm –</a:t>
            </a:r>
          </a:p>
          <a:p>
            <a:r>
              <a:rPr lang="en-US" sz="1000" dirty="0"/>
              <a:t>Away from Jesus </a:t>
            </a:r>
          </a:p>
          <a:p>
            <a:r>
              <a:rPr lang="en-US" sz="1000" dirty="0"/>
              <a:t>Producing fear –</a:t>
            </a:r>
          </a:p>
          <a:p>
            <a:r>
              <a:rPr lang="en-US" sz="1000" dirty="0"/>
              <a:t>Weakening – or mixing his faith with doubt!</a:t>
            </a:r>
          </a:p>
          <a:p>
            <a:r>
              <a:rPr lang="en-US" sz="1000" dirty="0"/>
              <a:t>Causing him to sink!</a:t>
            </a:r>
          </a:p>
          <a:p>
            <a:r>
              <a:rPr lang="en-US" sz="1000" dirty="0"/>
              <a:t>It is a challenge to serve the Lord! – </a:t>
            </a:r>
          </a:p>
          <a:p>
            <a:r>
              <a:rPr lang="en-US" sz="1000" dirty="0"/>
              <a:t>Mat. 7:13,14 “Strait is the gate and narrow is the way . . .”</a:t>
            </a:r>
          </a:p>
          <a:p>
            <a:r>
              <a:rPr lang="en-US" sz="1000" dirty="0"/>
              <a:t>It takes courage to serve Him!!</a:t>
            </a:r>
          </a:p>
          <a:p>
            <a:r>
              <a:rPr lang="en-US" sz="1000" dirty="0"/>
              <a:t>Ephesians 6:10 ¶ Finally, my brethren, be strong in the Lord and in the power of His might.</a:t>
            </a:r>
          </a:p>
          <a:p>
            <a:r>
              <a:rPr lang="en-US" sz="1000" b="1" dirty="0"/>
              <a:t>Serving the Lord CAN be done! </a:t>
            </a:r>
            <a:r>
              <a:rPr lang="en-US" sz="1000" dirty="0"/>
              <a:t>– </a:t>
            </a:r>
          </a:p>
          <a:p>
            <a:r>
              <a:rPr lang="en-US" sz="1000" dirty="0"/>
              <a:t>No mountain can stand before our faith IF it is what it ought to be! – </a:t>
            </a:r>
          </a:p>
          <a:p>
            <a:r>
              <a:rPr lang="en-US" sz="1000" dirty="0"/>
              <a:t>Matthew 21:21 (KJV) Jesus answered and said unto them, Verily I say unto you, If ye have faith, and doubt not, ye shall not only do this which is done to the fig tree, but also if ye shall say unto this mountain, Be thou removed, and be thou cast into the sea; it shall be done. </a:t>
            </a:r>
          </a:p>
          <a:p>
            <a:r>
              <a:rPr lang="en-US" sz="1000" dirty="0"/>
              <a:t>Mark 9:23 (KJV)  Jesus said unto him, If thou canst believe, all things are possible to him that believeth. </a:t>
            </a:r>
          </a:p>
          <a:p>
            <a:endParaRPr lang="en-US" sz="1000" dirty="0"/>
          </a:p>
          <a:p>
            <a:r>
              <a:rPr lang="en-US" sz="1000" b="1" dirty="0"/>
              <a:t>But . . . If we find ourselves sinking . . . WHY DROWN?????</a:t>
            </a:r>
          </a:p>
          <a:p>
            <a:r>
              <a:rPr lang="en-US" sz="1000" dirty="0"/>
              <a:t>Maybe you are in the ocean of sin because you’ve never obeyed the gospel – know this – you don’t have to drown!!</a:t>
            </a:r>
          </a:p>
          <a:p>
            <a:r>
              <a:rPr lang="en-US" sz="1000" dirty="0"/>
              <a:t>Cry out to the Lord - Whosever shall call . . . Acts 2:21; Rom 10:13; </a:t>
            </a:r>
          </a:p>
          <a:p>
            <a:r>
              <a:rPr lang="en-US" sz="1000" dirty="0"/>
              <a:t>The Bible tells us HOW TO CALL – Whosever doesn’t mean in just ANY MANNER! - Matthew 7:21-23</a:t>
            </a:r>
          </a:p>
          <a:p>
            <a:r>
              <a:rPr lang="en-US" sz="1000" dirty="0"/>
              <a:t>Told how in Acts 2:38 – Also see Acts 22:16</a:t>
            </a:r>
          </a:p>
          <a:p>
            <a:r>
              <a:rPr lang="en-US" sz="1000" dirty="0"/>
              <a:t>Maybe you are in the ocean of sin because you’ve fallen overboard – fallen out of the ark of safety . . .You don’t have to drown! Cry out to the Lord in repentance and prayer – Acts 8:22; 1 John 1:9</a:t>
            </a:r>
          </a:p>
          <a:p>
            <a:endParaRPr lang="en-US" sz="1000" dirty="0"/>
          </a:p>
        </p:txBody>
      </p:sp>
      <p:sp>
        <p:nvSpPr>
          <p:cNvPr id="4" name="Slide Number Placeholder 3"/>
          <p:cNvSpPr>
            <a:spLocks noGrp="1"/>
          </p:cNvSpPr>
          <p:nvPr>
            <p:ph type="sldNum" sz="quarter" idx="10"/>
          </p:nvPr>
        </p:nvSpPr>
        <p:spPr/>
        <p:txBody>
          <a:bodyPr/>
          <a:lstStyle/>
          <a:p>
            <a:fld id="{3BFC01C8-A3DE-4A79-A780-CC61E0004DAD}"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947246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3260"/>
          </a:xfrm>
        </p:spPr>
        <p:txBody>
          <a:bodyPr/>
          <a:lstStyle/>
          <a:p>
            <a:r>
              <a:rPr lang="en-US" sz="1000" dirty="0"/>
              <a:t>Doubt – </a:t>
            </a:r>
            <a:r>
              <a:rPr lang="en-US" sz="1000" dirty="0" err="1"/>
              <a:t>distazo</a:t>
            </a:r>
            <a:r>
              <a:rPr lang="en-US" sz="1000" dirty="0"/>
              <a:t> – lit. “to be divided” –</a:t>
            </a:r>
          </a:p>
          <a:p>
            <a:r>
              <a:rPr lang="en-US" sz="1000" b="1" dirty="0"/>
              <a:t>Faith requires a single mind!</a:t>
            </a:r>
          </a:p>
          <a:p>
            <a:r>
              <a:rPr lang="en-US" sz="1000" dirty="0"/>
              <a:t>Peter allowed his attention to be diverted –</a:t>
            </a:r>
          </a:p>
          <a:p>
            <a:r>
              <a:rPr lang="en-US" sz="1000" dirty="0"/>
              <a:t>To the storm –</a:t>
            </a:r>
          </a:p>
          <a:p>
            <a:r>
              <a:rPr lang="en-US" sz="1000" dirty="0"/>
              <a:t>Away from Jesus </a:t>
            </a:r>
          </a:p>
          <a:p>
            <a:r>
              <a:rPr lang="en-US" sz="1000" dirty="0"/>
              <a:t>Producing fear –</a:t>
            </a:r>
          </a:p>
          <a:p>
            <a:r>
              <a:rPr lang="en-US" sz="1000" dirty="0"/>
              <a:t>Weakening – or mixing his faith with doubt!</a:t>
            </a:r>
          </a:p>
          <a:p>
            <a:r>
              <a:rPr lang="en-US" sz="1000" dirty="0"/>
              <a:t>Causing him to sink!</a:t>
            </a:r>
          </a:p>
          <a:p>
            <a:r>
              <a:rPr lang="en-US" sz="1000" dirty="0"/>
              <a:t>It is a challenge to serve the Lord! – </a:t>
            </a:r>
          </a:p>
          <a:p>
            <a:r>
              <a:rPr lang="en-US" sz="1000" dirty="0"/>
              <a:t>Mat. 7:13,14 “Strait is the gate and narrow is the way . . .”</a:t>
            </a:r>
          </a:p>
          <a:p>
            <a:r>
              <a:rPr lang="en-US" sz="1000" dirty="0"/>
              <a:t>It takes courage to serve Him!!</a:t>
            </a:r>
          </a:p>
          <a:p>
            <a:r>
              <a:rPr lang="en-US" sz="1000" dirty="0"/>
              <a:t>Ephesians 6:10 ¶ Finally, my brethren, be strong in the Lord and in the power of His might.</a:t>
            </a:r>
          </a:p>
          <a:p>
            <a:r>
              <a:rPr lang="en-US" sz="1000" b="1" dirty="0"/>
              <a:t>Serving the Lord CAN be done! </a:t>
            </a:r>
            <a:r>
              <a:rPr lang="en-US" sz="1000" dirty="0"/>
              <a:t>– </a:t>
            </a:r>
          </a:p>
          <a:p>
            <a:r>
              <a:rPr lang="en-US" sz="1000" dirty="0"/>
              <a:t>No mountain can stand before our faith IF it is what it ought to be! – </a:t>
            </a:r>
          </a:p>
          <a:p>
            <a:r>
              <a:rPr lang="en-US" sz="1000" dirty="0"/>
              <a:t>Matthew 21:21 (KJV) Jesus answered and said unto them, Verily I say unto you, If ye have faith, and doubt not, ye shall not only do this which is done to the fig tree, but also if ye shall say unto this mountain, Be thou removed, and be thou cast into the sea; it shall be done. </a:t>
            </a:r>
          </a:p>
          <a:p>
            <a:r>
              <a:rPr lang="en-US" sz="1000" dirty="0"/>
              <a:t>Mark 9:23 (KJV)  Jesus said unto him, If thou canst believe, all things are possible to him that believeth. </a:t>
            </a:r>
          </a:p>
          <a:p>
            <a:endParaRPr lang="en-US" sz="1000" dirty="0"/>
          </a:p>
          <a:p>
            <a:r>
              <a:rPr lang="en-US" sz="1000" b="1" dirty="0"/>
              <a:t>But . . . If we find ourselves sinking . . . WHY DROWN?????</a:t>
            </a:r>
          </a:p>
          <a:p>
            <a:r>
              <a:rPr lang="en-US" sz="1000" dirty="0"/>
              <a:t>Maybe you are in the ocean of sin because you’ve never obeyed the gospel – know this – you don’t have to drown!!</a:t>
            </a:r>
          </a:p>
          <a:p>
            <a:r>
              <a:rPr lang="en-US" sz="1000" dirty="0"/>
              <a:t>Cry out to the Lord - Whosever shall call . . . Acts 2:21; Rom 10:13; </a:t>
            </a:r>
          </a:p>
          <a:p>
            <a:r>
              <a:rPr lang="en-US" sz="1000" dirty="0"/>
              <a:t>The Bible tells us HOW TO CALL – Whosever doesn’t mean in just ANY MANNER! - Matthew 7:21-23</a:t>
            </a:r>
          </a:p>
          <a:p>
            <a:r>
              <a:rPr lang="en-US" sz="1000" dirty="0"/>
              <a:t>Told how in Acts 2:38 – Also see Acts 22:16</a:t>
            </a:r>
          </a:p>
          <a:p>
            <a:r>
              <a:rPr lang="en-US" sz="1000" dirty="0"/>
              <a:t>Maybe you are in the ocean of sin because you’ve fallen overboard – fallen out of the ark of safety . . .You don’t have to drown! Cry out to the Lord in repentance and prayer – Acts 8:22; 1 John 1:9</a:t>
            </a:r>
          </a:p>
          <a:p>
            <a:endParaRPr lang="en-US" sz="1000" dirty="0"/>
          </a:p>
        </p:txBody>
      </p:sp>
      <p:sp>
        <p:nvSpPr>
          <p:cNvPr id="4" name="Slide Number Placeholder 3"/>
          <p:cNvSpPr>
            <a:spLocks noGrp="1"/>
          </p:cNvSpPr>
          <p:nvPr>
            <p:ph type="sldNum" sz="quarter" idx="10"/>
          </p:nvPr>
        </p:nvSpPr>
        <p:spPr/>
        <p:txBody>
          <a:bodyPr/>
          <a:lstStyle/>
          <a:p>
            <a:fld id="{3BFC01C8-A3DE-4A79-A780-CC61E0004DAD}"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947246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a:t>
            </a:r>
            <a:r>
              <a:rPr lang="en-US" b="1" dirty="0" smtClean="0"/>
              <a:t>Matt.14:25-27…</a:t>
            </a:r>
            <a:endParaRPr lang="en-US" dirty="0" smtClean="0"/>
          </a:p>
          <a:p>
            <a:r>
              <a:rPr lang="en-US" dirty="0" smtClean="0"/>
              <a:t>Jesus is our Mediator –</a:t>
            </a:r>
          </a:p>
          <a:p>
            <a:r>
              <a:rPr lang="en-US" dirty="0" smtClean="0"/>
              <a:t>Storms come in life –</a:t>
            </a:r>
          </a:p>
          <a:p>
            <a:r>
              <a:rPr lang="en-US" dirty="0" smtClean="0"/>
              <a:t>Jesus is always there!</a:t>
            </a:r>
          </a:p>
          <a:p>
            <a:r>
              <a:rPr lang="en-US" dirty="0" smtClean="0"/>
              <a:t>We can overcome and walk</a:t>
            </a:r>
            <a:r>
              <a:rPr lang="en-US" baseline="0" dirty="0" smtClean="0"/>
              <a:t> above these trials with the Lord’s power –</a:t>
            </a:r>
          </a:p>
          <a:p>
            <a:r>
              <a:rPr lang="en-US" baseline="0" dirty="0" smtClean="0"/>
              <a:t>The Lord is there to help us when we stumble!</a:t>
            </a:r>
          </a:p>
          <a:p>
            <a:endParaRPr lang="en-US" dirty="0"/>
          </a:p>
        </p:txBody>
      </p:sp>
      <p:sp>
        <p:nvSpPr>
          <p:cNvPr id="4" name="Slide Number Placeholder 3"/>
          <p:cNvSpPr>
            <a:spLocks noGrp="1"/>
          </p:cNvSpPr>
          <p:nvPr>
            <p:ph type="sldNum" sz="quarter" idx="10"/>
          </p:nvPr>
        </p:nvSpPr>
        <p:spPr/>
        <p:txBody>
          <a:bodyPr/>
          <a:lstStyle/>
          <a:p>
            <a:fld id="{3BFC01C8-A3DE-4A79-A780-CC61E0004DA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763111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a:t>
            </a:r>
            <a:r>
              <a:rPr lang="en-US" b="1" dirty="0" smtClean="0"/>
              <a:t>Matt.14:28-30…</a:t>
            </a:r>
            <a:endParaRPr lang="en-US" dirty="0" smtClean="0"/>
          </a:p>
          <a:p>
            <a:r>
              <a:rPr lang="en-US" dirty="0" smtClean="0"/>
              <a:t>Jesus is our Mediator –</a:t>
            </a:r>
          </a:p>
          <a:p>
            <a:r>
              <a:rPr lang="en-US" dirty="0" smtClean="0"/>
              <a:t>Storms come in life –</a:t>
            </a:r>
          </a:p>
          <a:p>
            <a:r>
              <a:rPr lang="en-US" dirty="0" smtClean="0"/>
              <a:t>Jesus is always there!</a:t>
            </a:r>
          </a:p>
          <a:p>
            <a:r>
              <a:rPr lang="en-US" dirty="0" smtClean="0"/>
              <a:t>We can overcome and walk</a:t>
            </a:r>
            <a:r>
              <a:rPr lang="en-US" baseline="0" dirty="0" smtClean="0"/>
              <a:t> above these trials with the Lord’s power –</a:t>
            </a:r>
          </a:p>
          <a:p>
            <a:r>
              <a:rPr lang="en-US" baseline="0" dirty="0" smtClean="0"/>
              <a:t>The Lord is there to help us when we stumble!</a:t>
            </a:r>
          </a:p>
          <a:p>
            <a:endParaRPr lang="en-US" dirty="0"/>
          </a:p>
        </p:txBody>
      </p:sp>
      <p:sp>
        <p:nvSpPr>
          <p:cNvPr id="4" name="Slide Number Placeholder 3"/>
          <p:cNvSpPr>
            <a:spLocks noGrp="1"/>
          </p:cNvSpPr>
          <p:nvPr>
            <p:ph type="sldNum" sz="quarter" idx="10"/>
          </p:nvPr>
        </p:nvSpPr>
        <p:spPr/>
        <p:txBody>
          <a:bodyPr/>
          <a:lstStyle/>
          <a:p>
            <a:fld id="{3BFC01C8-A3DE-4A79-A780-CC61E0004DA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763111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a:t>
            </a:r>
            <a:r>
              <a:rPr lang="en-US" b="1" dirty="0" smtClean="0"/>
              <a:t>Matt.14:31-33…</a:t>
            </a:r>
            <a:endParaRPr lang="en-US" dirty="0" smtClean="0"/>
          </a:p>
          <a:p>
            <a:r>
              <a:rPr lang="en-US" dirty="0" smtClean="0"/>
              <a:t>Jesus is our Mediator –</a:t>
            </a:r>
          </a:p>
          <a:p>
            <a:r>
              <a:rPr lang="en-US" dirty="0" smtClean="0"/>
              <a:t>Storms come in life –</a:t>
            </a:r>
          </a:p>
          <a:p>
            <a:r>
              <a:rPr lang="en-US" dirty="0" smtClean="0"/>
              <a:t>Jesus is always there!</a:t>
            </a:r>
          </a:p>
          <a:p>
            <a:r>
              <a:rPr lang="en-US" dirty="0" smtClean="0"/>
              <a:t>We can overcome and walk</a:t>
            </a:r>
            <a:r>
              <a:rPr lang="en-US" baseline="0" dirty="0" smtClean="0"/>
              <a:t> above these trials with the Lord’s power –</a:t>
            </a:r>
          </a:p>
          <a:p>
            <a:r>
              <a:rPr lang="en-US" baseline="0" dirty="0" smtClean="0"/>
              <a:t>The Lord is there to help us when we stumble!</a:t>
            </a:r>
          </a:p>
          <a:p>
            <a:endParaRPr lang="en-US" dirty="0"/>
          </a:p>
        </p:txBody>
      </p:sp>
      <p:sp>
        <p:nvSpPr>
          <p:cNvPr id="4" name="Slide Number Placeholder 3"/>
          <p:cNvSpPr>
            <a:spLocks noGrp="1"/>
          </p:cNvSpPr>
          <p:nvPr>
            <p:ph type="sldNum" sz="quarter" idx="10"/>
          </p:nvPr>
        </p:nvSpPr>
        <p:spPr/>
        <p:txBody>
          <a:bodyPr/>
          <a:lstStyle/>
          <a:p>
            <a:fld id="{3BFC01C8-A3DE-4A79-A780-CC61E0004DA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763111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Text—Matthew</a:t>
            </a:r>
            <a:r>
              <a:rPr lang="en-US" baseline="0" dirty="0" smtClean="0"/>
              <a:t> 14:29…Peter commanded to join the Lord on the water…</a:t>
            </a:r>
            <a:endParaRPr lang="en-US" dirty="0"/>
          </a:p>
        </p:txBody>
      </p:sp>
      <p:sp>
        <p:nvSpPr>
          <p:cNvPr id="4" name="Slide Number Placeholder 3"/>
          <p:cNvSpPr>
            <a:spLocks noGrp="1"/>
          </p:cNvSpPr>
          <p:nvPr>
            <p:ph type="sldNum" sz="quarter" idx="10"/>
          </p:nvPr>
        </p:nvSpPr>
        <p:spPr/>
        <p:txBody>
          <a:bodyPr/>
          <a:lstStyle/>
          <a:p>
            <a:fld id="{071B4E53-C5F0-4049-A5EB-764875D1A0F5}" type="slidenum">
              <a:rPr lang="en-US" smtClean="0"/>
              <a:t>6</a:t>
            </a:fld>
            <a:endParaRPr lang="en-US"/>
          </a:p>
        </p:txBody>
      </p:sp>
    </p:spTree>
    <p:extLst>
      <p:ext uri="{BB962C8B-B14F-4D97-AF65-F5344CB8AC3E}">
        <p14:creationId xmlns:p14="http://schemas.microsoft.com/office/powerpoint/2010/main" val="3405601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is asked to each of us—does it apply? </a:t>
            </a:r>
            <a:r>
              <a:rPr lang="en-US" b="1" dirty="0" smtClean="0"/>
              <a:t>Literally?...Figuratively</a:t>
            </a:r>
            <a:r>
              <a:rPr lang="en-US" dirty="0" smtClean="0"/>
              <a:t>?...</a:t>
            </a:r>
            <a:endParaRPr lang="en-US" dirty="0"/>
          </a:p>
        </p:txBody>
      </p:sp>
      <p:sp>
        <p:nvSpPr>
          <p:cNvPr id="4" name="Slide Number Placeholder 3"/>
          <p:cNvSpPr>
            <a:spLocks noGrp="1"/>
          </p:cNvSpPr>
          <p:nvPr>
            <p:ph type="sldNum" sz="quarter" idx="10"/>
          </p:nvPr>
        </p:nvSpPr>
        <p:spPr/>
        <p:txBody>
          <a:bodyPr/>
          <a:lstStyle/>
          <a:p>
            <a:fld id="{071B4E53-C5F0-4049-A5EB-764875D1A0F5}" type="slidenum">
              <a:rPr lang="en-US" smtClean="0"/>
              <a:t>7</a:t>
            </a:fld>
            <a:endParaRPr lang="en-US"/>
          </a:p>
        </p:txBody>
      </p:sp>
    </p:spTree>
    <p:extLst>
      <p:ext uri="{BB962C8B-B14F-4D97-AF65-F5344CB8AC3E}">
        <p14:creationId xmlns:p14="http://schemas.microsoft.com/office/powerpoint/2010/main" val="3405601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u="sng" dirty="0">
                <a:solidFill>
                  <a:schemeClr val="accent2"/>
                </a:solidFill>
              </a:rPr>
              <a:t>Not Because:</a:t>
            </a:r>
          </a:p>
          <a:p>
            <a:pPr lvl="1" indent="-228587"/>
            <a:r>
              <a:rPr lang="en-US" sz="1000" b="1" dirty="0"/>
              <a:t>1. He Lacked Faith In Jesus’ Power! – (28)</a:t>
            </a:r>
            <a:r>
              <a:rPr lang="en-US" sz="1000" dirty="0"/>
              <a:t> </a:t>
            </a:r>
            <a:r>
              <a:rPr lang="en-US" sz="1000" dirty="0">
                <a:solidFill>
                  <a:srgbClr val="FF0000"/>
                </a:solidFill>
              </a:rPr>
              <a:t>“If it be thou . . .”</a:t>
            </a:r>
          </a:p>
          <a:p>
            <a:pPr marL="800056" lvl="2" indent="-228587"/>
            <a:r>
              <a:rPr lang="en-US" sz="1000" dirty="0"/>
              <a:t>He knew that Jesus could enable him to walk on the water . . .</a:t>
            </a:r>
          </a:p>
          <a:p>
            <a:pPr marL="800056" lvl="2" indent="-228587"/>
            <a:r>
              <a:rPr lang="en-US" sz="1000" dirty="0"/>
              <a:t>This is an expression of faith! </a:t>
            </a:r>
          </a:p>
          <a:p>
            <a:pPr lvl="1" indent="-228587"/>
            <a:r>
              <a:rPr lang="en-US" sz="1000" b="1" dirty="0"/>
              <a:t>2. He Lacked Interest &amp; Effort – (28) -</a:t>
            </a:r>
            <a:r>
              <a:rPr lang="en-US" sz="1000" dirty="0"/>
              <a:t> “Bid me to come to thee . . . “</a:t>
            </a:r>
          </a:p>
          <a:p>
            <a:pPr marL="800056" lvl="2" indent="-228587"/>
            <a:r>
              <a:rPr lang="en-US" sz="1000" dirty="0"/>
              <a:t>He wanted to demonstrate his faith – (Peter was often quick to offer evidence of his devotion to Jesus)</a:t>
            </a:r>
          </a:p>
          <a:p>
            <a:pPr marL="800056" lvl="2" indent="-228587"/>
            <a:r>
              <a:rPr lang="en-US" sz="1000" dirty="0"/>
              <a:t>Many fail in there service to the Lord simply because they truly do not DESIRE to serve Him – (Matthew 15:7-9; Hebrews 11:6)</a:t>
            </a:r>
          </a:p>
          <a:p>
            <a:pPr lvl="1" indent="-228587"/>
            <a:r>
              <a:rPr lang="en-US" sz="1000" b="1" dirty="0"/>
              <a:t>3. He Acted Presumptuously – (28,29) </a:t>
            </a:r>
            <a:r>
              <a:rPr lang="en-US" sz="1000" dirty="0"/>
              <a:t>"Lord, if it is You, command me to come to You on the water." [29] So He said, "</a:t>
            </a:r>
            <a:r>
              <a:rPr lang="en-US" sz="1000" b="1" dirty="0">
                <a:solidFill>
                  <a:srgbClr val="FF0000"/>
                </a:solidFill>
              </a:rPr>
              <a:t>Come</a:t>
            </a:r>
            <a:r>
              <a:rPr lang="en-US" sz="1000" dirty="0"/>
              <a:t>." And when Peter had come down out of the boat, </a:t>
            </a:r>
            <a:endParaRPr lang="en-US" sz="1000" b="1" dirty="0"/>
          </a:p>
          <a:p>
            <a:pPr marL="800056" lvl="2" indent="-228587"/>
            <a:r>
              <a:rPr lang="en-US" sz="1000" dirty="0"/>
              <a:t>He knew better to than to step out of the boat without the Lord’s permission -</a:t>
            </a:r>
          </a:p>
          <a:p>
            <a:pPr marL="1200083" lvl="3" indent="-228587"/>
            <a:r>
              <a:rPr lang="en-US" sz="1000" b="1" dirty="0"/>
              <a:t>Jeremiah 10:23</a:t>
            </a:r>
            <a:r>
              <a:rPr lang="en-US" sz="1000" dirty="0"/>
              <a:t> (KJV)  O Lord, I know that the way of man is not in himself: it is not in man that </a:t>
            </a:r>
            <a:r>
              <a:rPr lang="en-US" sz="1000" dirty="0" err="1"/>
              <a:t>walketh</a:t>
            </a:r>
            <a:r>
              <a:rPr lang="en-US" sz="1000" dirty="0"/>
              <a:t> to direct his steps. </a:t>
            </a:r>
          </a:p>
          <a:p>
            <a:pPr marL="1200083" lvl="3" indent="-228587"/>
            <a:r>
              <a:rPr lang="en-US" sz="1000" b="1" dirty="0"/>
              <a:t>Psalm 17:5</a:t>
            </a:r>
            <a:r>
              <a:rPr lang="en-US" sz="1000" dirty="0"/>
              <a:t> (NKJV)  Uphold my steps in Your paths, That my footsteps may not slip.</a:t>
            </a:r>
          </a:p>
          <a:p>
            <a:pPr marL="1200083" lvl="3" indent="-228587"/>
            <a:r>
              <a:rPr lang="en-US" sz="1000" b="1" dirty="0"/>
              <a:t> Psalm 37:23</a:t>
            </a:r>
            <a:r>
              <a:rPr lang="en-US" sz="1000" dirty="0"/>
              <a:t> (NKJV)  The steps of a good man are ordered by the Lord, And He delights in his way. </a:t>
            </a:r>
          </a:p>
          <a:p>
            <a:pPr marL="1200083" lvl="3" indent="-228587"/>
            <a:r>
              <a:rPr lang="en-US" sz="1000" b="1" dirty="0"/>
              <a:t>Proverbs 14:12</a:t>
            </a:r>
            <a:r>
              <a:rPr lang="en-US" sz="1000" dirty="0"/>
              <a:t> (NKJV)  There is a way that seems right to a man, But its end is the way of death.</a:t>
            </a:r>
          </a:p>
          <a:p>
            <a:pPr lvl="1" indent="-228587"/>
            <a:r>
              <a:rPr lang="en-US" sz="1000" b="1" dirty="0"/>
              <a:t>4. The Instructions of the Lord “COULD NOT” Be Carried Out – (29) – </a:t>
            </a:r>
            <a:r>
              <a:rPr lang="en-US" sz="1000" b="1" i="1" dirty="0">
                <a:latin typeface="Times New Roman" pitchFamily="18" charset="0"/>
              </a:rPr>
              <a:t>“. . .</a:t>
            </a:r>
            <a:r>
              <a:rPr lang="en-US" sz="1000" i="1" dirty="0">
                <a:latin typeface="Times New Roman" pitchFamily="18" charset="0"/>
              </a:rPr>
              <a:t> he walked on the water to go to Jesus.” </a:t>
            </a:r>
            <a:endParaRPr lang="en-US" sz="1000" b="1" i="1" dirty="0">
              <a:latin typeface="Times New Roman" pitchFamily="18" charset="0"/>
            </a:endParaRPr>
          </a:p>
          <a:p>
            <a:pPr marL="800056" lvl="2" indent="-228587"/>
            <a:r>
              <a:rPr lang="en-US" sz="1000" dirty="0"/>
              <a:t>Peter knew that if the Lord said “</a:t>
            </a:r>
            <a:r>
              <a:rPr lang="en-US" sz="1000" b="1" dirty="0"/>
              <a:t>Do it</a:t>
            </a:r>
            <a:r>
              <a:rPr lang="en-US" sz="1000" dirty="0"/>
              <a:t>” it could be done! “</a:t>
            </a:r>
            <a:r>
              <a:rPr lang="en-US" sz="1000" i="1" dirty="0">
                <a:latin typeface="Times New Roman" pitchFamily="18" charset="0"/>
              </a:rPr>
              <a:t>I can do all things through Christ who strengthens me</a:t>
            </a:r>
            <a:r>
              <a:rPr lang="en-US" sz="1000" dirty="0"/>
              <a:t>.”  Philip. 4:13</a:t>
            </a:r>
          </a:p>
        </p:txBody>
      </p:sp>
      <p:sp>
        <p:nvSpPr>
          <p:cNvPr id="4" name="Slide Number Placeholder 3"/>
          <p:cNvSpPr>
            <a:spLocks noGrp="1"/>
          </p:cNvSpPr>
          <p:nvPr>
            <p:ph type="sldNum" sz="quarter" idx="10"/>
          </p:nvPr>
        </p:nvSpPr>
        <p:spPr/>
        <p:txBody>
          <a:bodyPr/>
          <a:lstStyle/>
          <a:p>
            <a:fld id="{3BFC01C8-A3DE-4A79-A780-CC61E0004DA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47246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3260"/>
          </a:xfrm>
        </p:spPr>
        <p:txBody>
          <a:bodyPr/>
          <a:lstStyle/>
          <a:p>
            <a:r>
              <a:rPr lang="en-US" sz="1000" b="1" dirty="0"/>
              <a:t>But Rather Because</a:t>
            </a:r>
            <a:r>
              <a:rPr lang="en-US" sz="1000" dirty="0"/>
              <a:t>:</a:t>
            </a:r>
          </a:p>
          <a:p>
            <a:r>
              <a:rPr lang="en-US" sz="1000" dirty="0"/>
              <a:t>A</a:t>
            </a:r>
            <a:r>
              <a:rPr lang="en-US" sz="1000" b="1" dirty="0"/>
              <a:t>. He was distracted by the storm </a:t>
            </a:r>
            <a:r>
              <a:rPr lang="en-US" sz="1000" dirty="0"/>
              <a:t>– (28) “But when he saw . . .”</a:t>
            </a:r>
          </a:p>
          <a:p>
            <a:r>
              <a:rPr lang="en-US" sz="1000" dirty="0"/>
              <a:t>1. A tactic successfully used by the devil to lure people into sin and ineffectiveness is that of “distraction!”</a:t>
            </a:r>
          </a:p>
          <a:p>
            <a:r>
              <a:rPr lang="en-US" sz="1000" dirty="0"/>
              <a:t>2. We can easily be distracted from our service to the Lord by:</a:t>
            </a:r>
          </a:p>
          <a:p>
            <a:r>
              <a:rPr lang="en-US" sz="1000" i="1" dirty="0">
                <a:latin typeface="Georgia" pitchFamily="18" charset="0"/>
              </a:rPr>
              <a:t>a. Being anxious, or overly concerned for our material needs and desires - </a:t>
            </a:r>
            <a:r>
              <a:rPr lang="en-US" sz="1000" b="1" i="1" dirty="0">
                <a:latin typeface="Georgia" pitchFamily="18" charset="0"/>
              </a:rPr>
              <a:t>Matthew 6:25 </a:t>
            </a:r>
          </a:p>
          <a:p>
            <a:r>
              <a:rPr lang="en-US" sz="1000" i="1" dirty="0">
                <a:latin typeface="Georgia" pitchFamily="18" charset="0"/>
              </a:rPr>
              <a:t>b. The hardships we have been called to endure - </a:t>
            </a:r>
            <a:r>
              <a:rPr lang="en-US" sz="1000" b="1" i="1" dirty="0">
                <a:latin typeface="Georgia" pitchFamily="18" charset="0"/>
              </a:rPr>
              <a:t>Matthew 13:20-21 </a:t>
            </a:r>
          </a:p>
          <a:p>
            <a:r>
              <a:rPr lang="en-US" sz="1000" i="1" dirty="0">
                <a:latin typeface="Georgia" pitchFamily="18" charset="0"/>
              </a:rPr>
              <a:t>c. Allowing material things to consume our time and efforts – </a:t>
            </a:r>
            <a:r>
              <a:rPr lang="en-US" sz="1000" b="1" i="1" dirty="0">
                <a:latin typeface="Georgia" pitchFamily="18" charset="0"/>
              </a:rPr>
              <a:t>Matthew 13:22</a:t>
            </a:r>
          </a:p>
          <a:p>
            <a:r>
              <a:rPr lang="en-US" sz="1000" i="1" dirty="0">
                <a:latin typeface="Georgia" pitchFamily="18" charset="0"/>
              </a:rPr>
              <a:t>d. Other People – </a:t>
            </a:r>
          </a:p>
          <a:p>
            <a:r>
              <a:rPr lang="en-US" sz="1000" i="1" dirty="0">
                <a:latin typeface="Georgia" pitchFamily="18" charset="0"/>
              </a:rPr>
              <a:t>Parents – </a:t>
            </a:r>
            <a:r>
              <a:rPr lang="en-US" sz="1000" b="1" i="1" dirty="0">
                <a:latin typeface="Georgia" pitchFamily="18" charset="0"/>
              </a:rPr>
              <a:t>Matt . 10:37  </a:t>
            </a:r>
            <a:r>
              <a:rPr lang="en-US" sz="1000" i="1" dirty="0">
                <a:latin typeface="Georgia" pitchFamily="18" charset="0"/>
              </a:rPr>
              <a:t>He who loves father or mother more than Me is not worthy of Me. And he who loves son or daughter more than Me is not worthy of Me. </a:t>
            </a:r>
          </a:p>
          <a:p>
            <a:r>
              <a:rPr lang="en-US" sz="1000" i="1" dirty="0">
                <a:latin typeface="Georgia" pitchFamily="18" charset="0"/>
              </a:rPr>
              <a:t>Children – </a:t>
            </a:r>
            <a:r>
              <a:rPr lang="en-US" sz="1000" b="1" i="1" dirty="0">
                <a:latin typeface="Georgia" pitchFamily="18" charset="0"/>
              </a:rPr>
              <a:t>Matt. 10:37</a:t>
            </a:r>
          </a:p>
          <a:p>
            <a:r>
              <a:rPr lang="en-US" sz="1000" i="1" dirty="0">
                <a:latin typeface="Georgia" pitchFamily="18" charset="0"/>
              </a:rPr>
              <a:t>Peers – </a:t>
            </a:r>
            <a:r>
              <a:rPr lang="en-US" sz="1000" b="1" i="1" dirty="0">
                <a:latin typeface="Georgia" pitchFamily="18" charset="0"/>
              </a:rPr>
              <a:t>John 12:42,43 </a:t>
            </a:r>
            <a:r>
              <a:rPr lang="en-US" sz="1000" i="1" dirty="0">
                <a:latin typeface="Georgia" pitchFamily="18" charset="0"/>
              </a:rPr>
              <a:t>- Nevertheless even among the rulers many believed in Him, but because of the Pharisees they did not confess Him, lest they should be put out of the synagogue; [43] for they loved the praise of men more than the praise of God. </a:t>
            </a:r>
          </a:p>
          <a:p>
            <a:r>
              <a:rPr lang="en-US" sz="1000" i="1" dirty="0">
                <a:latin typeface="Georgia" pitchFamily="18" charset="0"/>
              </a:rPr>
              <a:t>Friends – </a:t>
            </a:r>
            <a:r>
              <a:rPr lang="en-US" sz="1000" b="1" i="1" dirty="0">
                <a:latin typeface="Georgia" pitchFamily="18" charset="0"/>
              </a:rPr>
              <a:t>1 Cor. 15:33 </a:t>
            </a:r>
            <a:r>
              <a:rPr lang="en-US" sz="1000" i="1" dirty="0">
                <a:latin typeface="Georgia" pitchFamily="18" charset="0"/>
              </a:rPr>
              <a:t>--Do not be deceived: "Evil company corrupts good habits." </a:t>
            </a:r>
          </a:p>
          <a:p>
            <a:endParaRPr lang="en-US" sz="1000" dirty="0"/>
          </a:p>
          <a:p>
            <a:r>
              <a:rPr lang="en-US" sz="1000" i="1" dirty="0">
                <a:latin typeface="Georgia" pitchFamily="18" charset="0"/>
              </a:rPr>
              <a:t>No matter how bad things appear to be we MUST REMEMBER – “all things work together for good to them that love God, to them who are the called according to his purpose.” </a:t>
            </a:r>
            <a:r>
              <a:rPr lang="en-US" sz="1000" b="1" i="1" dirty="0">
                <a:latin typeface="Georgia" pitchFamily="18" charset="0"/>
              </a:rPr>
              <a:t>Romans 8:28 </a:t>
            </a:r>
          </a:p>
          <a:p>
            <a:r>
              <a:rPr lang="en-US" sz="1000" i="1" dirty="0">
                <a:latin typeface="Georgia" pitchFamily="18" charset="0"/>
              </a:rPr>
              <a:t>Betrayal by a close friend – Job</a:t>
            </a:r>
          </a:p>
          <a:p>
            <a:r>
              <a:rPr lang="en-US" sz="1000" i="1" dirty="0">
                <a:latin typeface="Georgia" pitchFamily="18" charset="0"/>
              </a:rPr>
              <a:t>Persecution by enemies – Job</a:t>
            </a:r>
          </a:p>
          <a:p>
            <a:r>
              <a:rPr lang="en-US" sz="1000" i="1" dirty="0">
                <a:latin typeface="Georgia" pitchFamily="18" charset="0"/>
              </a:rPr>
              <a:t>Lying tongues which hurt you – Job</a:t>
            </a:r>
          </a:p>
          <a:p>
            <a:r>
              <a:rPr lang="en-US" sz="1000" i="1" dirty="0">
                <a:latin typeface="Georgia" pitchFamily="18" charset="0"/>
              </a:rPr>
              <a:t>Financial backsets – Job </a:t>
            </a:r>
          </a:p>
          <a:p>
            <a:r>
              <a:rPr lang="en-US" sz="1000" i="1" dirty="0">
                <a:latin typeface="Georgia" pitchFamily="18" charset="0"/>
              </a:rPr>
              <a:t>Accident to yourself or loved one – Job</a:t>
            </a:r>
          </a:p>
          <a:p>
            <a:r>
              <a:rPr lang="en-US" sz="1000" i="1" dirty="0">
                <a:latin typeface="Georgia" pitchFamily="18" charset="0"/>
              </a:rPr>
              <a:t>Loss of health – Job</a:t>
            </a:r>
          </a:p>
          <a:p>
            <a:r>
              <a:rPr lang="en-US" sz="1000" i="1" dirty="0">
                <a:latin typeface="Georgia" pitchFamily="18" charset="0"/>
              </a:rPr>
              <a:t>A double minded man is unstable in all his ways – </a:t>
            </a:r>
            <a:r>
              <a:rPr lang="en-US" sz="1000" b="1" i="1" dirty="0">
                <a:latin typeface="Georgia" pitchFamily="18" charset="0"/>
              </a:rPr>
              <a:t>James 1:8</a:t>
            </a:r>
          </a:p>
          <a:p>
            <a:r>
              <a:rPr lang="en-US" sz="1000" i="1" dirty="0">
                <a:latin typeface="Georgia" pitchFamily="18" charset="0"/>
              </a:rPr>
              <a:t>James in the context tells us that we can use these obstacles to strengthen our faith!!! (</a:t>
            </a:r>
            <a:r>
              <a:rPr lang="en-US" sz="1000" b="1" i="1" dirty="0">
                <a:latin typeface="Georgia" pitchFamily="18" charset="0"/>
              </a:rPr>
              <a:t>1-5, 12</a:t>
            </a:r>
            <a:r>
              <a:rPr lang="en-US" sz="1000" i="1" dirty="0">
                <a:latin typeface="Georgia" pitchFamily="18" charset="0"/>
              </a:rPr>
              <a:t>)</a:t>
            </a:r>
          </a:p>
          <a:p>
            <a:endParaRPr lang="en-US" sz="1000" dirty="0"/>
          </a:p>
        </p:txBody>
      </p:sp>
      <p:sp>
        <p:nvSpPr>
          <p:cNvPr id="4" name="Slide Number Placeholder 3"/>
          <p:cNvSpPr>
            <a:spLocks noGrp="1"/>
          </p:cNvSpPr>
          <p:nvPr>
            <p:ph type="sldNum" sz="quarter" idx="10"/>
          </p:nvPr>
        </p:nvSpPr>
        <p:spPr/>
        <p:txBody>
          <a:bodyPr/>
          <a:lstStyle/>
          <a:p>
            <a:fld id="{3BFC01C8-A3DE-4A79-A780-CC61E0004DA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947246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A3BCB2-7994-4801-9E42-60670C0A2989}" type="datetime1">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62FCB-DE6E-4AAD-8A7E-5C804D5E73D4}" type="slidenum">
              <a:rPr lang="en-US" smtClean="0"/>
              <a:t>‹#›</a:t>
            </a:fld>
            <a:endParaRPr lang="en-US"/>
          </a:p>
        </p:txBody>
      </p:sp>
    </p:spTree>
    <p:extLst>
      <p:ext uri="{BB962C8B-B14F-4D97-AF65-F5344CB8AC3E}">
        <p14:creationId xmlns:p14="http://schemas.microsoft.com/office/powerpoint/2010/main" val="9292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ED962-9CC9-4553-AC31-B9A8086585B6}" type="datetime1">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62FCB-DE6E-4AAD-8A7E-5C804D5E73D4}" type="slidenum">
              <a:rPr lang="en-US" smtClean="0"/>
              <a:t>‹#›</a:t>
            </a:fld>
            <a:endParaRPr lang="en-US"/>
          </a:p>
        </p:txBody>
      </p:sp>
    </p:spTree>
    <p:extLst>
      <p:ext uri="{BB962C8B-B14F-4D97-AF65-F5344CB8AC3E}">
        <p14:creationId xmlns:p14="http://schemas.microsoft.com/office/powerpoint/2010/main" val="3617333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78914A-A6D3-4626-9BCB-77D91C198175}" type="datetime1">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62FCB-DE6E-4AAD-8A7E-5C804D5E73D4}" type="slidenum">
              <a:rPr lang="en-US" smtClean="0"/>
              <a:t>‹#›</a:t>
            </a:fld>
            <a:endParaRPr lang="en-US"/>
          </a:p>
        </p:txBody>
      </p:sp>
    </p:spTree>
    <p:extLst>
      <p:ext uri="{BB962C8B-B14F-4D97-AF65-F5344CB8AC3E}">
        <p14:creationId xmlns:p14="http://schemas.microsoft.com/office/powerpoint/2010/main" val="3082156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PlasticWrap/>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57200" y="1951038"/>
            <a:ext cx="4953000" cy="2193831"/>
          </a:xfrm>
        </p:spPr>
        <p:txBody>
          <a:bodyPr anchor="b" anchorCtr="0">
            <a:normAutofit/>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B098BB0-B67C-41B3-86B6-5593B3B14CCA}"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6683460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03C03B0-22BB-426B-85DC-A776F661517C}"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1127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PlasticWrap/>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12900" y="2590800"/>
            <a:ext cx="5943600" cy="1447800"/>
          </a:xfrm>
        </p:spPr>
        <p:txBody>
          <a:bodyPr vert="horz" lIns="91440" tIns="45720" rIns="91440" bIns="45720" rtlCol="0" anchor="b" anchorCtr="0">
            <a:normAutofit/>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vert="horz" lIns="91440" tIns="45720" rIns="91440" bIns="45720"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51E65-D535-426D-AF84-D0E1E0708828}"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368526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A70EDDF-69F5-466F-B9CE-3F6F6E19A09E}"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17375D">
                  <a:lumMod val="20000"/>
                  <a:lumOff val="80000"/>
                </a:srgbClr>
              </a:solidFill>
            </a:endParaRPr>
          </a:p>
        </p:txBody>
      </p:sp>
      <p:sp>
        <p:nvSpPr>
          <p:cNvPr id="7" name="Slide Number Placeholder 6"/>
          <p:cNvSpPr>
            <a:spLocks noGrp="1"/>
          </p:cNvSpPr>
          <p:nvPr>
            <p:ph type="sldNum" sz="quarter" idx="12"/>
          </p:nvPr>
        </p:nvSpPr>
        <p:spPr/>
        <p:txBody>
          <a:body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111481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DD2831B-C51F-4561-B10B-03D14ABBCAD3}"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8" name="Footer Placeholder 7"/>
          <p:cNvSpPr>
            <a:spLocks noGrp="1"/>
          </p:cNvSpPr>
          <p:nvPr>
            <p:ph type="ftr" sz="quarter" idx="11"/>
          </p:nvPr>
        </p:nvSpPr>
        <p:spPr/>
        <p:txBody>
          <a:bodyPr/>
          <a:lstStyle/>
          <a:p>
            <a:endParaRPr lang="en-US">
              <a:solidFill>
                <a:srgbClr val="17375D">
                  <a:lumMod val="20000"/>
                  <a:lumOff val="80000"/>
                </a:srgbClr>
              </a:solidFill>
            </a:endParaRPr>
          </a:p>
        </p:txBody>
      </p:sp>
      <p:sp>
        <p:nvSpPr>
          <p:cNvPr id="9" name="Slide Number Placeholder 8"/>
          <p:cNvSpPr>
            <a:spLocks noGrp="1"/>
          </p:cNvSpPr>
          <p:nvPr>
            <p:ph type="sldNum" sz="quarter" idx="12"/>
          </p:nvPr>
        </p:nvSpPr>
        <p:spPr/>
        <p:txBody>
          <a:body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89222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97E7937-5935-48DC-B413-D381069B4A38}"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4" name="Footer Placeholder 3"/>
          <p:cNvSpPr>
            <a:spLocks noGrp="1"/>
          </p:cNvSpPr>
          <p:nvPr>
            <p:ph type="ftr" sz="quarter" idx="11"/>
          </p:nvPr>
        </p:nvSpPr>
        <p:spPr/>
        <p:txBody>
          <a:bodyPr/>
          <a:lstStyle/>
          <a:p>
            <a:endParaRPr lang="en-US">
              <a:solidFill>
                <a:srgbClr val="17375D">
                  <a:lumMod val="20000"/>
                  <a:lumOff val="80000"/>
                </a:srgbClr>
              </a:solidFill>
            </a:endParaRPr>
          </a:p>
        </p:txBody>
      </p:sp>
      <p:sp>
        <p:nvSpPr>
          <p:cNvPr id="5" name="Slide Number Placeholder 4"/>
          <p:cNvSpPr>
            <a:spLocks noGrp="1"/>
          </p:cNvSpPr>
          <p:nvPr>
            <p:ph type="sldNum" sz="quarter" idx="12"/>
          </p:nvPr>
        </p:nvSpPr>
        <p:spPr/>
        <p:txBody>
          <a:body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226119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PlasticWrap/>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15CBE023-A3A4-4E1B-A9B8-5277D299E04B}"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3" name="Footer Placeholder 2"/>
          <p:cNvSpPr>
            <a:spLocks noGrp="1"/>
          </p:cNvSpPr>
          <p:nvPr>
            <p:ph type="ftr" sz="quarter" idx="11"/>
          </p:nvPr>
        </p:nvSpPr>
        <p:spPr/>
        <p:txBody>
          <a:bodyPr/>
          <a:lstStyle/>
          <a:p>
            <a:endParaRPr lang="en-US">
              <a:solidFill>
                <a:srgbClr val="17375D">
                  <a:lumMod val="20000"/>
                  <a:lumOff val="80000"/>
                </a:srgbClr>
              </a:solidFill>
            </a:endParaRPr>
          </a:p>
        </p:txBody>
      </p:sp>
      <p:sp>
        <p:nvSpPr>
          <p:cNvPr id="4" name="Slide Number Placeholder 3"/>
          <p:cNvSpPr>
            <a:spLocks noGrp="1"/>
          </p:cNvSpPr>
          <p:nvPr>
            <p:ph type="sldNum" sz="quarter" idx="12"/>
          </p:nvPr>
        </p:nvSpPr>
        <p:spPr/>
        <p:txBody>
          <a:body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136170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E62E72-C325-4EC9-A2D7-4199BDEC91D7}"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17375D">
                  <a:lumMod val="20000"/>
                  <a:lumOff val="80000"/>
                </a:srgbClr>
              </a:solidFill>
            </a:endParaRPr>
          </a:p>
        </p:txBody>
      </p:sp>
      <p:sp>
        <p:nvSpPr>
          <p:cNvPr id="7" name="Slide Number Placeholder 6"/>
          <p:cNvSpPr>
            <a:spLocks noGrp="1"/>
          </p:cNvSpPr>
          <p:nvPr>
            <p:ph type="sldNum" sz="quarter" idx="12"/>
          </p:nvPr>
        </p:nvSpPr>
        <p:spPr/>
        <p:txBody>
          <a:body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417911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410D5D-FBCF-4F61-B606-2F2687CE36D1}" type="datetime1">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62FCB-DE6E-4AAD-8A7E-5C804D5E73D4}" type="slidenum">
              <a:rPr lang="en-US" smtClean="0"/>
              <a:t>‹#›</a:t>
            </a:fld>
            <a:endParaRPr lang="en-US"/>
          </a:p>
        </p:txBody>
      </p:sp>
    </p:spTree>
    <p:extLst>
      <p:ext uri="{BB962C8B-B14F-4D97-AF65-F5344CB8AC3E}">
        <p14:creationId xmlns:p14="http://schemas.microsoft.com/office/powerpoint/2010/main" val="3699118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vert="horz" lIns="91440" tIns="45720" rIns="91440" bIns="45720" rtlCol="0" anchor="ct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3200398"/>
            <a:ext cx="2703512" cy="2636838"/>
          </a:xfrm>
        </p:spPr>
        <p:txBody>
          <a:bodyPr vert="horz" lIns="91440" tIns="45720" rIns="91440" bIns="45720"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6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F68DB147-8855-46C3-85E0-F75C78378B7F}"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17375D">
                  <a:lumMod val="20000"/>
                  <a:lumOff val="80000"/>
                </a:srgbClr>
              </a:solidFill>
            </a:endParaRPr>
          </a:p>
        </p:txBody>
      </p:sp>
      <p:sp>
        <p:nvSpPr>
          <p:cNvPr id="7" name="Slide Number Placeholder 6"/>
          <p:cNvSpPr>
            <a:spLocks noGrp="1"/>
          </p:cNvSpPr>
          <p:nvPr>
            <p:ph type="sldNum" sz="quarter" idx="12"/>
          </p:nvPr>
        </p:nvSpPr>
        <p:spPr/>
        <p:txBody>
          <a:body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296832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E3ED6B6-B912-463B-9596-01A5323224D8}"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141776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B3A9AA0-F549-4A4B-A45D-69CF6DEAB312}"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152152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PlasticWrap/>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57200" y="1951038"/>
            <a:ext cx="4953000" cy="2193831"/>
          </a:xfrm>
        </p:spPr>
        <p:txBody>
          <a:bodyPr anchor="b" anchorCtr="0">
            <a:normAutofit/>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08D4D3A0-C496-46F4-B0BC-3E94ACCF08D3}"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42517721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D379247-E659-4548-B0A1-FF2ED9CD382C}"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50008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PlasticWrap/>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12900" y="2590800"/>
            <a:ext cx="5943600" cy="1447800"/>
          </a:xfrm>
        </p:spPr>
        <p:txBody>
          <a:bodyPr vert="horz" lIns="91440" tIns="45720" rIns="91440" bIns="45720" rtlCol="0" anchor="b" anchorCtr="0">
            <a:normAutofit/>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vert="horz" lIns="91440" tIns="45720" rIns="91440" bIns="45720"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7DA99-D2A1-4786-9522-8014BB237D60}"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88575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BA7824E-3B4D-421F-AFD6-E54CB7CFB03F}"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17375D">
                  <a:lumMod val="20000"/>
                  <a:lumOff val="80000"/>
                </a:srgbClr>
              </a:solidFill>
            </a:endParaRPr>
          </a:p>
        </p:txBody>
      </p:sp>
      <p:sp>
        <p:nvSpPr>
          <p:cNvPr id="7" name="Slide Number Placeholder 6"/>
          <p:cNvSpPr>
            <a:spLocks noGrp="1"/>
          </p:cNvSpPr>
          <p:nvPr>
            <p:ph type="sldNum" sz="quarter" idx="12"/>
          </p:nvPr>
        </p:nvSpPr>
        <p:spPr/>
        <p:txBody>
          <a:body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142011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7E8B8D7-EDA0-4718-9257-F4E7D05E0458}"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8" name="Footer Placeholder 7"/>
          <p:cNvSpPr>
            <a:spLocks noGrp="1"/>
          </p:cNvSpPr>
          <p:nvPr>
            <p:ph type="ftr" sz="quarter" idx="11"/>
          </p:nvPr>
        </p:nvSpPr>
        <p:spPr/>
        <p:txBody>
          <a:bodyPr/>
          <a:lstStyle/>
          <a:p>
            <a:endParaRPr lang="en-US">
              <a:solidFill>
                <a:srgbClr val="17375D">
                  <a:lumMod val="20000"/>
                  <a:lumOff val="80000"/>
                </a:srgbClr>
              </a:solidFill>
            </a:endParaRPr>
          </a:p>
        </p:txBody>
      </p:sp>
      <p:sp>
        <p:nvSpPr>
          <p:cNvPr id="9" name="Slide Number Placeholder 8"/>
          <p:cNvSpPr>
            <a:spLocks noGrp="1"/>
          </p:cNvSpPr>
          <p:nvPr>
            <p:ph type="sldNum" sz="quarter" idx="12"/>
          </p:nvPr>
        </p:nvSpPr>
        <p:spPr/>
        <p:txBody>
          <a:body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206357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A8D8254-C47F-414F-ACC1-1A2C0A714C82}"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4" name="Footer Placeholder 3"/>
          <p:cNvSpPr>
            <a:spLocks noGrp="1"/>
          </p:cNvSpPr>
          <p:nvPr>
            <p:ph type="ftr" sz="quarter" idx="11"/>
          </p:nvPr>
        </p:nvSpPr>
        <p:spPr/>
        <p:txBody>
          <a:bodyPr/>
          <a:lstStyle/>
          <a:p>
            <a:endParaRPr lang="en-US">
              <a:solidFill>
                <a:srgbClr val="17375D">
                  <a:lumMod val="20000"/>
                  <a:lumOff val="80000"/>
                </a:srgbClr>
              </a:solidFill>
            </a:endParaRPr>
          </a:p>
        </p:txBody>
      </p:sp>
      <p:sp>
        <p:nvSpPr>
          <p:cNvPr id="5" name="Slide Number Placeholder 4"/>
          <p:cNvSpPr>
            <a:spLocks noGrp="1"/>
          </p:cNvSpPr>
          <p:nvPr>
            <p:ph type="sldNum" sz="quarter" idx="12"/>
          </p:nvPr>
        </p:nvSpPr>
        <p:spPr/>
        <p:txBody>
          <a:body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7023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PlasticWrap/>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D14E6752-160E-4964-A850-A96623CEF374}"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3" name="Footer Placeholder 2"/>
          <p:cNvSpPr>
            <a:spLocks noGrp="1"/>
          </p:cNvSpPr>
          <p:nvPr>
            <p:ph type="ftr" sz="quarter" idx="11"/>
          </p:nvPr>
        </p:nvSpPr>
        <p:spPr/>
        <p:txBody>
          <a:bodyPr/>
          <a:lstStyle/>
          <a:p>
            <a:endParaRPr lang="en-US">
              <a:solidFill>
                <a:srgbClr val="17375D">
                  <a:lumMod val="20000"/>
                  <a:lumOff val="80000"/>
                </a:srgbClr>
              </a:solidFill>
            </a:endParaRPr>
          </a:p>
        </p:txBody>
      </p:sp>
      <p:sp>
        <p:nvSpPr>
          <p:cNvPr id="4" name="Slide Number Placeholder 3"/>
          <p:cNvSpPr>
            <a:spLocks noGrp="1"/>
          </p:cNvSpPr>
          <p:nvPr>
            <p:ph type="sldNum" sz="quarter" idx="12"/>
          </p:nvPr>
        </p:nvSpPr>
        <p:spPr/>
        <p:txBody>
          <a:body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180527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698C0A-3D30-494E-A43F-6CB193A532ED}" type="datetime1">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62FCB-DE6E-4AAD-8A7E-5C804D5E73D4}" type="slidenum">
              <a:rPr lang="en-US" smtClean="0"/>
              <a:t>‹#›</a:t>
            </a:fld>
            <a:endParaRPr lang="en-US"/>
          </a:p>
        </p:txBody>
      </p:sp>
    </p:spTree>
    <p:extLst>
      <p:ext uri="{BB962C8B-B14F-4D97-AF65-F5344CB8AC3E}">
        <p14:creationId xmlns:p14="http://schemas.microsoft.com/office/powerpoint/2010/main" val="533999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31B0D5-48CE-44EA-BFEA-D76444A197EC}"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17375D">
                  <a:lumMod val="20000"/>
                  <a:lumOff val="80000"/>
                </a:srgbClr>
              </a:solidFill>
            </a:endParaRPr>
          </a:p>
        </p:txBody>
      </p:sp>
      <p:sp>
        <p:nvSpPr>
          <p:cNvPr id="7" name="Slide Number Placeholder 6"/>
          <p:cNvSpPr>
            <a:spLocks noGrp="1"/>
          </p:cNvSpPr>
          <p:nvPr>
            <p:ph type="sldNum" sz="quarter" idx="12"/>
          </p:nvPr>
        </p:nvSpPr>
        <p:spPr/>
        <p:txBody>
          <a:body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82790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vert="horz" lIns="91440" tIns="45720" rIns="91440" bIns="45720" rtlCol="0" anchor="ct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3200398"/>
            <a:ext cx="2703512" cy="2636838"/>
          </a:xfrm>
        </p:spPr>
        <p:txBody>
          <a:bodyPr vert="horz" lIns="91440" tIns="45720" rIns="91440" bIns="45720"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6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2800849-CE9F-49EF-BBB0-A0CF78EE83BA}"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17375D">
                  <a:lumMod val="20000"/>
                  <a:lumOff val="80000"/>
                </a:srgbClr>
              </a:solidFill>
            </a:endParaRPr>
          </a:p>
        </p:txBody>
      </p:sp>
      <p:sp>
        <p:nvSpPr>
          <p:cNvPr id="7" name="Slide Number Placeholder 6"/>
          <p:cNvSpPr>
            <a:spLocks noGrp="1"/>
          </p:cNvSpPr>
          <p:nvPr>
            <p:ph type="sldNum" sz="quarter" idx="12"/>
          </p:nvPr>
        </p:nvSpPr>
        <p:spPr/>
        <p:txBody>
          <a:body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374230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EF2A9FF-E2CB-4D0F-B526-D2AFE27B503A}"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402264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AD5D80F-A6C8-4A7C-9449-70A6B1E44484}"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79062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0C1152-19D3-4D8B-A789-250FD4F5233D}" type="datetime1">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62FCB-DE6E-4AAD-8A7E-5C804D5E73D4}" type="slidenum">
              <a:rPr lang="en-US" smtClean="0"/>
              <a:t>‹#›</a:t>
            </a:fld>
            <a:endParaRPr lang="en-US"/>
          </a:p>
        </p:txBody>
      </p:sp>
    </p:spTree>
    <p:extLst>
      <p:ext uri="{BB962C8B-B14F-4D97-AF65-F5344CB8AC3E}">
        <p14:creationId xmlns:p14="http://schemas.microsoft.com/office/powerpoint/2010/main" val="729842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175FB4-EF71-4232-B4D7-87F239433F3C}" type="datetime1">
              <a:rPr lang="en-US" smtClean="0"/>
              <a:t>4/7/2014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962FCB-DE6E-4AAD-8A7E-5C804D5E73D4}" type="slidenum">
              <a:rPr lang="en-US" smtClean="0"/>
              <a:t>‹#›</a:t>
            </a:fld>
            <a:endParaRPr lang="en-US"/>
          </a:p>
        </p:txBody>
      </p:sp>
    </p:spTree>
    <p:extLst>
      <p:ext uri="{BB962C8B-B14F-4D97-AF65-F5344CB8AC3E}">
        <p14:creationId xmlns:p14="http://schemas.microsoft.com/office/powerpoint/2010/main" val="112390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8BFA83-929D-42B4-B324-61977B2CCE51}" type="datetime1">
              <a:rPr lang="en-US" smtClean="0"/>
              <a:t>4/7/2014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962FCB-DE6E-4AAD-8A7E-5C804D5E73D4}" type="slidenum">
              <a:rPr lang="en-US" smtClean="0"/>
              <a:t>‹#›</a:t>
            </a:fld>
            <a:endParaRPr lang="en-US"/>
          </a:p>
        </p:txBody>
      </p:sp>
    </p:spTree>
    <p:extLst>
      <p:ext uri="{BB962C8B-B14F-4D97-AF65-F5344CB8AC3E}">
        <p14:creationId xmlns:p14="http://schemas.microsoft.com/office/powerpoint/2010/main" val="415752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36D2B-9E81-4F61-A2B2-D29C2FE87692}" type="datetime1">
              <a:rPr lang="en-US" smtClean="0"/>
              <a:t>4/7/2014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962FCB-DE6E-4AAD-8A7E-5C804D5E73D4}" type="slidenum">
              <a:rPr lang="en-US" smtClean="0"/>
              <a:t>‹#›</a:t>
            </a:fld>
            <a:endParaRPr lang="en-US"/>
          </a:p>
        </p:txBody>
      </p:sp>
    </p:spTree>
    <p:extLst>
      <p:ext uri="{BB962C8B-B14F-4D97-AF65-F5344CB8AC3E}">
        <p14:creationId xmlns:p14="http://schemas.microsoft.com/office/powerpoint/2010/main" val="791144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F57B30-7063-4A38-9405-6C8567575235}" type="datetime1">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62FCB-DE6E-4AAD-8A7E-5C804D5E73D4}" type="slidenum">
              <a:rPr lang="en-US" smtClean="0"/>
              <a:t>‹#›</a:t>
            </a:fld>
            <a:endParaRPr lang="en-US"/>
          </a:p>
        </p:txBody>
      </p:sp>
    </p:spTree>
    <p:extLst>
      <p:ext uri="{BB962C8B-B14F-4D97-AF65-F5344CB8AC3E}">
        <p14:creationId xmlns:p14="http://schemas.microsoft.com/office/powerpoint/2010/main" val="398324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23271A-784A-425A-982D-487E4CA6A39F}" type="datetime1">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62FCB-DE6E-4AAD-8A7E-5C804D5E73D4}" type="slidenum">
              <a:rPr lang="en-US" smtClean="0"/>
              <a:t>‹#›</a:t>
            </a:fld>
            <a:endParaRPr lang="en-US"/>
          </a:p>
        </p:txBody>
      </p:sp>
    </p:spTree>
    <p:extLst>
      <p:ext uri="{BB962C8B-B14F-4D97-AF65-F5344CB8AC3E}">
        <p14:creationId xmlns:p14="http://schemas.microsoft.com/office/powerpoint/2010/main" val="291807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EF291-BEA3-41D2-99FC-036B48002C9D}" type="datetime1">
              <a:rPr lang="en-US" smtClean="0"/>
              <a:t>4/7/2014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62FCB-DE6E-4AAD-8A7E-5C804D5E73D4}" type="slidenum">
              <a:rPr lang="en-US" smtClean="0"/>
              <a:t>‹#›</a:t>
            </a:fld>
            <a:endParaRPr lang="en-US"/>
          </a:p>
        </p:txBody>
      </p:sp>
    </p:spTree>
    <p:extLst>
      <p:ext uri="{BB962C8B-B14F-4D97-AF65-F5344CB8AC3E}">
        <p14:creationId xmlns:p14="http://schemas.microsoft.com/office/powerpoint/2010/main" val="3731875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13">
            <a:extLst>
              <a:ext uri="{BEBA8EAE-BF5A-486C-A8C5-ECC9F3942E4B}">
                <a14:imgProps xmlns:a14="http://schemas.microsoft.com/office/drawing/2010/main">
                  <a14:imgLayer r:embed="rId14">
                    <a14:imgEffect>
                      <a14:artisticPlasticWrap/>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152400"/>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600200" y="1936377"/>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000" b="0" kern="1200">
                <a:solidFill>
                  <a:schemeClr val="tx2">
                    <a:lumMod val="20000"/>
                    <a:lumOff val="80000"/>
                  </a:schemeClr>
                </a:solidFill>
                <a:effectLst/>
                <a:latin typeface="+mn-lt"/>
                <a:ea typeface="+mn-ea"/>
                <a:cs typeface="+mn-cs"/>
              </a:defRPr>
            </a:lvl1pPr>
          </a:lstStyle>
          <a:p>
            <a:fld id="{F97946B3-020C-487C-9AF6-E50B2D140E79}"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5" name="Footer Placeholder 4"/>
          <p:cNvSpPr>
            <a:spLocks noGrp="1"/>
          </p:cNvSpPr>
          <p:nvPr>
            <p:ph type="ftr" sz="quarter" idx="3"/>
          </p:nvPr>
        </p:nvSpPr>
        <p:spPr>
          <a:xfrm>
            <a:off x="6273800" y="6480175"/>
            <a:ext cx="2895600" cy="365125"/>
          </a:xfrm>
          <a:prstGeom prst="rect">
            <a:avLst/>
          </a:prstGeom>
        </p:spPr>
        <p:txBody>
          <a:bodyPr vert="horz" lIns="91440" tIns="45720" rIns="91440" bIns="45720" rtlCol="0" anchor="ctr"/>
          <a:lstStyle>
            <a:lvl1pPr algn="ctr">
              <a:defRPr sz="1000" b="0" kern="1200">
                <a:solidFill>
                  <a:schemeClr val="tx2">
                    <a:lumMod val="20000"/>
                    <a:lumOff val="80000"/>
                  </a:schemeClr>
                </a:solidFill>
                <a:effectLst/>
                <a:latin typeface="+mn-lt"/>
                <a:ea typeface="+mn-ea"/>
                <a:cs typeface="+mn-cs"/>
              </a:defRPr>
            </a:lvl1pPr>
          </a:lstStyle>
          <a:p>
            <a:endParaRPr lang="en-US" dirty="0">
              <a:solidFill>
                <a:srgbClr val="17375D">
                  <a:lumMod val="20000"/>
                  <a:lumOff val="80000"/>
                </a:srgbClr>
              </a:solidFill>
            </a:endParaRPr>
          </a:p>
        </p:txBody>
      </p:sp>
      <p:sp>
        <p:nvSpPr>
          <p:cNvPr id="6" name="Slide Number Placeholder 5"/>
          <p:cNvSpPr>
            <a:spLocks noGrp="1"/>
          </p:cNvSpPr>
          <p:nvPr>
            <p:ph type="sldNum" sz="quarter" idx="4"/>
          </p:nvPr>
        </p:nvSpPr>
        <p:spPr>
          <a:xfrm>
            <a:off x="8534400" y="0"/>
            <a:ext cx="622300" cy="365125"/>
          </a:xfrm>
          <a:prstGeom prst="rect">
            <a:avLst/>
          </a:prstGeom>
        </p:spPr>
        <p:txBody>
          <a:bodyPr vert="horz" lIns="91440" tIns="45720" rIns="91440" bIns="45720" rtlCol="0" anchor="ctr"/>
          <a:lstStyle>
            <a:lvl1pPr algn="r">
              <a:defRPr sz="1200" b="0" kern="1200">
                <a:solidFill>
                  <a:schemeClr val="tx2">
                    <a:lumMod val="20000"/>
                    <a:lumOff val="80000"/>
                  </a:schemeClr>
                </a:solidFill>
                <a:effectLst/>
                <a:latin typeface="+mn-lt"/>
                <a:ea typeface="+mn-ea"/>
                <a:cs typeface="+mn-cs"/>
              </a:defRPr>
            </a:lvl1p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3004102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p:titleStyle>
    <p:bodyStyle>
      <a:lvl1pPr marL="342900" indent="-342900" algn="l" defTabSz="914400" rtl="0" eaLnBrk="1" latinLnBrk="0" hangingPunct="1">
        <a:lnSpc>
          <a:spcPct val="100000"/>
        </a:lnSpc>
        <a:spcBef>
          <a:spcPts val="1600"/>
        </a:spcBef>
        <a:buSzPct val="80000"/>
        <a:buFont typeface="Wingdings" pitchFamily="2" charset="2"/>
        <a:buChar char=""/>
        <a:defRPr sz="2000" kern="1200">
          <a:solidFill>
            <a:schemeClr val="tx2"/>
          </a:solidFill>
          <a:latin typeface="+mn-lt"/>
          <a:ea typeface="+mn-ea"/>
          <a:cs typeface="+mn-cs"/>
        </a:defRPr>
      </a:lvl1pPr>
      <a:lvl2pPr marL="631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2pPr>
      <a:lvl3pPr marL="914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3pPr>
      <a:lvl4pPr marL="1196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4pPr>
      <a:lvl5pPr marL="1492250" indent="-2952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13">
            <a:extLst>
              <a:ext uri="{BEBA8EAE-BF5A-486C-A8C5-ECC9F3942E4B}">
                <a14:imgProps xmlns:a14="http://schemas.microsoft.com/office/drawing/2010/main">
                  <a14:imgLayer r:embed="rId14">
                    <a14:imgEffect>
                      <a14:artisticPlasticWrap/>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152400"/>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600200" y="1936377"/>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000" b="0" kern="1200">
                <a:solidFill>
                  <a:schemeClr val="tx2">
                    <a:lumMod val="20000"/>
                    <a:lumOff val="80000"/>
                  </a:schemeClr>
                </a:solidFill>
                <a:effectLst/>
                <a:latin typeface="+mn-lt"/>
                <a:ea typeface="+mn-ea"/>
                <a:cs typeface="+mn-cs"/>
              </a:defRPr>
            </a:lvl1pPr>
          </a:lstStyle>
          <a:p>
            <a:fld id="{F9B014CA-5332-423F-BD65-C607432D0719}" type="datetime1">
              <a:rPr lang="en-US" smtClean="0">
                <a:solidFill>
                  <a:srgbClr val="17375D">
                    <a:lumMod val="20000"/>
                    <a:lumOff val="80000"/>
                  </a:srgbClr>
                </a:solidFill>
              </a:rPr>
              <a:t>4/7/2014</a:t>
            </a:fld>
            <a:endParaRPr lang="en-US">
              <a:solidFill>
                <a:srgbClr val="17375D">
                  <a:lumMod val="20000"/>
                  <a:lumOff val="80000"/>
                </a:srgbClr>
              </a:solidFill>
            </a:endParaRPr>
          </a:p>
        </p:txBody>
      </p:sp>
      <p:sp>
        <p:nvSpPr>
          <p:cNvPr id="5" name="Footer Placeholder 4"/>
          <p:cNvSpPr>
            <a:spLocks noGrp="1"/>
          </p:cNvSpPr>
          <p:nvPr>
            <p:ph type="ftr" sz="quarter" idx="3"/>
          </p:nvPr>
        </p:nvSpPr>
        <p:spPr>
          <a:xfrm>
            <a:off x="6273800" y="6480175"/>
            <a:ext cx="2895600" cy="365125"/>
          </a:xfrm>
          <a:prstGeom prst="rect">
            <a:avLst/>
          </a:prstGeom>
        </p:spPr>
        <p:txBody>
          <a:bodyPr vert="horz" lIns="91440" tIns="45720" rIns="91440" bIns="45720" rtlCol="0" anchor="ctr"/>
          <a:lstStyle>
            <a:lvl1pPr algn="ctr">
              <a:defRPr sz="1000" b="0" kern="1200">
                <a:solidFill>
                  <a:schemeClr val="tx2">
                    <a:lumMod val="20000"/>
                    <a:lumOff val="80000"/>
                  </a:schemeClr>
                </a:solidFill>
                <a:effectLst/>
                <a:latin typeface="+mn-lt"/>
                <a:ea typeface="+mn-ea"/>
                <a:cs typeface="+mn-cs"/>
              </a:defRPr>
            </a:lvl1pPr>
          </a:lstStyle>
          <a:p>
            <a:endParaRPr lang="en-US" dirty="0">
              <a:solidFill>
                <a:srgbClr val="17375D">
                  <a:lumMod val="20000"/>
                  <a:lumOff val="80000"/>
                </a:srgbClr>
              </a:solidFill>
            </a:endParaRPr>
          </a:p>
        </p:txBody>
      </p:sp>
      <p:sp>
        <p:nvSpPr>
          <p:cNvPr id="6" name="Slide Number Placeholder 5"/>
          <p:cNvSpPr>
            <a:spLocks noGrp="1"/>
          </p:cNvSpPr>
          <p:nvPr>
            <p:ph type="sldNum" sz="quarter" idx="4"/>
          </p:nvPr>
        </p:nvSpPr>
        <p:spPr>
          <a:xfrm>
            <a:off x="8534400" y="0"/>
            <a:ext cx="622300" cy="365125"/>
          </a:xfrm>
          <a:prstGeom prst="rect">
            <a:avLst/>
          </a:prstGeom>
        </p:spPr>
        <p:txBody>
          <a:bodyPr vert="horz" lIns="91440" tIns="45720" rIns="91440" bIns="45720" rtlCol="0" anchor="ctr"/>
          <a:lstStyle>
            <a:lvl1pPr algn="r">
              <a:defRPr sz="1200" b="0" kern="1200">
                <a:solidFill>
                  <a:schemeClr val="tx2">
                    <a:lumMod val="20000"/>
                    <a:lumOff val="80000"/>
                  </a:schemeClr>
                </a:solidFill>
                <a:effectLst/>
                <a:latin typeface="+mn-lt"/>
                <a:ea typeface="+mn-ea"/>
                <a:cs typeface="+mn-cs"/>
              </a:defRPr>
            </a:lvl1pPr>
          </a:lstStyle>
          <a:p>
            <a:fld id="{5966C16F-13E2-49C4-8D86-79A08B484353}" type="slidenum">
              <a:rPr lang="en-US" smtClean="0">
                <a:solidFill>
                  <a:srgbClr val="17375D">
                    <a:lumMod val="20000"/>
                    <a:lumOff val="80000"/>
                  </a:srgbClr>
                </a:solidFill>
              </a:rPr>
              <a:pPr/>
              <a:t>‹#›</a:t>
            </a:fld>
            <a:endParaRPr lang="en-US">
              <a:solidFill>
                <a:srgbClr val="17375D">
                  <a:lumMod val="20000"/>
                  <a:lumOff val="80000"/>
                </a:srgbClr>
              </a:solidFill>
            </a:endParaRPr>
          </a:p>
        </p:txBody>
      </p:sp>
    </p:spTree>
    <p:extLst>
      <p:ext uri="{BB962C8B-B14F-4D97-AF65-F5344CB8AC3E}">
        <p14:creationId xmlns:p14="http://schemas.microsoft.com/office/powerpoint/2010/main" val="65379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p:titleStyle>
    <p:bodyStyle>
      <a:lvl1pPr marL="342900" indent="-342900" algn="l" defTabSz="914400" rtl="0" eaLnBrk="1" latinLnBrk="0" hangingPunct="1">
        <a:lnSpc>
          <a:spcPct val="100000"/>
        </a:lnSpc>
        <a:spcBef>
          <a:spcPts val="1600"/>
        </a:spcBef>
        <a:buSzPct val="80000"/>
        <a:buFont typeface="Wingdings" pitchFamily="2" charset="2"/>
        <a:buChar char=""/>
        <a:defRPr sz="2000" kern="1200">
          <a:solidFill>
            <a:schemeClr val="tx2"/>
          </a:solidFill>
          <a:latin typeface="+mn-lt"/>
          <a:ea typeface="+mn-ea"/>
          <a:cs typeface="+mn-cs"/>
        </a:defRPr>
      </a:lvl1pPr>
      <a:lvl2pPr marL="631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2pPr>
      <a:lvl3pPr marL="914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3pPr>
      <a:lvl4pPr marL="1196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4pPr>
      <a:lvl5pPr marL="1492250" indent="-2952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 y="0"/>
            <a:ext cx="91440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800" y="304800"/>
            <a:ext cx="3581400" cy="2585323"/>
          </a:xfrm>
          <a:prstGeom prst="rect">
            <a:avLst/>
          </a:prstGeom>
          <a:noFill/>
        </p:spPr>
        <p:txBody>
          <a:bodyPr wrap="square" rtlCol="0">
            <a:spAutoFit/>
          </a:bodyPr>
          <a:lstStyle/>
          <a:p>
            <a:r>
              <a:rPr lang="en-US" sz="5400" cap="small" dirty="0" smtClean="0">
                <a:solidFill>
                  <a:schemeClr val="bg1"/>
                </a:solidFill>
                <a:latin typeface="Elephant" pitchFamily="18" charset="0"/>
              </a:rPr>
              <a:t>Can You Walk on Water</a:t>
            </a:r>
            <a:r>
              <a:rPr lang="en-US" sz="4800" dirty="0" smtClean="0">
                <a:solidFill>
                  <a:schemeClr val="bg1"/>
                </a:solidFill>
                <a:latin typeface="Elephant" pitchFamily="18" charset="0"/>
              </a:rPr>
              <a:t>?</a:t>
            </a:r>
            <a:endParaRPr lang="en-US" sz="4800" dirty="0">
              <a:solidFill>
                <a:schemeClr val="bg1"/>
              </a:solidFill>
              <a:latin typeface="Elephant" pitchFamily="18" charset="0"/>
            </a:endParaRPr>
          </a:p>
        </p:txBody>
      </p:sp>
      <p:sp>
        <p:nvSpPr>
          <p:cNvPr id="4" name="TextBox 3"/>
          <p:cNvSpPr txBox="1"/>
          <p:nvPr/>
        </p:nvSpPr>
        <p:spPr>
          <a:xfrm>
            <a:off x="457200" y="6139190"/>
            <a:ext cx="3733800" cy="523220"/>
          </a:xfrm>
          <a:prstGeom prst="rect">
            <a:avLst/>
          </a:prstGeom>
          <a:noFill/>
        </p:spPr>
        <p:txBody>
          <a:bodyPr wrap="square" rtlCol="0">
            <a:spAutoFit/>
          </a:bodyPr>
          <a:lstStyle/>
          <a:p>
            <a:r>
              <a:rPr lang="en-US" sz="2800" b="1" cap="small" dirty="0" smtClean="0">
                <a:solidFill>
                  <a:srgbClr val="FFFF00"/>
                </a:solidFill>
                <a:latin typeface="Georgia" pitchFamily="18" charset="0"/>
              </a:rPr>
              <a:t>Matthew 14:22-33</a:t>
            </a:r>
            <a:endParaRPr lang="en-US" sz="2800" b="1" cap="small" dirty="0">
              <a:solidFill>
                <a:srgbClr val="FFFF00"/>
              </a:solidFill>
              <a:latin typeface="Georgia" pitchFamily="18" charset="0"/>
            </a:endParaRPr>
          </a:p>
        </p:txBody>
      </p:sp>
    </p:spTree>
    <p:extLst>
      <p:ext uri="{BB962C8B-B14F-4D97-AF65-F5344CB8AC3E}">
        <p14:creationId xmlns:p14="http://schemas.microsoft.com/office/powerpoint/2010/main" val="3388206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342966"/>
            <a:ext cx="4724400" cy="553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4004094" y="1315563"/>
            <a:ext cx="4876800" cy="5286434"/>
          </a:xfrm>
          <a:prstGeom prst="round2DiagRect">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alanced" dir="b">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4156494" y="1969960"/>
            <a:ext cx="4724400" cy="4124206"/>
          </a:xfrm>
          <a:prstGeom prst="rect">
            <a:avLst/>
          </a:prstGeom>
        </p:spPr>
        <p:txBody>
          <a:bodyPr wrap="square">
            <a:spAutoFit/>
          </a:bodyPr>
          <a:lstStyle/>
          <a:p>
            <a:pPr marL="285750" indent="-285750">
              <a:spcAft>
                <a:spcPts val="600"/>
              </a:spcAft>
              <a:buClr>
                <a:srgbClr val="BEDBFE">
                  <a:lumMod val="10000"/>
                </a:srgbClr>
              </a:buClr>
              <a:buFont typeface="Wingdings 2" pitchFamily="18" charset="2"/>
              <a:buChar char="è"/>
            </a:pPr>
            <a:r>
              <a:rPr lang="en-US" sz="2800" b="1" dirty="0" smtClean="0">
                <a:solidFill>
                  <a:prstClr val="black"/>
                </a:solidFill>
                <a:latin typeface="Elephant" pitchFamily="18" charset="0"/>
              </a:rPr>
              <a:t>We can easily be distracted by:</a:t>
            </a:r>
          </a:p>
          <a:p>
            <a:pPr marL="742950" lvl="1" indent="-285750">
              <a:spcAft>
                <a:spcPts val="600"/>
              </a:spcAft>
              <a:buClr>
                <a:srgbClr val="BEDBFE">
                  <a:lumMod val="10000"/>
                </a:srgbClr>
              </a:buClr>
              <a:buFont typeface="Wingdings 2" pitchFamily="18" charset="2"/>
              <a:buChar char="è"/>
            </a:pPr>
            <a:r>
              <a:rPr lang="en-US" sz="2800" b="1" dirty="0" smtClean="0">
                <a:solidFill>
                  <a:prstClr val="black"/>
                </a:solidFill>
                <a:latin typeface="Book Antiqua" pitchFamily="18" charset="0"/>
              </a:rPr>
              <a:t>Being anxious or overly concerned for our material needs </a:t>
            </a:r>
            <a:r>
              <a:rPr lang="en-US" sz="2800" b="1" dirty="0" smtClean="0">
                <a:solidFill>
                  <a:srgbClr val="FF0000"/>
                </a:solidFill>
                <a:latin typeface="Elephant" pitchFamily="18" charset="0"/>
              </a:rPr>
              <a:t>(Matthew 6:19-33)</a:t>
            </a:r>
          </a:p>
          <a:p>
            <a:pPr marL="742950" lvl="1" indent="-285750">
              <a:spcAft>
                <a:spcPts val="600"/>
              </a:spcAft>
              <a:buClr>
                <a:srgbClr val="BEDBFE">
                  <a:lumMod val="10000"/>
                </a:srgbClr>
              </a:buClr>
              <a:buFont typeface="Wingdings 2" pitchFamily="18" charset="2"/>
              <a:buChar char="è"/>
            </a:pPr>
            <a:r>
              <a:rPr lang="en-US" sz="2800" b="1" dirty="0" smtClean="0">
                <a:solidFill>
                  <a:prstClr val="black"/>
                </a:solidFill>
                <a:latin typeface="Book Antiqua" pitchFamily="18" charset="0"/>
              </a:rPr>
              <a:t>The hardships we have been called to endure </a:t>
            </a:r>
            <a:r>
              <a:rPr lang="en-US" sz="2800" b="1" dirty="0" smtClean="0">
                <a:solidFill>
                  <a:srgbClr val="FF0000"/>
                </a:solidFill>
                <a:latin typeface="Elephant" pitchFamily="18" charset="0"/>
              </a:rPr>
              <a:t>(Matthew 13:20-21)</a:t>
            </a:r>
            <a:endParaRPr lang="en-US" sz="2800" b="1" dirty="0">
              <a:solidFill>
                <a:srgbClr val="FF0000"/>
              </a:solidFill>
              <a:latin typeface="Elephant" pitchFamily="18" charset="0"/>
            </a:endParaRPr>
          </a:p>
        </p:txBody>
      </p:sp>
      <p:sp>
        <p:nvSpPr>
          <p:cNvPr id="8" name="TextBox 7"/>
          <p:cNvSpPr txBox="1"/>
          <p:nvPr/>
        </p:nvSpPr>
        <p:spPr>
          <a:xfrm>
            <a:off x="4156494" y="1447800"/>
            <a:ext cx="4758906" cy="461665"/>
          </a:xfrm>
          <a:prstGeom prst="rect">
            <a:avLst/>
          </a:prstGeom>
          <a:noFill/>
        </p:spPr>
        <p:txBody>
          <a:bodyPr wrap="square" rtlCol="0">
            <a:spAutoFit/>
          </a:bodyPr>
          <a:lstStyle/>
          <a:p>
            <a:pPr algn="ctr"/>
            <a:r>
              <a:rPr lang="en-US" sz="2400" b="1" dirty="0" smtClean="0">
                <a:solidFill>
                  <a:srgbClr val="0000FF"/>
                </a:solidFill>
                <a:latin typeface="Elephant" pitchFamily="18" charset="0"/>
              </a:rPr>
              <a:t>Take Our Eyes off Jesus!</a:t>
            </a:r>
            <a:endParaRPr lang="en-US" sz="2400" b="1" dirty="0">
              <a:solidFill>
                <a:srgbClr val="0000FF"/>
              </a:solidFill>
              <a:latin typeface="Elephant" pitchFamily="18" charset="0"/>
            </a:endParaRPr>
          </a:p>
        </p:txBody>
      </p:sp>
      <p:sp>
        <p:nvSpPr>
          <p:cNvPr id="9" name="TextBox 8"/>
          <p:cNvSpPr txBox="1"/>
          <p:nvPr/>
        </p:nvSpPr>
        <p:spPr>
          <a:xfrm>
            <a:off x="152400" y="1524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BEDBFE">
                    <a:lumMod val="90000"/>
                  </a:srgbClr>
                </a:solidFill>
                <a:latin typeface="Georgia" pitchFamily="18" charset="0"/>
              </a:rPr>
              <a:t>Why Did Peter Begin To Sink?</a:t>
            </a:r>
          </a:p>
        </p:txBody>
      </p:sp>
    </p:spTree>
    <p:extLst>
      <p:ext uri="{BB962C8B-B14F-4D97-AF65-F5344CB8AC3E}">
        <p14:creationId xmlns:p14="http://schemas.microsoft.com/office/powerpoint/2010/main" val="237064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342966"/>
            <a:ext cx="4724400" cy="553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4004094" y="1315563"/>
            <a:ext cx="4876800" cy="5286434"/>
          </a:xfrm>
          <a:prstGeom prst="round2DiagRect">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alanced" dir="b">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4156494" y="1969960"/>
            <a:ext cx="4724400" cy="4632037"/>
          </a:xfrm>
          <a:prstGeom prst="rect">
            <a:avLst/>
          </a:prstGeom>
        </p:spPr>
        <p:txBody>
          <a:bodyPr wrap="square">
            <a:spAutoFit/>
          </a:bodyPr>
          <a:lstStyle/>
          <a:p>
            <a:pPr marL="285750" indent="-285750">
              <a:spcAft>
                <a:spcPts val="600"/>
              </a:spcAft>
              <a:buClr>
                <a:srgbClr val="BEDBFE">
                  <a:lumMod val="10000"/>
                </a:srgbClr>
              </a:buClr>
              <a:buFont typeface="Wingdings 2" pitchFamily="18" charset="2"/>
              <a:buChar char="è"/>
            </a:pPr>
            <a:r>
              <a:rPr lang="en-US" sz="2800" b="1" dirty="0" smtClean="0">
                <a:solidFill>
                  <a:prstClr val="black"/>
                </a:solidFill>
                <a:latin typeface="Elephant" pitchFamily="18" charset="0"/>
              </a:rPr>
              <a:t>We can easily be distracted by:</a:t>
            </a:r>
          </a:p>
          <a:p>
            <a:pPr marL="742950" lvl="1" indent="-285750">
              <a:spcAft>
                <a:spcPts val="600"/>
              </a:spcAft>
              <a:buClr>
                <a:srgbClr val="BEDBFE">
                  <a:lumMod val="10000"/>
                </a:srgbClr>
              </a:buClr>
              <a:buFont typeface="Wingdings 2" pitchFamily="18" charset="2"/>
              <a:buChar char="è"/>
            </a:pPr>
            <a:r>
              <a:rPr lang="en-US" sz="2800" b="1" dirty="0" smtClean="0">
                <a:solidFill>
                  <a:prstClr val="black"/>
                </a:solidFill>
                <a:latin typeface="Book Antiqua" pitchFamily="18" charset="0"/>
              </a:rPr>
              <a:t>Allowing material things to consume our time and effort </a:t>
            </a:r>
            <a:r>
              <a:rPr lang="en-US" sz="2800" b="1" dirty="0" smtClean="0">
                <a:solidFill>
                  <a:srgbClr val="FF0000"/>
                </a:solidFill>
                <a:latin typeface="Elephant" pitchFamily="18" charset="0"/>
              </a:rPr>
              <a:t>(Matthew 13:22)</a:t>
            </a:r>
          </a:p>
          <a:p>
            <a:pPr marL="742950" lvl="1" indent="-285750">
              <a:spcAft>
                <a:spcPts val="600"/>
              </a:spcAft>
              <a:buClr>
                <a:srgbClr val="BEDBFE">
                  <a:lumMod val="10000"/>
                </a:srgbClr>
              </a:buClr>
              <a:buFont typeface="Wingdings 2" pitchFamily="18" charset="2"/>
              <a:buChar char="è"/>
            </a:pPr>
            <a:r>
              <a:rPr lang="en-US" sz="2800" b="1" dirty="0" smtClean="0">
                <a:solidFill>
                  <a:prstClr val="black"/>
                </a:solidFill>
                <a:latin typeface="Book Antiqua" pitchFamily="18" charset="0"/>
              </a:rPr>
              <a:t>Temptations   </a:t>
            </a:r>
            <a:r>
              <a:rPr lang="en-US" sz="2800" b="1" dirty="0" smtClean="0">
                <a:solidFill>
                  <a:srgbClr val="FF0000"/>
                </a:solidFill>
                <a:latin typeface="Elephant" pitchFamily="18" charset="0"/>
              </a:rPr>
              <a:t>(Genesis 3:1-6)</a:t>
            </a:r>
          </a:p>
          <a:p>
            <a:pPr marL="742950" lvl="1" indent="-285750">
              <a:spcAft>
                <a:spcPts val="600"/>
              </a:spcAft>
              <a:buClr>
                <a:srgbClr val="BEDBFE">
                  <a:lumMod val="10000"/>
                </a:srgbClr>
              </a:buClr>
              <a:buFont typeface="Wingdings 2" pitchFamily="18" charset="2"/>
              <a:buChar char="è"/>
            </a:pPr>
            <a:r>
              <a:rPr lang="en-US" sz="2800" b="1" dirty="0" smtClean="0">
                <a:latin typeface="Book Antiqua" pitchFamily="18" charset="0"/>
              </a:rPr>
              <a:t>Problems</a:t>
            </a:r>
            <a:r>
              <a:rPr lang="en-US" sz="2800" b="1" dirty="0" smtClean="0">
                <a:solidFill>
                  <a:srgbClr val="FF0000"/>
                </a:solidFill>
                <a:latin typeface="Elephant" pitchFamily="18" charset="0"/>
              </a:rPr>
              <a:t>            (Numbers 13:28-33)</a:t>
            </a:r>
            <a:endParaRPr lang="en-US" sz="2800" b="1" dirty="0">
              <a:solidFill>
                <a:srgbClr val="FF0000"/>
              </a:solidFill>
              <a:latin typeface="Elephant" pitchFamily="18" charset="0"/>
            </a:endParaRPr>
          </a:p>
        </p:txBody>
      </p:sp>
      <p:sp>
        <p:nvSpPr>
          <p:cNvPr id="8" name="TextBox 7"/>
          <p:cNvSpPr txBox="1"/>
          <p:nvPr/>
        </p:nvSpPr>
        <p:spPr>
          <a:xfrm>
            <a:off x="4156494" y="1447800"/>
            <a:ext cx="4758906" cy="461665"/>
          </a:xfrm>
          <a:prstGeom prst="rect">
            <a:avLst/>
          </a:prstGeom>
          <a:noFill/>
        </p:spPr>
        <p:txBody>
          <a:bodyPr wrap="square" rtlCol="0">
            <a:spAutoFit/>
          </a:bodyPr>
          <a:lstStyle/>
          <a:p>
            <a:pPr algn="ctr"/>
            <a:r>
              <a:rPr lang="en-US" sz="2400" b="1" dirty="0" smtClean="0">
                <a:solidFill>
                  <a:srgbClr val="0000FF"/>
                </a:solidFill>
                <a:latin typeface="Elephant" pitchFamily="18" charset="0"/>
              </a:rPr>
              <a:t>Take Our Eyes off Jesus!</a:t>
            </a:r>
            <a:endParaRPr lang="en-US" sz="2400" b="1" dirty="0">
              <a:solidFill>
                <a:srgbClr val="0000FF"/>
              </a:solidFill>
              <a:latin typeface="Elephant" pitchFamily="18" charset="0"/>
            </a:endParaRPr>
          </a:p>
        </p:txBody>
      </p:sp>
      <p:sp>
        <p:nvSpPr>
          <p:cNvPr id="9" name="TextBox 8"/>
          <p:cNvSpPr txBox="1"/>
          <p:nvPr/>
        </p:nvSpPr>
        <p:spPr>
          <a:xfrm>
            <a:off x="152400" y="1524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BEDBFE">
                    <a:lumMod val="90000"/>
                  </a:srgbClr>
                </a:solidFill>
                <a:latin typeface="Georgia" pitchFamily="18" charset="0"/>
              </a:rPr>
              <a:t>Why Did Peter Begin To Sink?</a:t>
            </a:r>
          </a:p>
        </p:txBody>
      </p:sp>
    </p:spTree>
    <p:extLst>
      <p:ext uri="{BB962C8B-B14F-4D97-AF65-F5344CB8AC3E}">
        <p14:creationId xmlns:p14="http://schemas.microsoft.com/office/powerpoint/2010/main" val="319660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342966"/>
            <a:ext cx="4724400" cy="553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4004094" y="1315563"/>
            <a:ext cx="4876800" cy="5286434"/>
          </a:xfrm>
          <a:prstGeom prst="round2DiagRect">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alanced" dir="b">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4156494" y="1969960"/>
            <a:ext cx="4724400" cy="4201150"/>
          </a:xfrm>
          <a:prstGeom prst="rect">
            <a:avLst/>
          </a:prstGeom>
        </p:spPr>
        <p:txBody>
          <a:bodyPr wrap="square">
            <a:spAutoFit/>
          </a:bodyPr>
          <a:lstStyle/>
          <a:p>
            <a:pPr marL="285750" indent="-285750">
              <a:spcAft>
                <a:spcPts val="600"/>
              </a:spcAft>
              <a:buClr>
                <a:srgbClr val="BEDBFE">
                  <a:lumMod val="10000"/>
                </a:srgbClr>
              </a:buClr>
              <a:buFont typeface="Wingdings 2" pitchFamily="18" charset="2"/>
              <a:buChar char="è"/>
            </a:pPr>
            <a:r>
              <a:rPr lang="en-US" sz="2800" b="1" dirty="0" smtClean="0">
                <a:solidFill>
                  <a:prstClr val="black"/>
                </a:solidFill>
                <a:latin typeface="Elephant" pitchFamily="18" charset="0"/>
              </a:rPr>
              <a:t>We can easily be distracted by:</a:t>
            </a:r>
          </a:p>
          <a:p>
            <a:pPr marL="742950" lvl="1" indent="-285750">
              <a:spcAft>
                <a:spcPts val="600"/>
              </a:spcAft>
              <a:buClr>
                <a:srgbClr val="BEDBFE">
                  <a:lumMod val="10000"/>
                </a:srgbClr>
              </a:buClr>
              <a:buFont typeface="Wingdings 2" pitchFamily="18" charset="2"/>
              <a:buChar char="è"/>
            </a:pPr>
            <a:r>
              <a:rPr lang="en-US" sz="2800" b="1" dirty="0" smtClean="0">
                <a:solidFill>
                  <a:prstClr val="black"/>
                </a:solidFill>
                <a:latin typeface="Book Antiqua" pitchFamily="18" charset="0"/>
              </a:rPr>
              <a:t>Our past-                 </a:t>
            </a:r>
            <a:r>
              <a:rPr lang="en-US" sz="2800" b="1" dirty="0" smtClean="0">
                <a:solidFill>
                  <a:srgbClr val="FF0000"/>
                </a:solidFill>
                <a:latin typeface="Elephant" pitchFamily="18" charset="0"/>
              </a:rPr>
              <a:t>(Philippians  3:13,14)</a:t>
            </a:r>
          </a:p>
          <a:p>
            <a:pPr marL="742950" lvl="1" indent="-285750">
              <a:spcAft>
                <a:spcPts val="600"/>
              </a:spcAft>
              <a:buClr>
                <a:srgbClr val="BEDBFE">
                  <a:lumMod val="10000"/>
                </a:srgbClr>
              </a:buClr>
              <a:buFont typeface="Wingdings 2" pitchFamily="18" charset="2"/>
              <a:buChar char="è"/>
            </a:pPr>
            <a:r>
              <a:rPr lang="en-US" sz="2800" b="1" dirty="0" smtClean="0">
                <a:solidFill>
                  <a:prstClr val="black"/>
                </a:solidFill>
                <a:latin typeface="Book Antiqua" pitchFamily="18" charset="0"/>
              </a:rPr>
              <a:t>Our work-                    </a:t>
            </a:r>
            <a:r>
              <a:rPr lang="en-US" sz="2800" b="1" dirty="0" smtClean="0">
                <a:solidFill>
                  <a:srgbClr val="FF0000"/>
                </a:solidFill>
                <a:latin typeface="Elephant" pitchFamily="18" charset="0"/>
              </a:rPr>
              <a:t>(Ephesians 4:28)</a:t>
            </a:r>
          </a:p>
          <a:p>
            <a:pPr marL="742950" lvl="1" indent="-285750">
              <a:spcAft>
                <a:spcPts val="600"/>
              </a:spcAft>
              <a:buClr>
                <a:srgbClr val="BEDBFE">
                  <a:lumMod val="10000"/>
                </a:srgbClr>
              </a:buClr>
              <a:buFont typeface="Wingdings 2" pitchFamily="18" charset="2"/>
              <a:buChar char="è"/>
            </a:pPr>
            <a:r>
              <a:rPr lang="en-US" sz="2800" b="1" dirty="0" smtClean="0">
                <a:latin typeface="Book Antiqua" pitchFamily="18" charset="0"/>
              </a:rPr>
              <a:t>Our Burdens-</a:t>
            </a:r>
            <a:r>
              <a:rPr lang="en-US" sz="2800" b="1" dirty="0" smtClean="0">
                <a:solidFill>
                  <a:srgbClr val="FF0000"/>
                </a:solidFill>
                <a:latin typeface="Elephant" pitchFamily="18" charset="0"/>
              </a:rPr>
              <a:t>           (Hebrews 10:35-39)</a:t>
            </a:r>
            <a:endParaRPr lang="en-US" sz="2800" b="1" dirty="0">
              <a:solidFill>
                <a:srgbClr val="FF0000"/>
              </a:solidFill>
              <a:latin typeface="Elephant" pitchFamily="18" charset="0"/>
            </a:endParaRPr>
          </a:p>
        </p:txBody>
      </p:sp>
      <p:sp>
        <p:nvSpPr>
          <p:cNvPr id="8" name="TextBox 7"/>
          <p:cNvSpPr txBox="1"/>
          <p:nvPr/>
        </p:nvSpPr>
        <p:spPr>
          <a:xfrm>
            <a:off x="4156494" y="1447800"/>
            <a:ext cx="4758906" cy="461665"/>
          </a:xfrm>
          <a:prstGeom prst="rect">
            <a:avLst/>
          </a:prstGeom>
          <a:noFill/>
        </p:spPr>
        <p:txBody>
          <a:bodyPr wrap="square" rtlCol="0">
            <a:spAutoFit/>
          </a:bodyPr>
          <a:lstStyle/>
          <a:p>
            <a:pPr algn="ctr"/>
            <a:r>
              <a:rPr lang="en-US" sz="2400" b="1" dirty="0" smtClean="0">
                <a:solidFill>
                  <a:srgbClr val="0000FF"/>
                </a:solidFill>
                <a:latin typeface="Elephant" pitchFamily="18" charset="0"/>
              </a:rPr>
              <a:t>Take Our Eyes off Jesus!</a:t>
            </a:r>
            <a:endParaRPr lang="en-US" sz="2400" b="1" dirty="0">
              <a:solidFill>
                <a:srgbClr val="0000FF"/>
              </a:solidFill>
              <a:latin typeface="Elephant" pitchFamily="18" charset="0"/>
            </a:endParaRPr>
          </a:p>
        </p:txBody>
      </p:sp>
      <p:sp>
        <p:nvSpPr>
          <p:cNvPr id="9" name="TextBox 8"/>
          <p:cNvSpPr txBox="1"/>
          <p:nvPr/>
        </p:nvSpPr>
        <p:spPr>
          <a:xfrm>
            <a:off x="152400" y="1524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BEDBFE">
                    <a:lumMod val="90000"/>
                  </a:srgbClr>
                </a:solidFill>
                <a:latin typeface="Georgia" pitchFamily="18" charset="0"/>
              </a:rPr>
              <a:t>Why Did Peter Begin To Sink?</a:t>
            </a:r>
          </a:p>
        </p:txBody>
      </p:sp>
    </p:spTree>
    <p:extLst>
      <p:ext uri="{BB962C8B-B14F-4D97-AF65-F5344CB8AC3E}">
        <p14:creationId xmlns:p14="http://schemas.microsoft.com/office/powerpoint/2010/main" val="35721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342966"/>
            <a:ext cx="4724400" cy="553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4004094" y="1315563"/>
            <a:ext cx="4876800" cy="5286434"/>
          </a:xfrm>
          <a:prstGeom prst="round2DiagRect">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alanced" dir="b">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4156494" y="1969960"/>
            <a:ext cx="4724400" cy="3262432"/>
          </a:xfrm>
          <a:prstGeom prst="rect">
            <a:avLst/>
          </a:prstGeom>
        </p:spPr>
        <p:txBody>
          <a:bodyPr wrap="square">
            <a:spAutoFit/>
          </a:bodyPr>
          <a:lstStyle/>
          <a:p>
            <a:pPr marL="285750" indent="-285750">
              <a:spcAft>
                <a:spcPts val="600"/>
              </a:spcAft>
              <a:buClr>
                <a:srgbClr val="BEDBFE">
                  <a:lumMod val="10000"/>
                </a:srgbClr>
              </a:buClr>
              <a:buFont typeface="Wingdings 2" pitchFamily="18" charset="2"/>
              <a:buChar char="è"/>
            </a:pPr>
            <a:r>
              <a:rPr lang="en-US" sz="2800" b="1" dirty="0" smtClean="0">
                <a:solidFill>
                  <a:prstClr val="black"/>
                </a:solidFill>
                <a:latin typeface="Elephant" pitchFamily="18" charset="0"/>
              </a:rPr>
              <a:t>We can easily be distracted by:</a:t>
            </a:r>
          </a:p>
          <a:p>
            <a:pPr marL="742950" lvl="1" indent="-285750">
              <a:spcAft>
                <a:spcPts val="600"/>
              </a:spcAft>
              <a:buClr>
                <a:srgbClr val="BEDBFE">
                  <a:lumMod val="10000"/>
                </a:srgbClr>
              </a:buClr>
              <a:buFont typeface="Wingdings 2" pitchFamily="18" charset="2"/>
              <a:buChar char="è"/>
            </a:pPr>
            <a:r>
              <a:rPr lang="en-US" sz="2800" b="1" dirty="0" smtClean="0">
                <a:solidFill>
                  <a:prstClr val="black"/>
                </a:solidFill>
                <a:latin typeface="Book Antiqua" pitchFamily="18" charset="0"/>
              </a:rPr>
              <a:t>Relationships-                 </a:t>
            </a:r>
            <a:r>
              <a:rPr lang="en-US" sz="2800" b="1" dirty="0" smtClean="0">
                <a:solidFill>
                  <a:srgbClr val="FF0000"/>
                </a:solidFill>
                <a:latin typeface="Elephant" pitchFamily="18" charset="0"/>
              </a:rPr>
              <a:t>(1 Corinthians 15:33)</a:t>
            </a:r>
          </a:p>
          <a:p>
            <a:pPr marL="742950" lvl="1" indent="-285750">
              <a:spcAft>
                <a:spcPts val="600"/>
              </a:spcAft>
              <a:buClr>
                <a:srgbClr val="BEDBFE">
                  <a:lumMod val="10000"/>
                </a:srgbClr>
              </a:buClr>
              <a:buFont typeface="Wingdings 2" pitchFamily="18" charset="2"/>
              <a:buChar char="è"/>
            </a:pPr>
            <a:r>
              <a:rPr lang="en-US" sz="2800" b="1" dirty="0" smtClean="0">
                <a:solidFill>
                  <a:prstClr val="black"/>
                </a:solidFill>
                <a:latin typeface="Book Antiqua" pitchFamily="18" charset="0"/>
              </a:rPr>
              <a:t>False teachers-                    </a:t>
            </a:r>
            <a:r>
              <a:rPr lang="en-US" sz="2800" b="1" dirty="0" smtClean="0">
                <a:solidFill>
                  <a:srgbClr val="FF0000"/>
                </a:solidFill>
                <a:latin typeface="Elephant" pitchFamily="18" charset="0"/>
              </a:rPr>
              <a:t>(Ephesians 4:14)</a:t>
            </a:r>
          </a:p>
        </p:txBody>
      </p:sp>
      <p:sp>
        <p:nvSpPr>
          <p:cNvPr id="8" name="TextBox 7"/>
          <p:cNvSpPr txBox="1"/>
          <p:nvPr/>
        </p:nvSpPr>
        <p:spPr>
          <a:xfrm>
            <a:off x="4156494" y="1447800"/>
            <a:ext cx="4758906" cy="461665"/>
          </a:xfrm>
          <a:prstGeom prst="rect">
            <a:avLst/>
          </a:prstGeom>
          <a:noFill/>
        </p:spPr>
        <p:txBody>
          <a:bodyPr wrap="square" rtlCol="0">
            <a:spAutoFit/>
          </a:bodyPr>
          <a:lstStyle/>
          <a:p>
            <a:pPr algn="ctr"/>
            <a:r>
              <a:rPr lang="en-US" sz="2400" b="1" dirty="0" smtClean="0">
                <a:solidFill>
                  <a:srgbClr val="0000FF"/>
                </a:solidFill>
                <a:latin typeface="Elephant" pitchFamily="18" charset="0"/>
              </a:rPr>
              <a:t>Take Our Eyes off Jesus!</a:t>
            </a:r>
            <a:endParaRPr lang="en-US" sz="2400" b="1" dirty="0">
              <a:solidFill>
                <a:srgbClr val="0000FF"/>
              </a:solidFill>
              <a:latin typeface="Elephant" pitchFamily="18" charset="0"/>
            </a:endParaRPr>
          </a:p>
        </p:txBody>
      </p:sp>
      <p:sp>
        <p:nvSpPr>
          <p:cNvPr id="9" name="TextBox 8"/>
          <p:cNvSpPr txBox="1"/>
          <p:nvPr/>
        </p:nvSpPr>
        <p:spPr>
          <a:xfrm>
            <a:off x="152400" y="1524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BEDBFE">
                    <a:lumMod val="90000"/>
                  </a:srgbClr>
                </a:solidFill>
                <a:latin typeface="Georgia" pitchFamily="18" charset="0"/>
              </a:rPr>
              <a:t>Why Did Peter Begin To Sink?</a:t>
            </a:r>
          </a:p>
        </p:txBody>
      </p:sp>
    </p:spTree>
    <p:extLst>
      <p:ext uri="{BB962C8B-B14F-4D97-AF65-F5344CB8AC3E}">
        <p14:creationId xmlns:p14="http://schemas.microsoft.com/office/powerpoint/2010/main" val="97795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342966"/>
            <a:ext cx="4724400" cy="553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3657600" y="1066800"/>
            <a:ext cx="5223294" cy="5535197"/>
          </a:xfrm>
          <a:prstGeom prst="round2DiagRect">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alanced" dir="b">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646098" y="1817938"/>
            <a:ext cx="5108275" cy="4585871"/>
          </a:xfrm>
          <a:prstGeom prst="rect">
            <a:avLst/>
          </a:prstGeom>
        </p:spPr>
        <p:txBody>
          <a:bodyPr wrap="square">
            <a:spAutoFit/>
          </a:bodyPr>
          <a:lstStyle/>
          <a:p>
            <a:pPr marL="742950" lvl="1" indent="-285750" algn="ctr">
              <a:spcAft>
                <a:spcPts val="600"/>
              </a:spcAft>
              <a:buClr>
                <a:srgbClr val="BEDBFE">
                  <a:lumMod val="10000"/>
                </a:srgbClr>
              </a:buClr>
              <a:buFont typeface="Wingdings 2" pitchFamily="18" charset="2"/>
              <a:buChar char="è"/>
            </a:pPr>
            <a:r>
              <a:rPr lang="en-US" sz="2800" i="1" dirty="0" smtClean="0">
                <a:solidFill>
                  <a:prstClr val="black"/>
                </a:solidFill>
                <a:latin typeface="Georgia" pitchFamily="18" charset="0"/>
              </a:rPr>
              <a:t>“</a:t>
            </a:r>
            <a:r>
              <a:rPr lang="en-US" sz="2400" i="1" dirty="0" smtClean="0">
                <a:solidFill>
                  <a:prstClr val="black"/>
                </a:solidFill>
                <a:latin typeface="Georgia" pitchFamily="18" charset="0"/>
              </a:rPr>
              <a:t>Looking </a:t>
            </a:r>
            <a:r>
              <a:rPr lang="en-US" sz="2400" i="1" dirty="0">
                <a:solidFill>
                  <a:prstClr val="black"/>
                </a:solidFill>
                <a:latin typeface="Georgia" pitchFamily="18" charset="0"/>
              </a:rPr>
              <a:t>unto Jesus, the author and finisher of our faith, who for the joy that was set before Him endured the cross, despising the shame, and has sat down at the right hand of the throne of </a:t>
            </a:r>
            <a:r>
              <a:rPr lang="en-US" sz="2400" i="1" dirty="0" smtClean="0">
                <a:solidFill>
                  <a:prstClr val="black"/>
                </a:solidFill>
                <a:latin typeface="Georgia" pitchFamily="18" charset="0"/>
              </a:rPr>
              <a:t>God. For </a:t>
            </a:r>
            <a:r>
              <a:rPr lang="en-US" sz="2400" i="1" dirty="0">
                <a:solidFill>
                  <a:prstClr val="black"/>
                </a:solidFill>
                <a:latin typeface="Georgia" pitchFamily="18" charset="0"/>
              </a:rPr>
              <a:t>consider Him who endured such hostility from sinners against Himself, lest you become weary and discouraged in your souls</a:t>
            </a:r>
            <a:r>
              <a:rPr lang="en-US" sz="2400" i="1" dirty="0" smtClean="0">
                <a:solidFill>
                  <a:prstClr val="black"/>
                </a:solidFill>
                <a:latin typeface="Georgia" pitchFamily="18" charset="0"/>
              </a:rPr>
              <a:t>.”</a:t>
            </a:r>
            <a:endParaRPr lang="en-US" sz="2400" i="1" dirty="0">
              <a:solidFill>
                <a:srgbClr val="FF0000"/>
              </a:solidFill>
              <a:latin typeface="Georgia" pitchFamily="18" charset="0"/>
            </a:endParaRPr>
          </a:p>
        </p:txBody>
      </p:sp>
      <p:sp>
        <p:nvSpPr>
          <p:cNvPr id="8" name="TextBox 7"/>
          <p:cNvSpPr txBox="1"/>
          <p:nvPr/>
        </p:nvSpPr>
        <p:spPr>
          <a:xfrm>
            <a:off x="4143554" y="1056743"/>
            <a:ext cx="4758906" cy="830997"/>
          </a:xfrm>
          <a:prstGeom prst="rect">
            <a:avLst/>
          </a:prstGeom>
          <a:noFill/>
        </p:spPr>
        <p:txBody>
          <a:bodyPr wrap="square" rtlCol="0">
            <a:spAutoFit/>
          </a:bodyPr>
          <a:lstStyle/>
          <a:p>
            <a:pPr algn="ctr"/>
            <a:r>
              <a:rPr lang="en-US" sz="2400" b="1" dirty="0" smtClean="0">
                <a:solidFill>
                  <a:srgbClr val="0000FF"/>
                </a:solidFill>
                <a:latin typeface="Elephant" pitchFamily="18" charset="0"/>
              </a:rPr>
              <a:t>We Need to Keep Our </a:t>
            </a:r>
          </a:p>
          <a:p>
            <a:pPr algn="ctr"/>
            <a:r>
              <a:rPr lang="en-US" sz="2400" b="1" dirty="0" smtClean="0">
                <a:solidFill>
                  <a:srgbClr val="0000FF"/>
                </a:solidFill>
                <a:latin typeface="Elephant" pitchFamily="18" charset="0"/>
              </a:rPr>
              <a:t>Mind on Jesus!!</a:t>
            </a:r>
            <a:endParaRPr lang="en-US" sz="2400" b="1" dirty="0">
              <a:solidFill>
                <a:srgbClr val="0000FF"/>
              </a:solidFill>
              <a:latin typeface="Elephant" pitchFamily="18" charset="0"/>
            </a:endParaRPr>
          </a:p>
        </p:txBody>
      </p:sp>
      <p:sp>
        <p:nvSpPr>
          <p:cNvPr id="9" name="TextBox 8"/>
          <p:cNvSpPr txBox="1"/>
          <p:nvPr/>
        </p:nvSpPr>
        <p:spPr>
          <a:xfrm>
            <a:off x="152400" y="1524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BEDBFE">
                    <a:lumMod val="90000"/>
                  </a:srgbClr>
                </a:solidFill>
                <a:latin typeface="Georgia" pitchFamily="18" charset="0"/>
              </a:rPr>
              <a:t>We Do Not Have To Sink!</a:t>
            </a:r>
            <a:endParaRPr lang="en-US" sz="4000" b="1" dirty="0">
              <a:ln w="11430"/>
              <a:solidFill>
                <a:srgbClr val="BEDBFE">
                  <a:lumMod val="90000"/>
                </a:srgbClr>
              </a:solidFill>
              <a:latin typeface="Georgia" pitchFamily="18" charset="0"/>
            </a:endParaRPr>
          </a:p>
        </p:txBody>
      </p:sp>
      <p:sp>
        <p:nvSpPr>
          <p:cNvPr id="2" name="TextBox 1"/>
          <p:cNvSpPr txBox="1"/>
          <p:nvPr/>
        </p:nvSpPr>
        <p:spPr>
          <a:xfrm>
            <a:off x="184748" y="882134"/>
            <a:ext cx="2286000" cy="830997"/>
          </a:xfrm>
          <a:prstGeom prst="rect">
            <a:avLst/>
          </a:prstGeom>
          <a:noFill/>
        </p:spPr>
        <p:txBody>
          <a:bodyPr wrap="square" rtlCol="0">
            <a:spAutoFit/>
          </a:bodyPr>
          <a:lstStyle/>
          <a:p>
            <a:r>
              <a:rPr lang="en-US" sz="2400" b="1" dirty="0" smtClean="0">
                <a:solidFill>
                  <a:schemeClr val="bg1"/>
                </a:solidFill>
                <a:latin typeface="Georgia" pitchFamily="18" charset="0"/>
              </a:rPr>
              <a:t>Hebrews 12:2,3</a:t>
            </a:r>
            <a:endParaRPr lang="en-US" sz="2400" b="1" dirty="0">
              <a:solidFill>
                <a:schemeClr val="bg1"/>
              </a:solidFill>
              <a:latin typeface="Georgia" pitchFamily="18" charset="0"/>
            </a:endParaRPr>
          </a:p>
        </p:txBody>
      </p:sp>
    </p:spTree>
    <p:extLst>
      <p:ext uri="{BB962C8B-B14F-4D97-AF65-F5344CB8AC3E}">
        <p14:creationId xmlns:p14="http://schemas.microsoft.com/office/powerpoint/2010/main" val="6250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342966"/>
            <a:ext cx="4724400" cy="553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3657600" y="1066800"/>
            <a:ext cx="5223294" cy="5535197"/>
          </a:xfrm>
          <a:prstGeom prst="round2DiagRect">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alanced" dir="b">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646098" y="2133600"/>
            <a:ext cx="5193102" cy="4170372"/>
          </a:xfrm>
          <a:prstGeom prst="rect">
            <a:avLst/>
          </a:prstGeom>
        </p:spPr>
        <p:txBody>
          <a:bodyPr wrap="square">
            <a:spAutoFit/>
          </a:bodyPr>
          <a:lstStyle/>
          <a:p>
            <a:pPr marL="742950" lvl="1" indent="-285750">
              <a:spcAft>
                <a:spcPts val="600"/>
              </a:spcAft>
              <a:buClr>
                <a:srgbClr val="BEDBFE">
                  <a:lumMod val="10000"/>
                </a:srgbClr>
              </a:buClr>
              <a:buFont typeface="Wingdings 2" pitchFamily="18" charset="2"/>
              <a:buChar char="è"/>
            </a:pPr>
            <a:r>
              <a:rPr lang="en-US" sz="3000" b="1" dirty="0" smtClean="0">
                <a:solidFill>
                  <a:prstClr val="black"/>
                </a:solidFill>
                <a:latin typeface="Elephant" pitchFamily="18" charset="0"/>
              </a:rPr>
              <a:t>Upon our Lord  Jesus Christ</a:t>
            </a:r>
            <a:r>
              <a:rPr lang="en-US" sz="2800" b="1" dirty="0" smtClean="0">
                <a:solidFill>
                  <a:prstClr val="black"/>
                </a:solidFill>
                <a:latin typeface="Book Antiqua" pitchFamily="18" charset="0"/>
              </a:rPr>
              <a:t>-                                     </a:t>
            </a:r>
            <a:r>
              <a:rPr lang="en-US" sz="2800" b="1" dirty="0" smtClean="0">
                <a:solidFill>
                  <a:srgbClr val="FF0000"/>
                </a:solidFill>
                <a:latin typeface="Elephant" pitchFamily="18" charset="0"/>
              </a:rPr>
              <a:t>(1 Peter 2:21; Hebrews 2:9-18; 12:1-3)</a:t>
            </a:r>
            <a:endParaRPr lang="en-US" sz="2800" b="1" dirty="0">
              <a:solidFill>
                <a:srgbClr val="FF0000"/>
              </a:solidFill>
              <a:latin typeface="Elephant" pitchFamily="18" charset="0"/>
            </a:endParaRPr>
          </a:p>
          <a:p>
            <a:pPr marL="742950" lvl="1" indent="-285750">
              <a:spcAft>
                <a:spcPts val="600"/>
              </a:spcAft>
              <a:buClr>
                <a:srgbClr val="BEDBFE">
                  <a:lumMod val="10000"/>
                </a:srgbClr>
              </a:buClr>
              <a:buFont typeface="Wingdings 2" pitchFamily="18" charset="2"/>
              <a:buChar char="è"/>
            </a:pPr>
            <a:r>
              <a:rPr lang="en-US" sz="3000" b="1" dirty="0" smtClean="0">
                <a:solidFill>
                  <a:prstClr val="black"/>
                </a:solidFill>
                <a:latin typeface="Elephant" pitchFamily="18" charset="0"/>
              </a:rPr>
              <a:t>Upon the words of Christ</a:t>
            </a:r>
            <a:r>
              <a:rPr lang="en-US" sz="2800" b="1" dirty="0" smtClean="0">
                <a:solidFill>
                  <a:prstClr val="black"/>
                </a:solidFill>
                <a:latin typeface="Book Antiqua" pitchFamily="18" charset="0"/>
              </a:rPr>
              <a:t>-                          </a:t>
            </a:r>
            <a:r>
              <a:rPr lang="en-US" sz="2800" b="1" dirty="0" smtClean="0">
                <a:solidFill>
                  <a:srgbClr val="FF0000"/>
                </a:solidFill>
                <a:latin typeface="Elephant" pitchFamily="18" charset="0"/>
              </a:rPr>
              <a:t>(Luke 21:33; Matthew 28:18,19; James 1:25; John 12:48)</a:t>
            </a:r>
            <a:endParaRPr lang="en-US" sz="2800" b="1" dirty="0">
              <a:solidFill>
                <a:srgbClr val="FF0000"/>
              </a:solidFill>
              <a:latin typeface="Elephant" pitchFamily="18" charset="0"/>
            </a:endParaRPr>
          </a:p>
        </p:txBody>
      </p:sp>
      <p:sp>
        <p:nvSpPr>
          <p:cNvPr id="8" name="TextBox 7"/>
          <p:cNvSpPr txBox="1"/>
          <p:nvPr/>
        </p:nvSpPr>
        <p:spPr>
          <a:xfrm>
            <a:off x="4080294" y="1066800"/>
            <a:ext cx="4758906" cy="830997"/>
          </a:xfrm>
          <a:prstGeom prst="rect">
            <a:avLst/>
          </a:prstGeom>
          <a:noFill/>
        </p:spPr>
        <p:txBody>
          <a:bodyPr wrap="square" rtlCol="0">
            <a:spAutoFit/>
          </a:bodyPr>
          <a:lstStyle/>
          <a:p>
            <a:pPr algn="ctr"/>
            <a:r>
              <a:rPr lang="en-US" sz="2400" b="1" dirty="0" smtClean="0">
                <a:solidFill>
                  <a:srgbClr val="0000FF"/>
                </a:solidFill>
                <a:latin typeface="Elephant" pitchFamily="18" charset="0"/>
              </a:rPr>
              <a:t>We Need to Keep Our </a:t>
            </a:r>
          </a:p>
          <a:p>
            <a:pPr algn="ctr"/>
            <a:r>
              <a:rPr lang="en-US" sz="2400" b="1" dirty="0" smtClean="0">
                <a:solidFill>
                  <a:srgbClr val="0000FF"/>
                </a:solidFill>
                <a:latin typeface="Elephant" pitchFamily="18" charset="0"/>
              </a:rPr>
              <a:t>Mind On  Jesus</a:t>
            </a:r>
            <a:r>
              <a:rPr lang="en-US" sz="2400" b="1" dirty="0">
                <a:solidFill>
                  <a:srgbClr val="0000FF"/>
                </a:solidFill>
                <a:latin typeface="Elephant" pitchFamily="18" charset="0"/>
              </a:rPr>
              <a:t>!</a:t>
            </a:r>
          </a:p>
        </p:txBody>
      </p:sp>
      <p:sp>
        <p:nvSpPr>
          <p:cNvPr id="9" name="TextBox 8"/>
          <p:cNvSpPr txBox="1"/>
          <p:nvPr/>
        </p:nvSpPr>
        <p:spPr>
          <a:xfrm>
            <a:off x="152400" y="1524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BEDBFE">
                    <a:lumMod val="90000"/>
                  </a:srgbClr>
                </a:solidFill>
                <a:latin typeface="Georgia" pitchFamily="18" charset="0"/>
              </a:rPr>
              <a:t>We Do Not Need To Sink</a:t>
            </a:r>
            <a:endParaRPr lang="en-US" sz="4000" b="1" dirty="0">
              <a:ln w="11430"/>
              <a:solidFill>
                <a:srgbClr val="BEDBFE">
                  <a:lumMod val="90000"/>
                </a:srgbClr>
              </a:solidFill>
              <a:latin typeface="Georgia" pitchFamily="18" charset="0"/>
            </a:endParaRPr>
          </a:p>
        </p:txBody>
      </p:sp>
    </p:spTree>
    <p:extLst>
      <p:ext uri="{BB962C8B-B14F-4D97-AF65-F5344CB8AC3E}">
        <p14:creationId xmlns:p14="http://schemas.microsoft.com/office/powerpoint/2010/main" val="346901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heel(1)">
                                      <p:cBhvr>
                                        <p:cTn id="13" dur="2000"/>
                                        <p:tgtEl>
                                          <p:spTgt spid="7">
                                            <p:txEl>
                                              <p:pRg st="0" end="0"/>
                                            </p:txEl>
                                          </p:spTgt>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p:cTn id="16"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9"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342966"/>
            <a:ext cx="4724400" cy="553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3657600" y="1066800"/>
            <a:ext cx="5223294" cy="5535197"/>
          </a:xfrm>
          <a:prstGeom prst="round2DiagRect">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alanced" dir="b">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646098" y="2426320"/>
            <a:ext cx="5193102" cy="2816156"/>
          </a:xfrm>
          <a:prstGeom prst="rect">
            <a:avLst/>
          </a:prstGeom>
        </p:spPr>
        <p:txBody>
          <a:bodyPr wrap="square">
            <a:spAutoFit/>
          </a:bodyPr>
          <a:lstStyle/>
          <a:p>
            <a:pPr marL="742950" lvl="1" indent="-285750">
              <a:spcAft>
                <a:spcPts val="600"/>
              </a:spcAft>
              <a:buClr>
                <a:srgbClr val="BEDBFE">
                  <a:lumMod val="10000"/>
                </a:srgbClr>
              </a:buClr>
              <a:buFont typeface="Wingdings 2" pitchFamily="18" charset="2"/>
              <a:buChar char="è"/>
            </a:pPr>
            <a:r>
              <a:rPr lang="en-US" sz="3000" b="1" dirty="0" smtClean="0">
                <a:solidFill>
                  <a:prstClr val="black"/>
                </a:solidFill>
                <a:latin typeface="Elephant" pitchFamily="18" charset="0"/>
              </a:rPr>
              <a:t>Upon Our Blessings</a:t>
            </a:r>
            <a:r>
              <a:rPr lang="en-US" sz="2800" b="1" dirty="0" smtClean="0">
                <a:solidFill>
                  <a:prstClr val="black"/>
                </a:solidFill>
                <a:latin typeface="Book Antiqua" pitchFamily="18" charset="0"/>
              </a:rPr>
              <a:t>                                     </a:t>
            </a:r>
            <a:r>
              <a:rPr lang="en-US" sz="2800" b="1" dirty="0" smtClean="0">
                <a:solidFill>
                  <a:srgbClr val="FF0000"/>
                </a:solidFill>
                <a:latin typeface="Elephant" pitchFamily="18" charset="0"/>
              </a:rPr>
              <a:t>(Ephesians 1:3; Philippians 4:4-13)</a:t>
            </a:r>
            <a:endParaRPr lang="en-US" sz="2800" b="1" dirty="0">
              <a:solidFill>
                <a:srgbClr val="FF0000"/>
              </a:solidFill>
              <a:latin typeface="Elephant" pitchFamily="18" charset="0"/>
            </a:endParaRPr>
          </a:p>
          <a:p>
            <a:pPr marL="742950" lvl="1" indent="-285750">
              <a:spcAft>
                <a:spcPts val="600"/>
              </a:spcAft>
              <a:buClr>
                <a:srgbClr val="BEDBFE">
                  <a:lumMod val="10000"/>
                </a:srgbClr>
              </a:buClr>
              <a:buFont typeface="Wingdings 2" pitchFamily="18" charset="2"/>
              <a:buChar char="è"/>
            </a:pPr>
            <a:r>
              <a:rPr lang="en-US" sz="3000" b="1" dirty="0" smtClean="0">
                <a:solidFill>
                  <a:prstClr val="black"/>
                </a:solidFill>
                <a:latin typeface="Elephant" pitchFamily="18" charset="0"/>
              </a:rPr>
              <a:t>Upon God’s Promises </a:t>
            </a:r>
            <a:r>
              <a:rPr lang="en-US" sz="2800" b="1" dirty="0" smtClean="0">
                <a:solidFill>
                  <a:srgbClr val="FF0000"/>
                </a:solidFill>
                <a:latin typeface="Elephant" pitchFamily="18" charset="0"/>
              </a:rPr>
              <a:t>(Acts 2:38; 1 John 1:9; 2 Corinthians 4:16-18)</a:t>
            </a:r>
            <a:endParaRPr lang="en-US" sz="2800" b="1" dirty="0">
              <a:solidFill>
                <a:srgbClr val="FF0000"/>
              </a:solidFill>
              <a:latin typeface="Elephant" pitchFamily="18" charset="0"/>
            </a:endParaRPr>
          </a:p>
        </p:txBody>
      </p:sp>
      <p:sp>
        <p:nvSpPr>
          <p:cNvPr id="8" name="TextBox 7"/>
          <p:cNvSpPr txBox="1"/>
          <p:nvPr/>
        </p:nvSpPr>
        <p:spPr>
          <a:xfrm>
            <a:off x="4080294" y="1066800"/>
            <a:ext cx="4758906" cy="830997"/>
          </a:xfrm>
          <a:prstGeom prst="rect">
            <a:avLst/>
          </a:prstGeom>
          <a:noFill/>
        </p:spPr>
        <p:txBody>
          <a:bodyPr wrap="square" rtlCol="0">
            <a:spAutoFit/>
          </a:bodyPr>
          <a:lstStyle/>
          <a:p>
            <a:pPr algn="ctr"/>
            <a:r>
              <a:rPr lang="en-US" sz="2400" b="1" dirty="0" smtClean="0">
                <a:solidFill>
                  <a:srgbClr val="0000FF"/>
                </a:solidFill>
                <a:latin typeface="Elephant" pitchFamily="18" charset="0"/>
              </a:rPr>
              <a:t>We Need to Keep Our </a:t>
            </a:r>
          </a:p>
          <a:p>
            <a:pPr algn="ctr"/>
            <a:r>
              <a:rPr lang="en-US" sz="2400" b="1" dirty="0" smtClean="0">
                <a:solidFill>
                  <a:srgbClr val="0000FF"/>
                </a:solidFill>
                <a:latin typeface="Elephant" pitchFamily="18" charset="0"/>
              </a:rPr>
              <a:t>Mind On  Jesus</a:t>
            </a:r>
            <a:r>
              <a:rPr lang="en-US" sz="2400" b="1" dirty="0">
                <a:solidFill>
                  <a:srgbClr val="0000FF"/>
                </a:solidFill>
                <a:latin typeface="Elephant" pitchFamily="18" charset="0"/>
              </a:rPr>
              <a:t>!</a:t>
            </a:r>
          </a:p>
        </p:txBody>
      </p:sp>
      <p:sp>
        <p:nvSpPr>
          <p:cNvPr id="9" name="TextBox 8"/>
          <p:cNvSpPr txBox="1"/>
          <p:nvPr/>
        </p:nvSpPr>
        <p:spPr>
          <a:xfrm>
            <a:off x="152400" y="1524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BEDBFE">
                    <a:lumMod val="90000"/>
                  </a:srgbClr>
                </a:solidFill>
                <a:latin typeface="Georgia" pitchFamily="18" charset="0"/>
              </a:rPr>
              <a:t>We Do Not Need To Sink</a:t>
            </a:r>
            <a:endParaRPr lang="en-US" sz="4000" b="1" dirty="0">
              <a:ln w="11430"/>
              <a:solidFill>
                <a:srgbClr val="BEDBFE">
                  <a:lumMod val="90000"/>
                </a:srgbClr>
              </a:solidFill>
              <a:latin typeface="Georgia" pitchFamily="18" charset="0"/>
            </a:endParaRPr>
          </a:p>
        </p:txBody>
      </p:sp>
    </p:spTree>
    <p:extLst>
      <p:ext uri="{BB962C8B-B14F-4D97-AF65-F5344CB8AC3E}">
        <p14:creationId xmlns:p14="http://schemas.microsoft.com/office/powerpoint/2010/main" val="332111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342966"/>
            <a:ext cx="4724400" cy="553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4004094" y="1066800"/>
            <a:ext cx="4876800" cy="5535197"/>
          </a:xfrm>
          <a:prstGeom prst="round2DiagRect">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alanced" dir="b">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4156494" y="1969960"/>
            <a:ext cx="4724400" cy="3616375"/>
          </a:xfrm>
          <a:prstGeom prst="rect">
            <a:avLst/>
          </a:prstGeom>
        </p:spPr>
        <p:txBody>
          <a:bodyPr wrap="square">
            <a:spAutoFit/>
          </a:bodyPr>
          <a:lstStyle/>
          <a:p>
            <a:pPr marL="285750" indent="-285750">
              <a:spcAft>
                <a:spcPts val="600"/>
              </a:spcAft>
              <a:buClr>
                <a:srgbClr val="BEDBFE">
                  <a:lumMod val="10000"/>
                </a:srgbClr>
              </a:buClr>
              <a:buFont typeface="Wingdings 2" pitchFamily="18" charset="2"/>
              <a:buChar char="è"/>
            </a:pPr>
            <a:r>
              <a:rPr lang="en-US" sz="2800" b="1" i="1" dirty="0">
                <a:solidFill>
                  <a:srgbClr val="0000FF"/>
                </a:solidFill>
                <a:latin typeface="Georgia" pitchFamily="18" charset="0"/>
              </a:rPr>
              <a:t>“But when he saw  that the wind was boisterous.”</a:t>
            </a:r>
          </a:p>
          <a:p>
            <a:pPr marL="285750" indent="-285750">
              <a:spcAft>
                <a:spcPts val="600"/>
              </a:spcAft>
              <a:buClr>
                <a:srgbClr val="BEDBFE">
                  <a:lumMod val="10000"/>
                </a:srgbClr>
              </a:buClr>
              <a:buFont typeface="Wingdings 2" pitchFamily="18" charset="2"/>
              <a:buChar char="è"/>
            </a:pPr>
            <a:r>
              <a:rPr lang="en-US" sz="2800" b="1" dirty="0" smtClean="0">
                <a:solidFill>
                  <a:prstClr val="black"/>
                </a:solidFill>
                <a:latin typeface="Elephant" pitchFamily="18" charset="0"/>
              </a:rPr>
              <a:t>What seemed so sure to Peter “INSIDE” the boat became a frightening experience “OUTSIDE” the boat!</a:t>
            </a:r>
            <a:endParaRPr lang="en-US" sz="2800" b="1" dirty="0">
              <a:solidFill>
                <a:srgbClr val="FF0000"/>
              </a:solidFill>
              <a:latin typeface="Elephant" pitchFamily="18" charset="0"/>
            </a:endParaRPr>
          </a:p>
        </p:txBody>
      </p:sp>
      <p:sp>
        <p:nvSpPr>
          <p:cNvPr id="8" name="TextBox 7"/>
          <p:cNvSpPr txBox="1"/>
          <p:nvPr/>
        </p:nvSpPr>
        <p:spPr>
          <a:xfrm>
            <a:off x="4156494" y="1073989"/>
            <a:ext cx="4758906" cy="830997"/>
          </a:xfrm>
          <a:prstGeom prst="rect">
            <a:avLst/>
          </a:prstGeom>
          <a:noFill/>
        </p:spPr>
        <p:txBody>
          <a:bodyPr wrap="square" rtlCol="0">
            <a:spAutoFit/>
          </a:bodyPr>
          <a:lstStyle/>
          <a:p>
            <a:pPr algn="ctr"/>
            <a:r>
              <a:rPr lang="en-US" sz="2400" b="1" dirty="0" smtClean="0">
                <a:solidFill>
                  <a:prstClr val="black"/>
                </a:solidFill>
                <a:latin typeface="Elephant" pitchFamily="18" charset="0"/>
              </a:rPr>
              <a:t>Fear Overpowered Peter’s Faith (30</a:t>
            </a:r>
            <a:r>
              <a:rPr lang="en-US" sz="2400" b="1" dirty="0">
                <a:solidFill>
                  <a:prstClr val="black"/>
                </a:solidFill>
                <a:latin typeface="Elephant" pitchFamily="18" charset="0"/>
              </a:rPr>
              <a:t>)</a:t>
            </a:r>
          </a:p>
        </p:txBody>
      </p:sp>
      <p:sp>
        <p:nvSpPr>
          <p:cNvPr id="9" name="TextBox 8"/>
          <p:cNvSpPr txBox="1"/>
          <p:nvPr/>
        </p:nvSpPr>
        <p:spPr>
          <a:xfrm>
            <a:off x="152400" y="1524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BEDBFE">
                    <a:lumMod val="90000"/>
                  </a:srgbClr>
                </a:solidFill>
                <a:latin typeface="Georgia" pitchFamily="18" charset="0"/>
              </a:rPr>
              <a:t>Why Did Peter Begin To Sink?</a:t>
            </a:r>
          </a:p>
        </p:txBody>
      </p:sp>
    </p:spTree>
    <p:extLst>
      <p:ext uri="{BB962C8B-B14F-4D97-AF65-F5344CB8AC3E}">
        <p14:creationId xmlns:p14="http://schemas.microsoft.com/office/powerpoint/2010/main" val="34875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342966"/>
            <a:ext cx="4724400" cy="553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4004094" y="1066800"/>
            <a:ext cx="4876800" cy="5535197"/>
          </a:xfrm>
          <a:prstGeom prst="round2DiagRect">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alanced" dir="b">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4156494" y="1969960"/>
            <a:ext cx="4724400" cy="4555093"/>
          </a:xfrm>
          <a:prstGeom prst="rect">
            <a:avLst/>
          </a:prstGeom>
        </p:spPr>
        <p:txBody>
          <a:bodyPr wrap="square">
            <a:spAutoFit/>
          </a:bodyPr>
          <a:lstStyle/>
          <a:p>
            <a:pPr marL="285750" indent="-285750">
              <a:spcAft>
                <a:spcPts val="600"/>
              </a:spcAft>
              <a:buClr>
                <a:srgbClr val="BEDBFE">
                  <a:lumMod val="10000"/>
                </a:srgbClr>
              </a:buClr>
              <a:buFont typeface="Wingdings 2" pitchFamily="18" charset="2"/>
              <a:buChar char="è"/>
            </a:pPr>
            <a:r>
              <a:rPr lang="en-US" sz="2800" b="1" i="1" dirty="0">
                <a:solidFill>
                  <a:srgbClr val="0000FF"/>
                </a:solidFill>
                <a:latin typeface="Georgia" pitchFamily="18" charset="0"/>
              </a:rPr>
              <a:t>“But when he saw  that the wind was boisterous.”</a:t>
            </a:r>
          </a:p>
          <a:p>
            <a:pPr marL="285750" indent="-285750">
              <a:spcAft>
                <a:spcPts val="600"/>
              </a:spcAft>
              <a:buClr>
                <a:srgbClr val="BEDBFE">
                  <a:lumMod val="10000"/>
                </a:srgbClr>
              </a:buClr>
              <a:buFont typeface="Wingdings 2" pitchFamily="18" charset="2"/>
              <a:buChar char="è"/>
            </a:pPr>
            <a:r>
              <a:rPr lang="en-US" sz="2800" b="1" dirty="0" smtClean="0">
                <a:solidFill>
                  <a:prstClr val="black"/>
                </a:solidFill>
                <a:latin typeface="Elephant" pitchFamily="18" charset="0"/>
              </a:rPr>
              <a:t>When buffeted by the gale he began to doubt and then panicked-</a:t>
            </a:r>
          </a:p>
          <a:p>
            <a:pPr marL="285750" indent="-285750">
              <a:spcAft>
                <a:spcPts val="600"/>
              </a:spcAft>
              <a:buClr>
                <a:srgbClr val="BEDBFE">
                  <a:lumMod val="10000"/>
                </a:srgbClr>
              </a:buClr>
              <a:buFont typeface="Wingdings 2" pitchFamily="18" charset="2"/>
              <a:buChar char="è"/>
            </a:pPr>
            <a:r>
              <a:rPr lang="en-US" sz="2800" b="1" dirty="0" smtClean="0">
                <a:solidFill>
                  <a:prstClr val="black"/>
                </a:solidFill>
                <a:latin typeface="Elephant" pitchFamily="18" charset="0"/>
              </a:rPr>
              <a:t>Fear gripped Peter again--                          </a:t>
            </a:r>
            <a:r>
              <a:rPr lang="en-US" sz="2800" dirty="0" smtClean="0">
                <a:solidFill>
                  <a:srgbClr val="FF0000"/>
                </a:solidFill>
                <a:latin typeface="Elephant" pitchFamily="18" charset="0"/>
              </a:rPr>
              <a:t>Matthew 26:33, 69-75; Galatians 2:11,12</a:t>
            </a:r>
            <a:endParaRPr lang="en-US" sz="2800" b="1" dirty="0">
              <a:solidFill>
                <a:srgbClr val="FF0000"/>
              </a:solidFill>
              <a:latin typeface="Elephant" pitchFamily="18" charset="0"/>
            </a:endParaRPr>
          </a:p>
        </p:txBody>
      </p:sp>
      <p:sp>
        <p:nvSpPr>
          <p:cNvPr id="8" name="TextBox 7"/>
          <p:cNvSpPr txBox="1"/>
          <p:nvPr/>
        </p:nvSpPr>
        <p:spPr>
          <a:xfrm>
            <a:off x="4156494" y="1073989"/>
            <a:ext cx="4758906" cy="830997"/>
          </a:xfrm>
          <a:prstGeom prst="rect">
            <a:avLst/>
          </a:prstGeom>
          <a:noFill/>
        </p:spPr>
        <p:txBody>
          <a:bodyPr wrap="square" rtlCol="0">
            <a:spAutoFit/>
          </a:bodyPr>
          <a:lstStyle/>
          <a:p>
            <a:pPr algn="ctr"/>
            <a:r>
              <a:rPr lang="en-US" sz="2400" b="1" dirty="0" smtClean="0">
                <a:solidFill>
                  <a:prstClr val="black"/>
                </a:solidFill>
                <a:latin typeface="Elephant" pitchFamily="18" charset="0"/>
              </a:rPr>
              <a:t>Fear Overpowered Peter’s Faith (30</a:t>
            </a:r>
            <a:r>
              <a:rPr lang="en-US" sz="2400" b="1" dirty="0">
                <a:solidFill>
                  <a:prstClr val="black"/>
                </a:solidFill>
                <a:latin typeface="Elephant" pitchFamily="18" charset="0"/>
              </a:rPr>
              <a:t>)</a:t>
            </a:r>
          </a:p>
        </p:txBody>
      </p:sp>
      <p:sp>
        <p:nvSpPr>
          <p:cNvPr id="9" name="TextBox 8"/>
          <p:cNvSpPr txBox="1"/>
          <p:nvPr/>
        </p:nvSpPr>
        <p:spPr>
          <a:xfrm>
            <a:off x="152400" y="1524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BEDBFE">
                    <a:lumMod val="90000"/>
                  </a:srgbClr>
                </a:solidFill>
                <a:latin typeface="Georgia" pitchFamily="18" charset="0"/>
              </a:rPr>
              <a:t>Why Did Peter Begin To Sink?</a:t>
            </a:r>
          </a:p>
        </p:txBody>
      </p:sp>
    </p:spTree>
    <p:extLst>
      <p:ext uri="{BB962C8B-B14F-4D97-AF65-F5344CB8AC3E}">
        <p14:creationId xmlns:p14="http://schemas.microsoft.com/office/powerpoint/2010/main" val="83186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 calcmode="lin" valueType="num">
                                      <p:cBhvr>
                                        <p:cTn id="14"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342966"/>
            <a:ext cx="4724400" cy="553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3657600" y="1066800"/>
            <a:ext cx="5223294" cy="5535197"/>
          </a:xfrm>
          <a:prstGeom prst="round2DiagRect">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alanced" dir="b">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646098" y="2133600"/>
            <a:ext cx="5193102" cy="3770263"/>
          </a:xfrm>
          <a:prstGeom prst="rect">
            <a:avLst/>
          </a:prstGeom>
        </p:spPr>
        <p:txBody>
          <a:bodyPr wrap="square">
            <a:spAutoFit/>
          </a:bodyPr>
          <a:lstStyle/>
          <a:p>
            <a:pPr marL="742950" lvl="1" indent="-285750">
              <a:spcAft>
                <a:spcPts val="600"/>
              </a:spcAft>
              <a:buClr>
                <a:srgbClr val="BEDBFE">
                  <a:lumMod val="10000"/>
                </a:srgbClr>
              </a:buClr>
              <a:buFont typeface="Wingdings 2" pitchFamily="18" charset="2"/>
              <a:buChar char="è"/>
            </a:pPr>
            <a:r>
              <a:rPr lang="en-US" sz="3000" b="1" dirty="0" smtClean="0">
                <a:solidFill>
                  <a:prstClr val="black"/>
                </a:solidFill>
                <a:latin typeface="Elephant" pitchFamily="18" charset="0"/>
              </a:rPr>
              <a:t>Faith is easier professed than practiced</a:t>
            </a:r>
            <a:r>
              <a:rPr lang="en-US" sz="2800" b="1" dirty="0" smtClean="0">
                <a:solidFill>
                  <a:prstClr val="black"/>
                </a:solidFill>
                <a:latin typeface="Book Antiqua" pitchFamily="18" charset="0"/>
              </a:rPr>
              <a:t>-                                     </a:t>
            </a:r>
            <a:r>
              <a:rPr lang="en-US" sz="2800" b="1" dirty="0" smtClean="0">
                <a:solidFill>
                  <a:srgbClr val="FF0000"/>
                </a:solidFill>
                <a:latin typeface="Elephant" pitchFamily="18" charset="0"/>
              </a:rPr>
              <a:t>(James 2:14-20)</a:t>
            </a:r>
            <a:endParaRPr lang="en-US" sz="2800" b="1" dirty="0">
              <a:solidFill>
                <a:srgbClr val="FF0000"/>
              </a:solidFill>
              <a:latin typeface="Elephant" pitchFamily="18" charset="0"/>
            </a:endParaRPr>
          </a:p>
          <a:p>
            <a:pPr marL="742950" lvl="1" indent="-285750">
              <a:spcAft>
                <a:spcPts val="600"/>
              </a:spcAft>
              <a:buClr>
                <a:srgbClr val="BEDBFE">
                  <a:lumMod val="10000"/>
                </a:srgbClr>
              </a:buClr>
              <a:buFont typeface="Wingdings 2" pitchFamily="18" charset="2"/>
              <a:buChar char="è"/>
            </a:pPr>
            <a:r>
              <a:rPr lang="en-US" sz="3000" b="1" dirty="0" smtClean="0">
                <a:solidFill>
                  <a:prstClr val="black"/>
                </a:solidFill>
                <a:latin typeface="Elephant" pitchFamily="18" charset="0"/>
              </a:rPr>
              <a:t>Fear is the direct result of doubt</a:t>
            </a:r>
            <a:r>
              <a:rPr lang="en-US" sz="2800" b="1" dirty="0" smtClean="0">
                <a:solidFill>
                  <a:prstClr val="black"/>
                </a:solidFill>
                <a:latin typeface="Book Antiqua" pitchFamily="18" charset="0"/>
              </a:rPr>
              <a:t>-                          </a:t>
            </a:r>
            <a:r>
              <a:rPr lang="en-US" sz="2800" b="1" dirty="0" smtClean="0">
                <a:solidFill>
                  <a:srgbClr val="FF0000"/>
                </a:solidFill>
                <a:latin typeface="Elephant" pitchFamily="18" charset="0"/>
              </a:rPr>
              <a:t>(Matthew 14:31;                 James 1:6-8)</a:t>
            </a:r>
            <a:endParaRPr lang="en-US" sz="2800" b="1" dirty="0">
              <a:solidFill>
                <a:srgbClr val="FF0000"/>
              </a:solidFill>
              <a:latin typeface="Elephant" pitchFamily="18" charset="0"/>
            </a:endParaRPr>
          </a:p>
        </p:txBody>
      </p:sp>
      <p:sp>
        <p:nvSpPr>
          <p:cNvPr id="8" name="TextBox 7"/>
          <p:cNvSpPr txBox="1"/>
          <p:nvPr/>
        </p:nvSpPr>
        <p:spPr>
          <a:xfrm>
            <a:off x="4080294" y="1066800"/>
            <a:ext cx="4758906" cy="830997"/>
          </a:xfrm>
          <a:prstGeom prst="rect">
            <a:avLst/>
          </a:prstGeom>
          <a:noFill/>
        </p:spPr>
        <p:txBody>
          <a:bodyPr wrap="square" rtlCol="0">
            <a:spAutoFit/>
          </a:bodyPr>
          <a:lstStyle/>
          <a:p>
            <a:pPr algn="ctr"/>
            <a:r>
              <a:rPr lang="en-US" sz="2400" b="1" dirty="0" smtClean="0">
                <a:solidFill>
                  <a:srgbClr val="0000FF"/>
                </a:solidFill>
                <a:latin typeface="Elephant" pitchFamily="18" charset="0"/>
              </a:rPr>
              <a:t>Our Faith Can be Overpowered by Fear</a:t>
            </a:r>
            <a:endParaRPr lang="en-US" sz="2400" b="1" dirty="0">
              <a:solidFill>
                <a:srgbClr val="0000FF"/>
              </a:solidFill>
              <a:latin typeface="Elephant" pitchFamily="18" charset="0"/>
            </a:endParaRPr>
          </a:p>
        </p:txBody>
      </p:sp>
      <p:sp>
        <p:nvSpPr>
          <p:cNvPr id="9" name="TextBox 8"/>
          <p:cNvSpPr txBox="1"/>
          <p:nvPr/>
        </p:nvSpPr>
        <p:spPr>
          <a:xfrm>
            <a:off x="152400" y="1524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BEDBFE">
                    <a:lumMod val="90000"/>
                  </a:srgbClr>
                </a:solidFill>
                <a:latin typeface="Georgia" pitchFamily="18" charset="0"/>
              </a:rPr>
              <a:t>Why Do We Begin </a:t>
            </a:r>
            <a:r>
              <a:rPr lang="en-US" sz="4000" b="1" dirty="0">
                <a:ln w="11430"/>
                <a:solidFill>
                  <a:srgbClr val="BEDBFE">
                    <a:lumMod val="90000"/>
                  </a:srgbClr>
                </a:solidFill>
                <a:latin typeface="Georgia" pitchFamily="18" charset="0"/>
              </a:rPr>
              <a:t>To </a:t>
            </a:r>
            <a:r>
              <a:rPr lang="en-US" sz="4000" b="1" dirty="0" smtClean="0">
                <a:ln w="11430"/>
                <a:solidFill>
                  <a:srgbClr val="BEDBFE">
                    <a:lumMod val="90000"/>
                  </a:srgbClr>
                </a:solidFill>
                <a:latin typeface="Georgia" pitchFamily="18" charset="0"/>
              </a:rPr>
              <a:t>Sink?</a:t>
            </a:r>
            <a:endParaRPr lang="en-US" sz="4000" b="1" dirty="0">
              <a:ln w="11430"/>
              <a:solidFill>
                <a:srgbClr val="BEDBFE">
                  <a:lumMod val="90000"/>
                </a:srgbClr>
              </a:solidFill>
              <a:latin typeface="Georgia" pitchFamily="18" charset="0"/>
            </a:endParaRPr>
          </a:p>
        </p:txBody>
      </p:sp>
    </p:spTree>
    <p:extLst>
      <p:ext uri="{BB962C8B-B14F-4D97-AF65-F5344CB8AC3E}">
        <p14:creationId xmlns:p14="http://schemas.microsoft.com/office/powerpoint/2010/main" val="352614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heel(1)">
                                      <p:cBhvr>
                                        <p:cTn id="13" dur="2000"/>
                                        <p:tgtEl>
                                          <p:spTgt spid="7">
                                            <p:txEl>
                                              <p:pRg st="0" end="0"/>
                                            </p:txEl>
                                          </p:spTgt>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p:cTn id="16"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9"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1" y="798731"/>
            <a:ext cx="9143999" cy="6089748"/>
          </a:xfrm>
          <a:prstGeom prst="rect">
            <a:avLst/>
          </a:prstGeom>
          <a:noFill/>
          <a:ln w="9525">
            <a:noFill/>
            <a:miter lim="800000"/>
            <a:headEnd/>
            <a:tailEnd/>
          </a:ln>
          <a:effectLst/>
        </p:spPr>
      </p:pic>
      <p:sp>
        <p:nvSpPr>
          <p:cNvPr id="4" name="TextBox 3"/>
          <p:cNvSpPr txBox="1"/>
          <p:nvPr/>
        </p:nvSpPr>
        <p:spPr>
          <a:xfrm>
            <a:off x="152400" y="152400"/>
            <a:ext cx="88392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rgbClr val="BEDBFE">
                    <a:lumMod val="90000"/>
                  </a:srgbClr>
                </a:solidFill>
                <a:latin typeface="Elephant" pitchFamily="18" charset="0"/>
              </a:rPr>
              <a:t>Can You Walk On Water?</a:t>
            </a:r>
          </a:p>
        </p:txBody>
      </p:sp>
      <p:sp>
        <p:nvSpPr>
          <p:cNvPr id="5" name="Rectangle 4"/>
          <p:cNvSpPr/>
          <p:nvPr/>
        </p:nvSpPr>
        <p:spPr>
          <a:xfrm>
            <a:off x="1066800" y="1143000"/>
            <a:ext cx="6858000" cy="4062651"/>
          </a:xfrm>
          <a:prstGeom prst="rect">
            <a:avLst/>
          </a:prstGeom>
        </p:spPr>
        <p:txBody>
          <a:bodyPr wrap="square">
            <a:spAutoFit/>
          </a:bodyPr>
          <a:lstStyle/>
          <a:p>
            <a:pPr algn="ctr"/>
            <a:r>
              <a:rPr lang="en-US" sz="2400" b="1" u="sng" dirty="0">
                <a:solidFill>
                  <a:srgbClr val="FF0000"/>
                </a:solidFill>
                <a:latin typeface="Elephant" pitchFamily="18" charset="0"/>
              </a:rPr>
              <a:t>Matthew </a:t>
            </a:r>
            <a:r>
              <a:rPr lang="en-US" sz="2400" b="1" u="sng" dirty="0" smtClean="0">
                <a:solidFill>
                  <a:srgbClr val="FF0000"/>
                </a:solidFill>
                <a:latin typeface="Elephant" pitchFamily="18" charset="0"/>
              </a:rPr>
              <a:t>14:22-24 </a:t>
            </a:r>
          </a:p>
          <a:p>
            <a:pPr algn="ctr"/>
            <a:r>
              <a:rPr lang="en-US" sz="2600" i="1" baseline="30000" dirty="0" smtClean="0">
                <a:solidFill>
                  <a:srgbClr val="FF0000"/>
                </a:solidFill>
                <a:latin typeface="Georgia" pitchFamily="18" charset="0"/>
              </a:rPr>
              <a:t>“</a:t>
            </a:r>
            <a:r>
              <a:rPr lang="en-US" sz="2600" i="1" dirty="0" smtClean="0">
                <a:solidFill>
                  <a:srgbClr val="FF0000"/>
                </a:solidFill>
                <a:latin typeface="Georgia" pitchFamily="18" charset="0"/>
              </a:rPr>
              <a:t>Immediately </a:t>
            </a:r>
            <a:r>
              <a:rPr lang="en-US" sz="2600" i="1" dirty="0">
                <a:solidFill>
                  <a:srgbClr val="FF0000"/>
                </a:solidFill>
                <a:latin typeface="Georgia" pitchFamily="18" charset="0"/>
              </a:rPr>
              <a:t>Jesus made His disciples get into the boat and go before Him to the other side, while He sent the multitudes away. </a:t>
            </a:r>
            <a:r>
              <a:rPr lang="en-US" sz="2600" i="1" dirty="0" smtClean="0">
                <a:solidFill>
                  <a:srgbClr val="FF0000"/>
                </a:solidFill>
                <a:latin typeface="Georgia" pitchFamily="18" charset="0"/>
              </a:rPr>
              <a:t>And </a:t>
            </a:r>
            <a:r>
              <a:rPr lang="en-US" sz="2600" i="1" dirty="0">
                <a:solidFill>
                  <a:srgbClr val="FF0000"/>
                </a:solidFill>
                <a:latin typeface="Georgia" pitchFamily="18" charset="0"/>
              </a:rPr>
              <a:t>when He had sent the multitudes away, He went up on the mountain by Himself to pray. Now when evening came, He was alone there. </a:t>
            </a:r>
            <a:r>
              <a:rPr lang="en-US" sz="2600" i="1" dirty="0" smtClean="0">
                <a:solidFill>
                  <a:srgbClr val="FF0000"/>
                </a:solidFill>
                <a:latin typeface="Georgia" pitchFamily="18" charset="0"/>
              </a:rPr>
              <a:t>But </a:t>
            </a:r>
            <a:r>
              <a:rPr lang="en-US" sz="2600" i="1" dirty="0">
                <a:solidFill>
                  <a:srgbClr val="FF0000"/>
                </a:solidFill>
                <a:latin typeface="Georgia" pitchFamily="18" charset="0"/>
              </a:rPr>
              <a:t>the boat was now in the middle of the sea, tossed by the waves, for the wind was contrary</a:t>
            </a:r>
            <a:r>
              <a:rPr lang="en-US" sz="2400" dirty="0" smtClean="0">
                <a:solidFill>
                  <a:srgbClr val="FF0000"/>
                </a:solidFill>
                <a:latin typeface="Georgia" pitchFamily="18" charset="0"/>
              </a:rPr>
              <a:t>.”</a:t>
            </a:r>
            <a:endParaRPr lang="en-US" sz="2400" dirty="0">
              <a:solidFill>
                <a:srgbClr val="FF0000"/>
              </a:solidFill>
              <a:latin typeface="Georgia" pitchFamily="18" charset="0"/>
            </a:endParaRPr>
          </a:p>
        </p:txBody>
      </p:sp>
    </p:spTree>
    <p:extLst>
      <p:ext uri="{BB962C8B-B14F-4D97-AF65-F5344CB8AC3E}">
        <p14:creationId xmlns:p14="http://schemas.microsoft.com/office/powerpoint/2010/main" val="19999198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342966"/>
            <a:ext cx="4724400" cy="553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3657600" y="1066800"/>
            <a:ext cx="5223294" cy="5535197"/>
          </a:xfrm>
          <a:prstGeom prst="round2DiagRect">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alanced" dir="b">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646098" y="2133600"/>
            <a:ext cx="5193102" cy="3770263"/>
          </a:xfrm>
          <a:prstGeom prst="rect">
            <a:avLst/>
          </a:prstGeom>
        </p:spPr>
        <p:txBody>
          <a:bodyPr wrap="square">
            <a:spAutoFit/>
          </a:bodyPr>
          <a:lstStyle/>
          <a:p>
            <a:pPr marL="742950" lvl="1" indent="-285750">
              <a:spcAft>
                <a:spcPts val="600"/>
              </a:spcAft>
              <a:buClr>
                <a:srgbClr val="BEDBFE">
                  <a:lumMod val="10000"/>
                </a:srgbClr>
              </a:buClr>
              <a:buFont typeface="Wingdings 2" pitchFamily="18" charset="2"/>
              <a:buChar char="è"/>
            </a:pPr>
            <a:r>
              <a:rPr lang="en-US" sz="3000" b="1" dirty="0" smtClean="0">
                <a:solidFill>
                  <a:prstClr val="black"/>
                </a:solidFill>
                <a:latin typeface="Elephant" pitchFamily="18" charset="0"/>
              </a:rPr>
              <a:t>Do </a:t>
            </a:r>
            <a:r>
              <a:rPr lang="en-US" sz="3000" b="1" dirty="0">
                <a:solidFill>
                  <a:prstClr val="black"/>
                </a:solidFill>
                <a:latin typeface="Elephant" pitchFamily="18" charset="0"/>
              </a:rPr>
              <a:t>Not Let Fear Destroy Your Faith – </a:t>
            </a:r>
            <a:r>
              <a:rPr lang="en-US" sz="3000" b="1" dirty="0" smtClean="0">
                <a:solidFill>
                  <a:srgbClr val="FF0000"/>
                </a:solidFill>
                <a:latin typeface="Elephant" pitchFamily="18" charset="0"/>
              </a:rPr>
              <a:t>Revelation </a:t>
            </a:r>
            <a:r>
              <a:rPr lang="en-US" sz="3000" b="1" dirty="0">
                <a:solidFill>
                  <a:srgbClr val="FF0000"/>
                </a:solidFill>
                <a:latin typeface="Elephant" pitchFamily="18" charset="0"/>
              </a:rPr>
              <a:t>2:10; </a:t>
            </a:r>
            <a:r>
              <a:rPr lang="en-US" sz="3000" b="1" dirty="0" smtClean="0">
                <a:solidFill>
                  <a:srgbClr val="FF0000"/>
                </a:solidFill>
                <a:latin typeface="Elephant" pitchFamily="18" charset="0"/>
              </a:rPr>
              <a:t>21:8</a:t>
            </a:r>
            <a:endParaRPr lang="en-US" sz="3000" b="1" dirty="0">
              <a:solidFill>
                <a:srgbClr val="FF0000"/>
              </a:solidFill>
              <a:latin typeface="Elephant" pitchFamily="18" charset="0"/>
            </a:endParaRPr>
          </a:p>
          <a:p>
            <a:pPr marL="742950" lvl="1" indent="-285750">
              <a:spcAft>
                <a:spcPts val="600"/>
              </a:spcAft>
              <a:buClr>
                <a:srgbClr val="BEDBFE">
                  <a:lumMod val="10000"/>
                </a:srgbClr>
              </a:buClr>
              <a:buFont typeface="Wingdings 2" pitchFamily="18" charset="2"/>
              <a:buChar char="è"/>
            </a:pPr>
            <a:r>
              <a:rPr lang="en-US" sz="3000" b="1" dirty="0">
                <a:solidFill>
                  <a:prstClr val="black"/>
                </a:solidFill>
                <a:latin typeface="Elephant" pitchFamily="18" charset="0"/>
              </a:rPr>
              <a:t>Faith needs </a:t>
            </a:r>
            <a:r>
              <a:rPr lang="en-US" sz="3000" b="1" dirty="0" smtClean="0">
                <a:solidFill>
                  <a:prstClr val="black"/>
                </a:solidFill>
                <a:latin typeface="Elephant" pitchFamily="18" charset="0"/>
              </a:rPr>
              <a:t>to be strengthened </a:t>
            </a:r>
            <a:r>
              <a:rPr lang="en-US" sz="3000" b="1" dirty="0">
                <a:solidFill>
                  <a:prstClr val="black"/>
                </a:solidFill>
                <a:latin typeface="Elephant" pitchFamily="18" charset="0"/>
              </a:rPr>
              <a:t>– </a:t>
            </a:r>
            <a:r>
              <a:rPr lang="en-US" sz="3000" b="1" dirty="0" smtClean="0">
                <a:solidFill>
                  <a:prstClr val="black"/>
                </a:solidFill>
                <a:latin typeface="Elephant" pitchFamily="18" charset="0"/>
              </a:rPr>
              <a:t>                   </a:t>
            </a:r>
            <a:r>
              <a:rPr lang="en-US" sz="2800" b="1" dirty="0" smtClean="0">
                <a:solidFill>
                  <a:srgbClr val="FF0000"/>
                </a:solidFill>
                <a:latin typeface="Elephant" pitchFamily="18" charset="0"/>
              </a:rPr>
              <a:t>Luke </a:t>
            </a:r>
            <a:r>
              <a:rPr lang="en-US" sz="2800" b="1" dirty="0">
                <a:solidFill>
                  <a:srgbClr val="FF0000"/>
                </a:solidFill>
                <a:latin typeface="Elephant" pitchFamily="18" charset="0"/>
              </a:rPr>
              <a:t>17:5; </a:t>
            </a:r>
            <a:r>
              <a:rPr lang="en-US" sz="2800" b="1" dirty="0" smtClean="0">
                <a:solidFill>
                  <a:srgbClr val="FF0000"/>
                </a:solidFill>
                <a:latin typeface="Elephant" pitchFamily="18" charset="0"/>
              </a:rPr>
              <a:t>                   Hebrews </a:t>
            </a:r>
            <a:r>
              <a:rPr lang="en-US" sz="2800" b="1" dirty="0">
                <a:solidFill>
                  <a:srgbClr val="FF0000"/>
                </a:solidFill>
                <a:latin typeface="Elephant" pitchFamily="18" charset="0"/>
              </a:rPr>
              <a:t>12:12; 13:5,6; </a:t>
            </a:r>
            <a:r>
              <a:rPr lang="en-US" sz="2800" b="1" dirty="0" smtClean="0">
                <a:solidFill>
                  <a:srgbClr val="FF0000"/>
                </a:solidFill>
                <a:latin typeface="Elephant" pitchFamily="18" charset="0"/>
              </a:rPr>
              <a:t>                     Romans </a:t>
            </a:r>
            <a:r>
              <a:rPr lang="en-US" sz="2800" b="1" dirty="0">
                <a:solidFill>
                  <a:srgbClr val="FF0000"/>
                </a:solidFill>
                <a:latin typeface="Elephant" pitchFamily="18" charset="0"/>
              </a:rPr>
              <a:t>10:17</a:t>
            </a:r>
          </a:p>
        </p:txBody>
      </p:sp>
      <p:sp>
        <p:nvSpPr>
          <p:cNvPr id="8" name="TextBox 7"/>
          <p:cNvSpPr txBox="1"/>
          <p:nvPr/>
        </p:nvSpPr>
        <p:spPr>
          <a:xfrm>
            <a:off x="4080294" y="1066800"/>
            <a:ext cx="4758906" cy="830997"/>
          </a:xfrm>
          <a:prstGeom prst="rect">
            <a:avLst/>
          </a:prstGeom>
          <a:noFill/>
        </p:spPr>
        <p:txBody>
          <a:bodyPr wrap="square" rtlCol="0">
            <a:spAutoFit/>
          </a:bodyPr>
          <a:lstStyle/>
          <a:p>
            <a:pPr algn="ctr"/>
            <a:r>
              <a:rPr lang="en-US" sz="2400" b="1" dirty="0" smtClean="0">
                <a:solidFill>
                  <a:srgbClr val="0000FF"/>
                </a:solidFill>
                <a:latin typeface="Elephant" pitchFamily="18" charset="0"/>
              </a:rPr>
              <a:t>Our Faith Can be Overpowered by Fear</a:t>
            </a:r>
            <a:endParaRPr lang="en-US" sz="2400" b="1" dirty="0">
              <a:solidFill>
                <a:srgbClr val="0000FF"/>
              </a:solidFill>
              <a:latin typeface="Elephant" pitchFamily="18" charset="0"/>
            </a:endParaRPr>
          </a:p>
        </p:txBody>
      </p:sp>
      <p:sp>
        <p:nvSpPr>
          <p:cNvPr id="9" name="TextBox 8"/>
          <p:cNvSpPr txBox="1"/>
          <p:nvPr/>
        </p:nvSpPr>
        <p:spPr>
          <a:xfrm>
            <a:off x="152400" y="1524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BEDBFE">
                    <a:lumMod val="90000"/>
                  </a:srgbClr>
                </a:solidFill>
                <a:latin typeface="Georgia" pitchFamily="18" charset="0"/>
              </a:rPr>
              <a:t>Why Do We Begin </a:t>
            </a:r>
            <a:r>
              <a:rPr lang="en-US" sz="4000" b="1" dirty="0">
                <a:ln w="11430"/>
                <a:solidFill>
                  <a:srgbClr val="BEDBFE">
                    <a:lumMod val="90000"/>
                  </a:srgbClr>
                </a:solidFill>
                <a:latin typeface="Georgia" pitchFamily="18" charset="0"/>
              </a:rPr>
              <a:t>To </a:t>
            </a:r>
            <a:r>
              <a:rPr lang="en-US" sz="4000" b="1" dirty="0" smtClean="0">
                <a:ln w="11430"/>
                <a:solidFill>
                  <a:srgbClr val="BEDBFE">
                    <a:lumMod val="90000"/>
                  </a:srgbClr>
                </a:solidFill>
                <a:latin typeface="Georgia" pitchFamily="18" charset="0"/>
              </a:rPr>
              <a:t>Sink?</a:t>
            </a:r>
            <a:endParaRPr lang="en-US" sz="4000" b="1" dirty="0">
              <a:ln w="11430"/>
              <a:solidFill>
                <a:srgbClr val="BEDBFE">
                  <a:lumMod val="90000"/>
                </a:srgbClr>
              </a:solidFill>
              <a:latin typeface="Georgia" pitchFamily="18" charset="0"/>
            </a:endParaRPr>
          </a:p>
        </p:txBody>
      </p:sp>
    </p:spTree>
    <p:extLst>
      <p:ext uri="{BB962C8B-B14F-4D97-AF65-F5344CB8AC3E}">
        <p14:creationId xmlns:p14="http://schemas.microsoft.com/office/powerpoint/2010/main" val="357665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heel(1)">
                                      <p:cBhvr>
                                        <p:cTn id="13" dur="2000"/>
                                        <p:tgtEl>
                                          <p:spTgt spid="7">
                                            <p:txEl>
                                              <p:pRg st="0" end="0"/>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heel(1)">
                                      <p:cBhvr>
                                        <p:cTn id="16"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342966"/>
            <a:ext cx="4724400" cy="553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4004094" y="1066800"/>
            <a:ext cx="4876800" cy="5535197"/>
          </a:xfrm>
          <a:prstGeom prst="round2DiagRect">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alanced" dir="b">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4156494" y="1733823"/>
            <a:ext cx="4724400" cy="4201150"/>
          </a:xfrm>
          <a:prstGeom prst="rect">
            <a:avLst/>
          </a:prstGeom>
        </p:spPr>
        <p:txBody>
          <a:bodyPr wrap="square">
            <a:spAutoFit/>
          </a:bodyPr>
          <a:lstStyle/>
          <a:p>
            <a:pPr>
              <a:spcAft>
                <a:spcPts val="600"/>
              </a:spcAft>
              <a:buClr>
                <a:srgbClr val="BEDBFE">
                  <a:lumMod val="10000"/>
                </a:srgbClr>
              </a:buClr>
            </a:pPr>
            <a:endParaRPr lang="en-US" sz="2800" b="1" i="1" dirty="0">
              <a:solidFill>
                <a:srgbClr val="0000FF"/>
              </a:solidFill>
              <a:latin typeface="Georgia" pitchFamily="18" charset="0"/>
            </a:endParaRPr>
          </a:p>
          <a:p>
            <a:pPr marL="285750" indent="-285750">
              <a:spcAft>
                <a:spcPts val="600"/>
              </a:spcAft>
              <a:buClr>
                <a:srgbClr val="BEDBFE">
                  <a:lumMod val="10000"/>
                </a:srgbClr>
              </a:buClr>
              <a:buFont typeface="Wingdings 2" pitchFamily="18" charset="2"/>
              <a:buChar char="è"/>
            </a:pPr>
            <a:r>
              <a:rPr lang="en-US" sz="2800" dirty="0">
                <a:solidFill>
                  <a:prstClr val="black"/>
                </a:solidFill>
                <a:latin typeface="Georgia" pitchFamily="18" charset="0"/>
              </a:rPr>
              <a:t>He Was Distracted By The Storm And Took His Eyes Off Jesus – </a:t>
            </a:r>
            <a:r>
              <a:rPr lang="en-US" sz="2800" b="1" dirty="0">
                <a:solidFill>
                  <a:srgbClr val="FF0000"/>
                </a:solidFill>
                <a:latin typeface="Elephant" pitchFamily="18" charset="0"/>
              </a:rPr>
              <a:t>(30)</a:t>
            </a:r>
          </a:p>
          <a:p>
            <a:pPr marL="285750" indent="-285750">
              <a:spcAft>
                <a:spcPts val="600"/>
              </a:spcAft>
              <a:buClr>
                <a:srgbClr val="BEDBFE">
                  <a:lumMod val="10000"/>
                </a:srgbClr>
              </a:buClr>
              <a:buFont typeface="Wingdings 2" pitchFamily="18" charset="2"/>
              <a:buChar char="è"/>
            </a:pPr>
            <a:r>
              <a:rPr lang="en-US" sz="2800" dirty="0">
                <a:solidFill>
                  <a:prstClr val="black"/>
                </a:solidFill>
                <a:latin typeface="Georgia" pitchFamily="18" charset="0"/>
              </a:rPr>
              <a:t>He Doubted What He Could Do With The Lord and Feared – </a:t>
            </a:r>
            <a:r>
              <a:rPr lang="en-US" sz="2800" b="1" dirty="0">
                <a:solidFill>
                  <a:srgbClr val="FF0000"/>
                </a:solidFill>
                <a:latin typeface="Elephant" pitchFamily="18" charset="0"/>
              </a:rPr>
              <a:t>(30)</a:t>
            </a:r>
          </a:p>
          <a:p>
            <a:pPr marL="285750" indent="-285750">
              <a:spcAft>
                <a:spcPts val="600"/>
              </a:spcAft>
              <a:buClr>
                <a:srgbClr val="BEDBFE">
                  <a:lumMod val="10000"/>
                </a:srgbClr>
              </a:buClr>
              <a:buFont typeface="Wingdings 2" pitchFamily="18" charset="2"/>
              <a:buChar char="è"/>
            </a:pPr>
            <a:r>
              <a:rPr lang="en-US" sz="2800" dirty="0">
                <a:solidFill>
                  <a:prstClr val="black"/>
                </a:solidFill>
                <a:latin typeface="Georgia" pitchFamily="18" charset="0"/>
              </a:rPr>
              <a:t>When His Faith Sank, He sank -</a:t>
            </a:r>
            <a:r>
              <a:rPr lang="en-US" sz="2800" b="1" dirty="0">
                <a:solidFill>
                  <a:srgbClr val="FF0000"/>
                </a:solidFill>
                <a:latin typeface="Elephant" pitchFamily="18" charset="0"/>
              </a:rPr>
              <a:t>(30)</a:t>
            </a:r>
          </a:p>
        </p:txBody>
      </p:sp>
      <p:sp>
        <p:nvSpPr>
          <p:cNvPr id="8" name="TextBox 7"/>
          <p:cNvSpPr txBox="1"/>
          <p:nvPr/>
        </p:nvSpPr>
        <p:spPr>
          <a:xfrm>
            <a:off x="4121988" y="1342966"/>
            <a:ext cx="4758906" cy="584775"/>
          </a:xfrm>
          <a:prstGeom prst="rect">
            <a:avLst/>
          </a:prstGeom>
          <a:noFill/>
        </p:spPr>
        <p:txBody>
          <a:bodyPr wrap="square" rtlCol="0">
            <a:spAutoFit/>
          </a:bodyPr>
          <a:lstStyle/>
          <a:p>
            <a:pPr algn="ctr"/>
            <a:r>
              <a:rPr lang="en-US" sz="3200" b="1" dirty="0" smtClean="0">
                <a:solidFill>
                  <a:prstClr val="black"/>
                </a:solidFill>
                <a:latin typeface="Elephant" pitchFamily="18" charset="0"/>
              </a:rPr>
              <a:t>BECAUSE</a:t>
            </a:r>
            <a:r>
              <a:rPr lang="en-US" sz="2400" b="1" dirty="0" smtClean="0">
                <a:solidFill>
                  <a:prstClr val="black"/>
                </a:solidFill>
                <a:latin typeface="Elephant" pitchFamily="18" charset="0"/>
              </a:rPr>
              <a:t>…</a:t>
            </a:r>
            <a:endParaRPr lang="en-US" sz="2400" b="1" dirty="0">
              <a:solidFill>
                <a:prstClr val="black"/>
              </a:solidFill>
              <a:latin typeface="Elephant" pitchFamily="18" charset="0"/>
            </a:endParaRPr>
          </a:p>
        </p:txBody>
      </p:sp>
      <p:sp>
        <p:nvSpPr>
          <p:cNvPr id="9" name="TextBox 8"/>
          <p:cNvSpPr txBox="1"/>
          <p:nvPr/>
        </p:nvSpPr>
        <p:spPr>
          <a:xfrm>
            <a:off x="152400" y="1524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BEDBFE">
                    <a:lumMod val="90000"/>
                  </a:srgbClr>
                </a:solidFill>
                <a:latin typeface="Georgia" pitchFamily="18" charset="0"/>
              </a:rPr>
              <a:t>Why Did Peter Begin To Sink?</a:t>
            </a:r>
          </a:p>
        </p:txBody>
      </p:sp>
    </p:spTree>
    <p:extLst>
      <p:ext uri="{BB962C8B-B14F-4D97-AF65-F5344CB8AC3E}">
        <p14:creationId xmlns:p14="http://schemas.microsoft.com/office/powerpoint/2010/main" val="1932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heel(1)">
                                      <p:cBhvr>
                                        <p:cTn id="7" dur="20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heel(1)">
                                      <p:cBhvr>
                                        <p:cTn id="12"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342966"/>
            <a:ext cx="4724400" cy="553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4004094" y="1066800"/>
            <a:ext cx="4876800" cy="5535197"/>
          </a:xfrm>
          <a:prstGeom prst="round2DiagRect">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alanced" dir="b">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4156494" y="1733823"/>
            <a:ext cx="4724400" cy="4601260"/>
          </a:xfrm>
          <a:prstGeom prst="rect">
            <a:avLst/>
          </a:prstGeom>
        </p:spPr>
        <p:txBody>
          <a:bodyPr wrap="square">
            <a:spAutoFit/>
          </a:bodyPr>
          <a:lstStyle/>
          <a:p>
            <a:pPr>
              <a:spcAft>
                <a:spcPts val="600"/>
              </a:spcAft>
              <a:buClr>
                <a:srgbClr val="BEDBFE">
                  <a:lumMod val="10000"/>
                </a:srgbClr>
              </a:buClr>
            </a:pPr>
            <a:endParaRPr lang="en-US" sz="2800" b="1" i="1" dirty="0">
              <a:solidFill>
                <a:srgbClr val="0000FF"/>
              </a:solidFill>
              <a:latin typeface="Georgia" pitchFamily="18" charset="0"/>
            </a:endParaRPr>
          </a:p>
          <a:p>
            <a:pPr marL="285750" indent="-285750">
              <a:spcAft>
                <a:spcPts val="600"/>
              </a:spcAft>
              <a:buClr>
                <a:srgbClr val="BEDBFE">
                  <a:lumMod val="10000"/>
                </a:srgbClr>
              </a:buClr>
              <a:buFont typeface="Wingdings 2" pitchFamily="18" charset="2"/>
              <a:buChar char="è"/>
            </a:pPr>
            <a:r>
              <a:rPr lang="en-US" sz="3000" dirty="0">
                <a:solidFill>
                  <a:prstClr val="black"/>
                </a:solidFill>
                <a:latin typeface="Georgia" pitchFamily="18" charset="0"/>
              </a:rPr>
              <a:t>Had the faith to get out of the boat </a:t>
            </a:r>
            <a:r>
              <a:rPr lang="en-US" sz="3000" b="1" dirty="0">
                <a:solidFill>
                  <a:srgbClr val="FF0000"/>
                </a:solidFill>
                <a:latin typeface="Elephant" pitchFamily="18" charset="0"/>
              </a:rPr>
              <a:t>(29)</a:t>
            </a:r>
          </a:p>
          <a:p>
            <a:pPr marL="285750" indent="-285750">
              <a:spcAft>
                <a:spcPts val="600"/>
              </a:spcAft>
              <a:buClr>
                <a:srgbClr val="BEDBFE">
                  <a:lumMod val="10000"/>
                </a:srgbClr>
              </a:buClr>
              <a:buFont typeface="Wingdings 2" pitchFamily="18" charset="2"/>
              <a:buChar char="è"/>
            </a:pPr>
            <a:r>
              <a:rPr lang="en-US" sz="3000" dirty="0">
                <a:solidFill>
                  <a:prstClr val="black"/>
                </a:solidFill>
                <a:latin typeface="Georgia" pitchFamily="18" charset="0"/>
              </a:rPr>
              <a:t>Walked on Water </a:t>
            </a:r>
            <a:r>
              <a:rPr lang="en-US" sz="3000" b="1" dirty="0">
                <a:solidFill>
                  <a:srgbClr val="FF0000"/>
                </a:solidFill>
                <a:latin typeface="Elephant" pitchFamily="18" charset="0"/>
              </a:rPr>
              <a:t>(29)</a:t>
            </a:r>
          </a:p>
          <a:p>
            <a:pPr marL="285750" indent="-285750">
              <a:spcAft>
                <a:spcPts val="600"/>
              </a:spcAft>
              <a:buClr>
                <a:srgbClr val="BEDBFE">
                  <a:lumMod val="10000"/>
                </a:srgbClr>
              </a:buClr>
              <a:buFont typeface="Wingdings 2" pitchFamily="18" charset="2"/>
              <a:buChar char="è"/>
            </a:pPr>
            <a:r>
              <a:rPr lang="en-US" sz="3000" dirty="0">
                <a:solidFill>
                  <a:prstClr val="black"/>
                </a:solidFill>
                <a:latin typeface="Georgia" pitchFamily="18" charset="0"/>
              </a:rPr>
              <a:t>Began to </a:t>
            </a:r>
            <a:r>
              <a:rPr lang="en-US" sz="3000" dirty="0" smtClean="0">
                <a:solidFill>
                  <a:prstClr val="black"/>
                </a:solidFill>
                <a:latin typeface="Georgia" pitchFamily="18" charset="0"/>
              </a:rPr>
              <a:t>Sink </a:t>
            </a:r>
            <a:r>
              <a:rPr lang="en-US" sz="3000" b="1" dirty="0">
                <a:solidFill>
                  <a:srgbClr val="FF0000"/>
                </a:solidFill>
                <a:latin typeface="Elephant" pitchFamily="18" charset="0"/>
              </a:rPr>
              <a:t>(30)</a:t>
            </a:r>
          </a:p>
          <a:p>
            <a:pPr marL="285750" indent="-285750">
              <a:spcAft>
                <a:spcPts val="600"/>
              </a:spcAft>
              <a:buClr>
                <a:srgbClr val="BEDBFE">
                  <a:lumMod val="10000"/>
                </a:srgbClr>
              </a:buClr>
              <a:buFont typeface="Wingdings 2" pitchFamily="18" charset="2"/>
              <a:buChar char="è"/>
            </a:pPr>
            <a:r>
              <a:rPr lang="en-US" sz="3000" dirty="0">
                <a:solidFill>
                  <a:prstClr val="black"/>
                </a:solidFill>
                <a:latin typeface="Georgia" pitchFamily="18" charset="0"/>
              </a:rPr>
              <a:t>Cried out “Lord save me!” </a:t>
            </a:r>
            <a:r>
              <a:rPr lang="en-US" sz="3000" dirty="0" smtClean="0">
                <a:solidFill>
                  <a:prstClr val="black"/>
                </a:solidFill>
                <a:latin typeface="Georgia" pitchFamily="18" charset="0"/>
              </a:rPr>
              <a:t> </a:t>
            </a:r>
            <a:r>
              <a:rPr lang="en-US" sz="3000" b="1" dirty="0">
                <a:solidFill>
                  <a:srgbClr val="FF0000"/>
                </a:solidFill>
                <a:latin typeface="Elephant" pitchFamily="18" charset="0"/>
              </a:rPr>
              <a:t>(30)</a:t>
            </a:r>
          </a:p>
          <a:p>
            <a:pPr marL="285750" indent="-285750">
              <a:spcAft>
                <a:spcPts val="600"/>
              </a:spcAft>
              <a:buClr>
                <a:srgbClr val="BEDBFE">
                  <a:lumMod val="10000"/>
                </a:srgbClr>
              </a:buClr>
              <a:buFont typeface="Wingdings 2" pitchFamily="18" charset="2"/>
              <a:buChar char="è"/>
            </a:pPr>
            <a:r>
              <a:rPr lang="en-US" sz="3000" dirty="0">
                <a:solidFill>
                  <a:prstClr val="black"/>
                </a:solidFill>
                <a:latin typeface="Georgia" pitchFamily="18" charset="0"/>
              </a:rPr>
              <a:t>Jesus SAVED HIM! </a:t>
            </a:r>
            <a:r>
              <a:rPr lang="en-US" sz="3000" b="1" dirty="0">
                <a:solidFill>
                  <a:srgbClr val="FF0000"/>
                </a:solidFill>
                <a:latin typeface="Elephant" pitchFamily="18" charset="0"/>
              </a:rPr>
              <a:t>(32)</a:t>
            </a:r>
          </a:p>
        </p:txBody>
      </p:sp>
      <p:sp>
        <p:nvSpPr>
          <p:cNvPr id="8" name="TextBox 7"/>
          <p:cNvSpPr txBox="1"/>
          <p:nvPr/>
        </p:nvSpPr>
        <p:spPr>
          <a:xfrm>
            <a:off x="4121988" y="1342966"/>
            <a:ext cx="4758906" cy="584775"/>
          </a:xfrm>
          <a:prstGeom prst="rect">
            <a:avLst/>
          </a:prstGeom>
          <a:noFill/>
        </p:spPr>
        <p:txBody>
          <a:bodyPr wrap="square" rtlCol="0">
            <a:spAutoFit/>
          </a:bodyPr>
          <a:lstStyle/>
          <a:p>
            <a:pPr algn="ctr"/>
            <a:r>
              <a:rPr lang="en-US" sz="3200" b="1" dirty="0" smtClean="0">
                <a:solidFill>
                  <a:prstClr val="black"/>
                </a:solidFill>
                <a:latin typeface="Elephant" pitchFamily="18" charset="0"/>
              </a:rPr>
              <a:t>Peter</a:t>
            </a:r>
            <a:r>
              <a:rPr lang="en-US" sz="2400" b="1" dirty="0" smtClean="0">
                <a:solidFill>
                  <a:prstClr val="black"/>
                </a:solidFill>
                <a:latin typeface="Elephant" pitchFamily="18" charset="0"/>
              </a:rPr>
              <a:t>…</a:t>
            </a:r>
            <a:endParaRPr lang="en-US" sz="2400" b="1" dirty="0">
              <a:solidFill>
                <a:prstClr val="black"/>
              </a:solidFill>
              <a:latin typeface="Elephant" pitchFamily="18" charset="0"/>
            </a:endParaRPr>
          </a:p>
        </p:txBody>
      </p:sp>
      <p:sp>
        <p:nvSpPr>
          <p:cNvPr id="9" name="TextBox 8"/>
          <p:cNvSpPr txBox="1"/>
          <p:nvPr/>
        </p:nvSpPr>
        <p:spPr>
          <a:xfrm>
            <a:off x="152400" y="1524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BEDBFE">
                    <a:lumMod val="90000"/>
                  </a:srgbClr>
                </a:solidFill>
                <a:latin typeface="Georgia" pitchFamily="18" charset="0"/>
              </a:rPr>
              <a:t>Can You Walk on Water?</a:t>
            </a:r>
            <a:endParaRPr lang="en-US" sz="4000" b="1" dirty="0">
              <a:ln w="11430"/>
              <a:solidFill>
                <a:srgbClr val="BEDBFE">
                  <a:lumMod val="90000"/>
                </a:srgbClr>
              </a:solidFill>
              <a:latin typeface="Georgia" pitchFamily="18" charset="0"/>
            </a:endParaRPr>
          </a:p>
        </p:txBody>
      </p:sp>
    </p:spTree>
    <p:extLst>
      <p:ext uri="{BB962C8B-B14F-4D97-AF65-F5344CB8AC3E}">
        <p14:creationId xmlns:p14="http://schemas.microsoft.com/office/powerpoint/2010/main" val="35408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p:cTn id="1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7">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p:cTn id="19"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7">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p:cTn id="25"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7">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p:cTn id="31"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342966"/>
            <a:ext cx="4724400" cy="553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3733800" y="1066800"/>
            <a:ext cx="5147094" cy="5535197"/>
          </a:xfrm>
          <a:prstGeom prst="round2DiagRect">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alanced" dir="b">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810000" y="1969960"/>
            <a:ext cx="5070894" cy="4693593"/>
          </a:xfrm>
          <a:prstGeom prst="rect">
            <a:avLst/>
          </a:prstGeom>
        </p:spPr>
        <p:txBody>
          <a:bodyPr wrap="square">
            <a:spAutoFit/>
          </a:bodyPr>
          <a:lstStyle/>
          <a:p>
            <a:pPr marL="742950" lvl="1" indent="-285750">
              <a:spcAft>
                <a:spcPts val="600"/>
              </a:spcAft>
              <a:buClr>
                <a:srgbClr val="BEDBFE">
                  <a:lumMod val="10000"/>
                </a:srgbClr>
              </a:buClr>
              <a:buFont typeface="Wingdings 2" pitchFamily="18" charset="2"/>
              <a:buChar char="è"/>
            </a:pPr>
            <a:r>
              <a:rPr lang="en-US" sz="2800" b="1" dirty="0" smtClean="0">
                <a:solidFill>
                  <a:prstClr val="black"/>
                </a:solidFill>
                <a:latin typeface="Book Antiqua" pitchFamily="18" charset="0"/>
              </a:rPr>
              <a:t>A </a:t>
            </a:r>
            <a:r>
              <a:rPr lang="en-US" sz="2800" b="1" dirty="0">
                <a:solidFill>
                  <a:prstClr val="black"/>
                </a:solidFill>
                <a:latin typeface="Book Antiqua" pitchFamily="18" charset="0"/>
              </a:rPr>
              <a:t>loosening of morals </a:t>
            </a:r>
          </a:p>
          <a:p>
            <a:pPr marL="742950" lvl="1" indent="-285750">
              <a:spcAft>
                <a:spcPts val="600"/>
              </a:spcAft>
              <a:buClr>
                <a:srgbClr val="BEDBFE">
                  <a:lumMod val="10000"/>
                </a:srgbClr>
              </a:buClr>
              <a:buFont typeface="Wingdings 2" pitchFamily="18" charset="2"/>
              <a:buChar char="è"/>
            </a:pPr>
            <a:r>
              <a:rPr lang="en-US" sz="2800" b="1" dirty="0">
                <a:solidFill>
                  <a:prstClr val="black"/>
                </a:solidFill>
                <a:latin typeface="Book Antiqua" pitchFamily="18" charset="0"/>
              </a:rPr>
              <a:t>A creeping disinterest in worship and associating w/ other Christians</a:t>
            </a:r>
          </a:p>
          <a:p>
            <a:pPr marL="742950" lvl="1" indent="-285750">
              <a:spcAft>
                <a:spcPts val="600"/>
              </a:spcAft>
              <a:buClr>
                <a:srgbClr val="BEDBFE">
                  <a:lumMod val="10000"/>
                </a:srgbClr>
              </a:buClr>
              <a:buFont typeface="Wingdings 2" pitchFamily="18" charset="2"/>
              <a:buChar char="è"/>
            </a:pPr>
            <a:r>
              <a:rPr lang="en-US" sz="2800" b="1" dirty="0">
                <a:solidFill>
                  <a:prstClr val="black"/>
                </a:solidFill>
                <a:latin typeface="Book Antiqua" pitchFamily="18" charset="0"/>
              </a:rPr>
              <a:t>Backsliding into practices you confessed were wrong</a:t>
            </a:r>
          </a:p>
          <a:p>
            <a:pPr marL="742950" lvl="1" indent="-285750">
              <a:spcAft>
                <a:spcPts val="600"/>
              </a:spcAft>
              <a:buClr>
                <a:srgbClr val="BEDBFE">
                  <a:lumMod val="10000"/>
                </a:srgbClr>
              </a:buClr>
              <a:buFont typeface="Wingdings 2" pitchFamily="18" charset="2"/>
              <a:buChar char="è"/>
            </a:pPr>
            <a:r>
              <a:rPr lang="en-US" sz="3200" b="1" dirty="0">
                <a:solidFill>
                  <a:prstClr val="black"/>
                </a:solidFill>
                <a:latin typeface="Elephant" pitchFamily="18" charset="0"/>
              </a:rPr>
              <a:t>Good news</a:t>
            </a:r>
            <a:r>
              <a:rPr lang="en-US" sz="2800" b="1" dirty="0">
                <a:solidFill>
                  <a:prstClr val="black"/>
                </a:solidFill>
                <a:latin typeface="Book Antiqua" pitchFamily="18" charset="0"/>
              </a:rPr>
              <a:t>: If we are slipping there is a way to fix it</a:t>
            </a:r>
          </a:p>
        </p:txBody>
      </p:sp>
      <p:sp>
        <p:nvSpPr>
          <p:cNvPr id="8" name="TextBox 7"/>
          <p:cNvSpPr txBox="1"/>
          <p:nvPr/>
        </p:nvSpPr>
        <p:spPr>
          <a:xfrm>
            <a:off x="4139241" y="1073989"/>
            <a:ext cx="4758906" cy="830997"/>
          </a:xfrm>
          <a:prstGeom prst="rect">
            <a:avLst/>
          </a:prstGeom>
          <a:noFill/>
        </p:spPr>
        <p:txBody>
          <a:bodyPr wrap="square" rtlCol="0">
            <a:spAutoFit/>
          </a:bodyPr>
          <a:lstStyle/>
          <a:p>
            <a:pPr algn="ctr"/>
            <a:r>
              <a:rPr lang="en-US" sz="2400" b="1" dirty="0" smtClean="0">
                <a:solidFill>
                  <a:srgbClr val="0000FF"/>
                </a:solidFill>
                <a:latin typeface="Elephant" pitchFamily="18" charset="0"/>
              </a:rPr>
              <a:t>Signs That You May Be Beginning to Sink</a:t>
            </a:r>
            <a:endParaRPr lang="en-US" sz="2400" b="1" dirty="0">
              <a:solidFill>
                <a:srgbClr val="0000FF"/>
              </a:solidFill>
              <a:latin typeface="Elephant" pitchFamily="18" charset="0"/>
            </a:endParaRPr>
          </a:p>
        </p:txBody>
      </p:sp>
      <p:sp>
        <p:nvSpPr>
          <p:cNvPr id="9" name="TextBox 8"/>
          <p:cNvSpPr txBox="1"/>
          <p:nvPr/>
        </p:nvSpPr>
        <p:spPr>
          <a:xfrm>
            <a:off x="152400" y="1524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BEDBFE">
                    <a:lumMod val="90000"/>
                  </a:srgbClr>
                </a:solidFill>
                <a:latin typeface="Georgia" pitchFamily="18" charset="0"/>
              </a:rPr>
              <a:t>Can You Walk on Water?</a:t>
            </a:r>
            <a:endParaRPr lang="en-US" sz="4000" b="1" dirty="0">
              <a:ln w="11430"/>
              <a:solidFill>
                <a:srgbClr val="BEDBFE">
                  <a:lumMod val="90000"/>
                </a:srgbClr>
              </a:solidFill>
              <a:latin typeface="Georgia" pitchFamily="18" charset="0"/>
            </a:endParaRPr>
          </a:p>
        </p:txBody>
      </p:sp>
    </p:spTree>
    <p:extLst>
      <p:ext uri="{BB962C8B-B14F-4D97-AF65-F5344CB8AC3E}">
        <p14:creationId xmlns:p14="http://schemas.microsoft.com/office/powerpoint/2010/main" val="349299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heel(1)">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heel(1)">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p:cTn id="1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342966"/>
            <a:ext cx="4724400" cy="553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3697857" y="1044058"/>
            <a:ext cx="5147094" cy="5535197"/>
          </a:xfrm>
          <a:prstGeom prst="round2DiagRect">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alanced" dir="b">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697857" y="1905000"/>
            <a:ext cx="5070894" cy="3493264"/>
          </a:xfrm>
          <a:prstGeom prst="rect">
            <a:avLst/>
          </a:prstGeom>
        </p:spPr>
        <p:txBody>
          <a:bodyPr wrap="square">
            <a:spAutoFit/>
          </a:bodyPr>
          <a:lstStyle/>
          <a:p>
            <a:pPr marL="742950" lvl="1" indent="-285750">
              <a:spcAft>
                <a:spcPts val="600"/>
              </a:spcAft>
              <a:buClr>
                <a:srgbClr val="BEDBFE">
                  <a:lumMod val="10000"/>
                </a:srgbClr>
              </a:buClr>
              <a:buFont typeface="Wingdings 2" pitchFamily="18" charset="2"/>
              <a:buChar char="è"/>
            </a:pPr>
            <a:r>
              <a:rPr lang="en-US" sz="3200" b="1" dirty="0" smtClean="0">
                <a:solidFill>
                  <a:prstClr val="black"/>
                </a:solidFill>
                <a:latin typeface="Elephant" pitchFamily="18" charset="0"/>
              </a:rPr>
              <a:t>Unsinkable </a:t>
            </a:r>
            <a:r>
              <a:rPr lang="en-US" sz="3200" b="1" dirty="0">
                <a:solidFill>
                  <a:prstClr val="black"/>
                </a:solidFill>
                <a:latin typeface="Elephant" pitchFamily="18" charset="0"/>
              </a:rPr>
              <a:t>faith requires a single mind</a:t>
            </a:r>
            <a:r>
              <a:rPr lang="en-US" sz="2800" b="1" dirty="0">
                <a:solidFill>
                  <a:prstClr val="black"/>
                </a:solidFill>
                <a:latin typeface="Book Antiqua" pitchFamily="18" charset="0"/>
              </a:rPr>
              <a:t>! </a:t>
            </a:r>
            <a:r>
              <a:rPr lang="en-US" sz="2800" b="1" dirty="0" smtClean="0">
                <a:solidFill>
                  <a:prstClr val="black"/>
                </a:solidFill>
                <a:latin typeface="Book Antiqua" pitchFamily="18" charset="0"/>
              </a:rPr>
              <a:t>                            </a:t>
            </a:r>
            <a:r>
              <a:rPr lang="en-US" sz="2800" b="1" dirty="0" smtClean="0">
                <a:solidFill>
                  <a:srgbClr val="FF0000"/>
                </a:solidFill>
                <a:latin typeface="Elephant" pitchFamily="18" charset="0"/>
              </a:rPr>
              <a:t>Matthew </a:t>
            </a:r>
            <a:r>
              <a:rPr lang="en-US" sz="2800" b="1" dirty="0">
                <a:solidFill>
                  <a:srgbClr val="FF0000"/>
                </a:solidFill>
                <a:latin typeface="Elephant" pitchFamily="18" charset="0"/>
              </a:rPr>
              <a:t>6:22,23</a:t>
            </a:r>
          </a:p>
          <a:p>
            <a:pPr marL="742950" lvl="1" indent="-285750">
              <a:spcAft>
                <a:spcPts val="600"/>
              </a:spcAft>
              <a:buClr>
                <a:srgbClr val="BEDBFE">
                  <a:lumMod val="10000"/>
                </a:srgbClr>
              </a:buClr>
              <a:buFont typeface="Wingdings 2" pitchFamily="18" charset="2"/>
              <a:buChar char="è"/>
            </a:pPr>
            <a:r>
              <a:rPr lang="en-US" sz="3200" b="1" dirty="0">
                <a:solidFill>
                  <a:prstClr val="black"/>
                </a:solidFill>
                <a:latin typeface="Elephant" pitchFamily="18" charset="0"/>
              </a:rPr>
              <a:t>It is a challenge to serve the Lord</a:t>
            </a:r>
            <a:r>
              <a:rPr lang="en-US" sz="2800" b="1" dirty="0">
                <a:solidFill>
                  <a:prstClr val="black"/>
                </a:solidFill>
                <a:latin typeface="Book Antiqua" pitchFamily="18" charset="0"/>
              </a:rPr>
              <a:t>! – </a:t>
            </a:r>
            <a:r>
              <a:rPr lang="en-US" sz="2800" b="1" dirty="0" smtClean="0">
                <a:solidFill>
                  <a:prstClr val="black"/>
                </a:solidFill>
                <a:latin typeface="Book Antiqua" pitchFamily="18" charset="0"/>
              </a:rPr>
              <a:t>                   </a:t>
            </a:r>
            <a:r>
              <a:rPr lang="en-US" sz="2800" b="1" dirty="0" smtClean="0">
                <a:solidFill>
                  <a:srgbClr val="FF0000"/>
                </a:solidFill>
                <a:latin typeface="Elephant" pitchFamily="18" charset="0"/>
              </a:rPr>
              <a:t>Mathew 7:13,14 </a:t>
            </a:r>
            <a:endParaRPr lang="en-US" sz="2800" b="1" dirty="0">
              <a:solidFill>
                <a:srgbClr val="FF0000"/>
              </a:solidFill>
              <a:latin typeface="Elephant" pitchFamily="18" charset="0"/>
            </a:endParaRPr>
          </a:p>
        </p:txBody>
      </p:sp>
      <p:sp>
        <p:nvSpPr>
          <p:cNvPr id="9" name="TextBox 8"/>
          <p:cNvSpPr txBox="1"/>
          <p:nvPr/>
        </p:nvSpPr>
        <p:spPr>
          <a:xfrm>
            <a:off x="152400" y="1524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BEDBFE">
                    <a:lumMod val="90000"/>
                  </a:srgbClr>
                </a:solidFill>
                <a:latin typeface="Georgia" pitchFamily="18" charset="0"/>
              </a:rPr>
              <a:t>Can You Walk on Water?</a:t>
            </a:r>
            <a:endParaRPr lang="en-US" sz="4000" b="1" dirty="0">
              <a:ln w="11430"/>
              <a:solidFill>
                <a:srgbClr val="BEDBFE">
                  <a:lumMod val="90000"/>
                </a:srgbClr>
              </a:solidFill>
              <a:latin typeface="Georgia" pitchFamily="18" charset="0"/>
            </a:endParaRPr>
          </a:p>
        </p:txBody>
      </p:sp>
    </p:spTree>
    <p:extLst>
      <p:ext uri="{BB962C8B-B14F-4D97-AF65-F5344CB8AC3E}">
        <p14:creationId xmlns:p14="http://schemas.microsoft.com/office/powerpoint/2010/main" val="348843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342966"/>
            <a:ext cx="4724400" cy="553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3697857" y="1044058"/>
            <a:ext cx="5147094" cy="5535197"/>
          </a:xfrm>
          <a:prstGeom prst="round2DiagRect">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alanced" dir="b">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774057" y="1219200"/>
            <a:ext cx="5070894" cy="4970591"/>
          </a:xfrm>
          <a:prstGeom prst="rect">
            <a:avLst/>
          </a:prstGeom>
        </p:spPr>
        <p:txBody>
          <a:bodyPr wrap="square">
            <a:spAutoFit/>
          </a:bodyPr>
          <a:lstStyle/>
          <a:p>
            <a:pPr marL="742950" lvl="1" indent="-285750">
              <a:spcAft>
                <a:spcPts val="600"/>
              </a:spcAft>
              <a:buClr>
                <a:srgbClr val="BEDBFE">
                  <a:lumMod val="10000"/>
                </a:srgbClr>
              </a:buClr>
              <a:buFont typeface="Wingdings 2" pitchFamily="18" charset="2"/>
              <a:buChar char="è"/>
            </a:pPr>
            <a:r>
              <a:rPr lang="en-US" sz="3200" b="1" dirty="0" smtClean="0">
                <a:solidFill>
                  <a:prstClr val="black"/>
                </a:solidFill>
                <a:latin typeface="Elephant" pitchFamily="18" charset="0"/>
              </a:rPr>
              <a:t>We </a:t>
            </a:r>
            <a:r>
              <a:rPr lang="en-US" sz="3200" b="1" dirty="0">
                <a:solidFill>
                  <a:prstClr val="black"/>
                </a:solidFill>
                <a:latin typeface="Elephant" pitchFamily="18" charset="0"/>
              </a:rPr>
              <a:t>can do anything and everything the Lord commands  us to do</a:t>
            </a:r>
            <a:r>
              <a:rPr lang="en-US" sz="2800" b="1" dirty="0">
                <a:solidFill>
                  <a:prstClr val="black"/>
                </a:solidFill>
                <a:latin typeface="Elephant" pitchFamily="18" charset="0"/>
              </a:rPr>
              <a:t>! </a:t>
            </a:r>
            <a:r>
              <a:rPr lang="en-US" sz="3200" b="1" dirty="0">
                <a:solidFill>
                  <a:prstClr val="black"/>
                </a:solidFill>
                <a:latin typeface="Elephant" pitchFamily="18" charset="0"/>
              </a:rPr>
              <a:t>– </a:t>
            </a:r>
            <a:r>
              <a:rPr lang="en-US" sz="2400" b="1" dirty="0" smtClean="0">
                <a:solidFill>
                  <a:srgbClr val="FF0000"/>
                </a:solidFill>
                <a:latin typeface="Elephant" pitchFamily="18" charset="0"/>
              </a:rPr>
              <a:t>Philippians 4:13;                  1 Corinthians </a:t>
            </a:r>
            <a:r>
              <a:rPr lang="en-US" sz="2400" b="1" dirty="0">
                <a:solidFill>
                  <a:srgbClr val="FF0000"/>
                </a:solidFill>
                <a:latin typeface="Elephant" pitchFamily="18" charset="0"/>
              </a:rPr>
              <a:t>10:13</a:t>
            </a:r>
          </a:p>
          <a:p>
            <a:pPr marL="742950" lvl="1" indent="-285750">
              <a:spcAft>
                <a:spcPts val="600"/>
              </a:spcAft>
              <a:buClr>
                <a:srgbClr val="BEDBFE">
                  <a:lumMod val="10000"/>
                </a:srgbClr>
              </a:buClr>
              <a:buFont typeface="Wingdings 2" pitchFamily="18" charset="2"/>
              <a:buChar char="è"/>
            </a:pPr>
            <a:r>
              <a:rPr lang="en-US" sz="3200" b="1" dirty="0">
                <a:solidFill>
                  <a:prstClr val="black"/>
                </a:solidFill>
                <a:latin typeface="Elephant" pitchFamily="18" charset="0"/>
              </a:rPr>
              <a:t>But . . . we can easily find ourselves sinking . . . </a:t>
            </a:r>
            <a:r>
              <a:rPr lang="en-US" sz="3200" b="1" dirty="0" smtClean="0">
                <a:solidFill>
                  <a:prstClr val="black"/>
                </a:solidFill>
                <a:latin typeface="Elephant" pitchFamily="18" charset="0"/>
              </a:rPr>
              <a:t>                      If </a:t>
            </a:r>
            <a:r>
              <a:rPr lang="en-US" sz="3200" b="1" dirty="0">
                <a:solidFill>
                  <a:prstClr val="black"/>
                </a:solidFill>
                <a:latin typeface="Elephant" pitchFamily="18" charset="0"/>
              </a:rPr>
              <a:t>we do - </a:t>
            </a:r>
            <a:r>
              <a:rPr lang="en-US" sz="3200" b="1" dirty="0">
                <a:solidFill>
                  <a:srgbClr val="0000FF"/>
                </a:solidFill>
                <a:latin typeface="Elephant" pitchFamily="18" charset="0"/>
              </a:rPr>
              <a:t>WHY DROWN????? </a:t>
            </a:r>
            <a:endParaRPr lang="en-US" sz="3200" b="1" dirty="0">
              <a:solidFill>
                <a:prstClr val="black"/>
              </a:solidFill>
              <a:latin typeface="Elephant" pitchFamily="18" charset="0"/>
            </a:endParaRPr>
          </a:p>
        </p:txBody>
      </p:sp>
      <p:sp>
        <p:nvSpPr>
          <p:cNvPr id="9" name="TextBox 8"/>
          <p:cNvSpPr txBox="1"/>
          <p:nvPr/>
        </p:nvSpPr>
        <p:spPr>
          <a:xfrm>
            <a:off x="152400" y="1524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BEDBFE">
                    <a:lumMod val="90000"/>
                  </a:srgbClr>
                </a:solidFill>
                <a:latin typeface="Georgia" pitchFamily="18" charset="0"/>
              </a:rPr>
              <a:t>Can You Walk on Water?</a:t>
            </a:r>
            <a:endParaRPr lang="en-US" sz="4000" b="1" dirty="0">
              <a:ln w="11430"/>
              <a:solidFill>
                <a:srgbClr val="BEDBFE">
                  <a:lumMod val="90000"/>
                </a:srgbClr>
              </a:solidFill>
              <a:latin typeface="Georgia" pitchFamily="18" charset="0"/>
            </a:endParaRPr>
          </a:p>
        </p:txBody>
      </p:sp>
    </p:spTree>
    <p:extLst>
      <p:ext uri="{BB962C8B-B14F-4D97-AF65-F5344CB8AC3E}">
        <p14:creationId xmlns:p14="http://schemas.microsoft.com/office/powerpoint/2010/main" val="131299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1" y="798731"/>
            <a:ext cx="9143999" cy="6089748"/>
          </a:xfrm>
          <a:prstGeom prst="rect">
            <a:avLst/>
          </a:prstGeom>
          <a:noFill/>
          <a:ln w="9525">
            <a:noFill/>
            <a:miter lim="800000"/>
            <a:headEnd/>
            <a:tailEnd/>
          </a:ln>
          <a:effectLst/>
        </p:spPr>
      </p:pic>
      <p:sp>
        <p:nvSpPr>
          <p:cNvPr id="4" name="TextBox 3"/>
          <p:cNvSpPr txBox="1"/>
          <p:nvPr/>
        </p:nvSpPr>
        <p:spPr>
          <a:xfrm>
            <a:off x="152400" y="152400"/>
            <a:ext cx="88392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rgbClr val="BEDBFE">
                    <a:lumMod val="90000"/>
                  </a:srgbClr>
                </a:solidFill>
                <a:latin typeface="Elephant" pitchFamily="18" charset="0"/>
              </a:rPr>
              <a:t>Can You Walk On Water?</a:t>
            </a:r>
          </a:p>
        </p:txBody>
      </p:sp>
      <p:sp>
        <p:nvSpPr>
          <p:cNvPr id="5" name="Rectangle 4"/>
          <p:cNvSpPr/>
          <p:nvPr/>
        </p:nvSpPr>
        <p:spPr>
          <a:xfrm>
            <a:off x="1066800" y="1138687"/>
            <a:ext cx="7086600" cy="4154984"/>
          </a:xfrm>
          <a:prstGeom prst="rect">
            <a:avLst/>
          </a:prstGeom>
        </p:spPr>
        <p:txBody>
          <a:bodyPr wrap="square">
            <a:spAutoFit/>
          </a:bodyPr>
          <a:lstStyle/>
          <a:p>
            <a:pPr algn="ctr"/>
            <a:r>
              <a:rPr lang="en-US" sz="2400" b="1" u="sng" dirty="0">
                <a:solidFill>
                  <a:srgbClr val="FF0000"/>
                </a:solidFill>
                <a:latin typeface="Elephant" pitchFamily="18" charset="0"/>
              </a:rPr>
              <a:t>Matthew </a:t>
            </a:r>
            <a:r>
              <a:rPr lang="en-US" sz="2400" b="1" u="sng" dirty="0" smtClean="0">
                <a:solidFill>
                  <a:srgbClr val="FF0000"/>
                </a:solidFill>
                <a:latin typeface="Elephant" pitchFamily="18" charset="0"/>
              </a:rPr>
              <a:t>14:25-27 </a:t>
            </a:r>
          </a:p>
          <a:p>
            <a:pPr algn="ctr"/>
            <a:r>
              <a:rPr lang="en-US" sz="2600" i="1" baseline="30000" dirty="0" smtClean="0">
                <a:solidFill>
                  <a:srgbClr val="FF0000"/>
                </a:solidFill>
                <a:latin typeface="Georgia" pitchFamily="18" charset="0"/>
              </a:rPr>
              <a:t>“</a:t>
            </a:r>
            <a:r>
              <a:rPr lang="en-US" sz="3000" i="1" dirty="0" smtClean="0">
                <a:solidFill>
                  <a:srgbClr val="FF0000"/>
                </a:solidFill>
                <a:latin typeface="Georgia" pitchFamily="18" charset="0"/>
              </a:rPr>
              <a:t>Now in the fourth watch of the night Jesus went to them, walking on the sea. And when the disciples saw Him walking on the sea, they were troubled, saying, "It is a ghost!" And they cried out for fear. But immediately Jesus spoke to them, saying, "Be of good cheer! It is I; do not be afraid</a:t>
            </a:r>
            <a:r>
              <a:rPr lang="en-US" sz="2600" i="1" dirty="0" smtClean="0">
                <a:solidFill>
                  <a:srgbClr val="FF0000"/>
                </a:solidFill>
                <a:latin typeface="Georgia" pitchFamily="18" charset="0"/>
              </a:rPr>
              <a:t>.</a:t>
            </a:r>
            <a:r>
              <a:rPr lang="en-US" sz="2400" dirty="0" smtClean="0">
                <a:solidFill>
                  <a:srgbClr val="FF0000"/>
                </a:solidFill>
                <a:latin typeface="Georgia" pitchFamily="18" charset="0"/>
              </a:rPr>
              <a:t>”</a:t>
            </a:r>
            <a:endParaRPr lang="en-US" sz="2400" dirty="0">
              <a:solidFill>
                <a:srgbClr val="FF0000"/>
              </a:solidFill>
              <a:latin typeface="Georgia" pitchFamily="18" charset="0"/>
            </a:endParaRPr>
          </a:p>
        </p:txBody>
      </p:sp>
    </p:spTree>
    <p:extLst>
      <p:ext uri="{BB962C8B-B14F-4D97-AF65-F5344CB8AC3E}">
        <p14:creationId xmlns:p14="http://schemas.microsoft.com/office/powerpoint/2010/main" val="20880328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1" y="798731"/>
            <a:ext cx="9143999" cy="6089748"/>
          </a:xfrm>
          <a:prstGeom prst="rect">
            <a:avLst/>
          </a:prstGeom>
          <a:noFill/>
          <a:ln w="9525">
            <a:noFill/>
            <a:miter lim="800000"/>
            <a:headEnd/>
            <a:tailEnd/>
          </a:ln>
          <a:effectLst/>
        </p:spPr>
      </p:pic>
      <p:sp>
        <p:nvSpPr>
          <p:cNvPr id="4" name="TextBox 3"/>
          <p:cNvSpPr txBox="1"/>
          <p:nvPr/>
        </p:nvSpPr>
        <p:spPr>
          <a:xfrm>
            <a:off x="152400" y="152400"/>
            <a:ext cx="88392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rgbClr val="BEDBFE">
                    <a:lumMod val="90000"/>
                  </a:srgbClr>
                </a:solidFill>
                <a:latin typeface="Elephant" pitchFamily="18" charset="0"/>
              </a:rPr>
              <a:t>Can You Walk On Water?</a:t>
            </a:r>
          </a:p>
        </p:txBody>
      </p:sp>
      <p:sp>
        <p:nvSpPr>
          <p:cNvPr id="5" name="Rectangle 4"/>
          <p:cNvSpPr/>
          <p:nvPr/>
        </p:nvSpPr>
        <p:spPr>
          <a:xfrm>
            <a:off x="1066800" y="1138687"/>
            <a:ext cx="7086600" cy="4616648"/>
          </a:xfrm>
          <a:prstGeom prst="rect">
            <a:avLst/>
          </a:prstGeom>
        </p:spPr>
        <p:txBody>
          <a:bodyPr wrap="square">
            <a:spAutoFit/>
          </a:bodyPr>
          <a:lstStyle/>
          <a:p>
            <a:pPr algn="ctr"/>
            <a:r>
              <a:rPr lang="en-US" sz="2400" b="1" u="sng" dirty="0">
                <a:solidFill>
                  <a:srgbClr val="FF0000"/>
                </a:solidFill>
                <a:latin typeface="Elephant" pitchFamily="18" charset="0"/>
              </a:rPr>
              <a:t>Matthew </a:t>
            </a:r>
            <a:r>
              <a:rPr lang="en-US" sz="2400" b="1" u="sng" dirty="0" smtClean="0">
                <a:solidFill>
                  <a:srgbClr val="FF0000"/>
                </a:solidFill>
                <a:latin typeface="Elephant" pitchFamily="18" charset="0"/>
              </a:rPr>
              <a:t>14:28-30 </a:t>
            </a:r>
          </a:p>
          <a:p>
            <a:pPr algn="ctr"/>
            <a:r>
              <a:rPr lang="en-US" sz="2600" i="1" baseline="30000" dirty="0" smtClean="0">
                <a:solidFill>
                  <a:srgbClr val="FF0000"/>
                </a:solidFill>
                <a:latin typeface="Georgia" pitchFamily="18" charset="0"/>
              </a:rPr>
              <a:t>“</a:t>
            </a:r>
            <a:r>
              <a:rPr lang="en-US" sz="2900" i="1" dirty="0" smtClean="0">
                <a:solidFill>
                  <a:srgbClr val="FF0000"/>
                </a:solidFill>
                <a:latin typeface="Georgia" pitchFamily="18" charset="0"/>
              </a:rPr>
              <a:t>And Peter answered Him and said, "Lord, if it is You, command me to come to You on the water.“ So He said, "Come." And when Peter had come down out of the boat, he walked on the water to go to Jesus. But when he saw that the wind was boisterous, he was afraid; and beginning to sink he cried out, saying, "Lord, save me</a:t>
            </a:r>
            <a:r>
              <a:rPr lang="en-US" sz="3000" i="1" dirty="0" smtClean="0">
                <a:solidFill>
                  <a:srgbClr val="FF0000"/>
                </a:solidFill>
                <a:latin typeface="Georgia" pitchFamily="18" charset="0"/>
              </a:rPr>
              <a:t>!</a:t>
            </a:r>
            <a:r>
              <a:rPr lang="en-US" sz="2400" dirty="0" smtClean="0">
                <a:solidFill>
                  <a:srgbClr val="FF0000"/>
                </a:solidFill>
                <a:latin typeface="Georgia" pitchFamily="18" charset="0"/>
              </a:rPr>
              <a:t>”</a:t>
            </a:r>
            <a:endParaRPr lang="en-US" sz="2400" dirty="0">
              <a:solidFill>
                <a:srgbClr val="FF0000"/>
              </a:solidFill>
              <a:latin typeface="Georgia" pitchFamily="18" charset="0"/>
            </a:endParaRPr>
          </a:p>
        </p:txBody>
      </p:sp>
    </p:spTree>
    <p:extLst>
      <p:ext uri="{BB962C8B-B14F-4D97-AF65-F5344CB8AC3E}">
        <p14:creationId xmlns:p14="http://schemas.microsoft.com/office/powerpoint/2010/main" val="37836755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1" y="798731"/>
            <a:ext cx="9143999" cy="6089748"/>
          </a:xfrm>
          <a:prstGeom prst="rect">
            <a:avLst/>
          </a:prstGeom>
          <a:noFill/>
          <a:ln w="9525">
            <a:noFill/>
            <a:miter lim="800000"/>
            <a:headEnd/>
            <a:tailEnd/>
          </a:ln>
          <a:effectLst/>
        </p:spPr>
      </p:pic>
      <p:sp>
        <p:nvSpPr>
          <p:cNvPr id="4" name="TextBox 3"/>
          <p:cNvSpPr txBox="1"/>
          <p:nvPr/>
        </p:nvSpPr>
        <p:spPr>
          <a:xfrm>
            <a:off x="152400" y="152400"/>
            <a:ext cx="88392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rgbClr val="BEDBFE">
                    <a:lumMod val="90000"/>
                  </a:srgbClr>
                </a:solidFill>
                <a:latin typeface="Elephant" pitchFamily="18" charset="0"/>
              </a:rPr>
              <a:t>Can You Walk On Water?</a:t>
            </a:r>
          </a:p>
        </p:txBody>
      </p:sp>
      <p:sp>
        <p:nvSpPr>
          <p:cNvPr id="5" name="Rectangle 4"/>
          <p:cNvSpPr/>
          <p:nvPr/>
        </p:nvSpPr>
        <p:spPr>
          <a:xfrm>
            <a:off x="1028700" y="1371600"/>
            <a:ext cx="7086600" cy="3693319"/>
          </a:xfrm>
          <a:prstGeom prst="rect">
            <a:avLst/>
          </a:prstGeom>
        </p:spPr>
        <p:txBody>
          <a:bodyPr wrap="square">
            <a:spAutoFit/>
          </a:bodyPr>
          <a:lstStyle/>
          <a:p>
            <a:pPr algn="ctr"/>
            <a:r>
              <a:rPr lang="en-US" sz="2400" b="1" u="sng" dirty="0">
                <a:solidFill>
                  <a:srgbClr val="FF0000"/>
                </a:solidFill>
                <a:latin typeface="Elephant" pitchFamily="18" charset="0"/>
              </a:rPr>
              <a:t>Matthew </a:t>
            </a:r>
            <a:r>
              <a:rPr lang="en-US" sz="2400" b="1" u="sng" dirty="0" smtClean="0">
                <a:solidFill>
                  <a:srgbClr val="FF0000"/>
                </a:solidFill>
                <a:latin typeface="Elephant" pitchFamily="18" charset="0"/>
              </a:rPr>
              <a:t>14:31-33 </a:t>
            </a:r>
          </a:p>
          <a:p>
            <a:pPr algn="ctr"/>
            <a:r>
              <a:rPr lang="en-US" sz="2600" i="1" baseline="30000" dirty="0" smtClean="0">
                <a:solidFill>
                  <a:srgbClr val="FF0000"/>
                </a:solidFill>
                <a:latin typeface="Georgia" pitchFamily="18" charset="0"/>
              </a:rPr>
              <a:t>“</a:t>
            </a:r>
            <a:r>
              <a:rPr lang="en-US" sz="3000" i="1" dirty="0" smtClean="0">
                <a:solidFill>
                  <a:srgbClr val="FF0000"/>
                </a:solidFill>
                <a:latin typeface="Georgia" pitchFamily="18" charset="0"/>
              </a:rPr>
              <a:t>And immediately Jesus stretched out His hand and caught him, and said to him, "O you of little faith, why did you doubt? And when they got into the boat, the wind ceased. Then those who were in the boat came and worshiped Him, saying, "Truly You are the Son of God</a:t>
            </a:r>
            <a:r>
              <a:rPr lang="en-US" sz="2900" i="1" dirty="0" smtClean="0">
                <a:solidFill>
                  <a:srgbClr val="FF0000"/>
                </a:solidFill>
                <a:latin typeface="Georgia" pitchFamily="18" charset="0"/>
              </a:rPr>
              <a:t>.</a:t>
            </a:r>
            <a:r>
              <a:rPr lang="en-US" sz="2400" dirty="0" smtClean="0">
                <a:solidFill>
                  <a:srgbClr val="FF0000"/>
                </a:solidFill>
                <a:latin typeface="Georgia" pitchFamily="18" charset="0"/>
              </a:rPr>
              <a:t>”</a:t>
            </a:r>
            <a:endParaRPr lang="en-US" sz="2400" dirty="0">
              <a:solidFill>
                <a:srgbClr val="FF0000"/>
              </a:solidFill>
              <a:latin typeface="Georgia" pitchFamily="18" charset="0"/>
            </a:endParaRPr>
          </a:p>
        </p:txBody>
      </p:sp>
    </p:spTree>
    <p:extLst>
      <p:ext uri="{BB962C8B-B14F-4D97-AF65-F5344CB8AC3E}">
        <p14:creationId xmlns:p14="http://schemas.microsoft.com/office/powerpoint/2010/main" val="36930521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pPr algn="ctr"/>
            <a:r>
              <a:rPr lang="en-US" b="1" cap="small" dirty="0" smtClean="0">
                <a:solidFill>
                  <a:schemeClr val="bg1"/>
                </a:solidFill>
                <a:effectLst/>
                <a:latin typeface="Elephant" pitchFamily="18" charset="0"/>
              </a:rPr>
              <a:t>Can You Walk on Water?</a:t>
            </a:r>
            <a:endParaRPr lang="en-US" b="1" cap="small" dirty="0">
              <a:solidFill>
                <a:schemeClr val="bg1"/>
              </a:solidFill>
              <a:effectLst/>
              <a:latin typeface="Elephant" pitchFamily="18" charset="0"/>
            </a:endParaRPr>
          </a:p>
        </p:txBody>
      </p:sp>
      <p:sp>
        <p:nvSpPr>
          <p:cNvPr id="3" name="Content Placeholder 2"/>
          <p:cNvSpPr>
            <a:spLocks noGrp="1"/>
          </p:cNvSpPr>
          <p:nvPr>
            <p:ph idx="1"/>
          </p:nvPr>
        </p:nvSpPr>
        <p:spPr>
          <a:xfrm>
            <a:off x="4343400" y="1373376"/>
            <a:ext cx="4419600" cy="5105399"/>
          </a:xfrm>
          <a:solidFill>
            <a:schemeClr val="tx1"/>
          </a:solidFill>
          <a:ln w="38100">
            <a:solidFill>
              <a:schemeClr val="bg1"/>
            </a:solidFill>
          </a:ln>
        </p:spPr>
        <p:txBody>
          <a:bodyPr>
            <a:noAutofit/>
          </a:bodyPr>
          <a:lstStyle/>
          <a:p>
            <a:pPr algn="ctr"/>
            <a:r>
              <a:rPr lang="en-US" sz="3600" b="1" dirty="0">
                <a:solidFill>
                  <a:srgbClr val="FFFF00"/>
                </a:solidFill>
                <a:latin typeface="Georgia" pitchFamily="18" charset="0"/>
              </a:rPr>
              <a:t>“So He said, "Come." And when Peter had come down out of the boat, he walked on the water to go to Jesus</a:t>
            </a:r>
            <a:r>
              <a:rPr lang="en-US" sz="3600" b="1" dirty="0" smtClean="0">
                <a:solidFill>
                  <a:srgbClr val="FFFF00"/>
                </a:solidFill>
                <a:latin typeface="Georgia" pitchFamily="18" charset="0"/>
              </a:rPr>
              <a:t>.”                                </a:t>
            </a:r>
            <a:r>
              <a:rPr lang="en-US" sz="3600" b="1" dirty="0" smtClean="0">
                <a:solidFill>
                  <a:schemeClr val="bg1"/>
                </a:solidFill>
                <a:latin typeface="Elephant" pitchFamily="18" charset="0"/>
              </a:rPr>
              <a:t>Matthew 14:29</a:t>
            </a:r>
            <a:endParaRPr lang="en-US" sz="3600" b="1" dirty="0">
              <a:solidFill>
                <a:schemeClr val="bg1"/>
              </a:solidFill>
              <a:latin typeface="Elephant"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68175"/>
            <a:ext cx="3097213" cy="922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59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pPr algn="ctr"/>
            <a:r>
              <a:rPr lang="en-US" b="1" cap="small" dirty="0" smtClean="0">
                <a:solidFill>
                  <a:schemeClr val="bg1"/>
                </a:solidFill>
                <a:effectLst/>
                <a:latin typeface="Elephant" pitchFamily="18" charset="0"/>
              </a:rPr>
              <a:t>Can You Walk on Water?</a:t>
            </a:r>
            <a:endParaRPr lang="en-US" b="1" cap="small" dirty="0">
              <a:solidFill>
                <a:schemeClr val="bg1"/>
              </a:solidFill>
              <a:effectLst/>
              <a:latin typeface="Elephant" pitchFamily="18" charset="0"/>
            </a:endParaRPr>
          </a:p>
        </p:txBody>
      </p:sp>
      <p:sp>
        <p:nvSpPr>
          <p:cNvPr id="3" name="Content Placeholder 2"/>
          <p:cNvSpPr>
            <a:spLocks noGrp="1"/>
          </p:cNvSpPr>
          <p:nvPr>
            <p:ph idx="1"/>
          </p:nvPr>
        </p:nvSpPr>
        <p:spPr>
          <a:xfrm>
            <a:off x="4343400" y="1373376"/>
            <a:ext cx="4419600" cy="5105399"/>
          </a:xfrm>
          <a:solidFill>
            <a:schemeClr val="tx1"/>
          </a:solidFill>
          <a:ln w="38100">
            <a:solidFill>
              <a:schemeClr val="bg1"/>
            </a:solidFill>
          </a:ln>
        </p:spPr>
        <p:txBody>
          <a:bodyPr>
            <a:noAutofit/>
          </a:bodyPr>
          <a:lstStyle/>
          <a:p>
            <a:pPr algn="ctr"/>
            <a:r>
              <a:rPr lang="en-US" sz="3000" b="1" dirty="0">
                <a:solidFill>
                  <a:srgbClr val="FFFF00"/>
                </a:solidFill>
                <a:latin typeface="Elephant" pitchFamily="18" charset="0"/>
              </a:rPr>
              <a:t>Literally</a:t>
            </a:r>
            <a:r>
              <a:rPr lang="en-US" sz="3000" b="1" dirty="0">
                <a:solidFill>
                  <a:schemeClr val="bg1"/>
                </a:solidFill>
                <a:latin typeface="Elephant" pitchFamily="18" charset="0"/>
              </a:rPr>
              <a:t> – </a:t>
            </a:r>
            <a:r>
              <a:rPr lang="en-US" sz="3000" b="1" u="sng" dirty="0">
                <a:solidFill>
                  <a:schemeClr val="bg1"/>
                </a:solidFill>
                <a:latin typeface="Elephant" pitchFamily="18" charset="0"/>
              </a:rPr>
              <a:t>NO</a:t>
            </a:r>
            <a:r>
              <a:rPr lang="en-US" sz="3000" b="1" dirty="0">
                <a:solidFill>
                  <a:schemeClr val="bg1"/>
                </a:solidFill>
                <a:latin typeface="Elephant" pitchFamily="18" charset="0"/>
              </a:rPr>
              <a:t> – because the command was to Peter and NOT TO US!</a:t>
            </a:r>
          </a:p>
          <a:p>
            <a:pPr algn="ctr"/>
            <a:r>
              <a:rPr lang="en-US" sz="3000" b="1" dirty="0">
                <a:solidFill>
                  <a:srgbClr val="FFFF00"/>
                </a:solidFill>
                <a:latin typeface="Elephant" pitchFamily="18" charset="0"/>
              </a:rPr>
              <a:t>Figuratively</a:t>
            </a:r>
            <a:r>
              <a:rPr lang="en-US" sz="3000" b="1" dirty="0">
                <a:solidFill>
                  <a:schemeClr val="bg1"/>
                </a:solidFill>
                <a:latin typeface="Elephant" pitchFamily="18" charset="0"/>
              </a:rPr>
              <a:t> – </a:t>
            </a:r>
            <a:r>
              <a:rPr lang="en-US" sz="3000" b="1" u="sng" dirty="0">
                <a:solidFill>
                  <a:schemeClr val="bg1"/>
                </a:solidFill>
                <a:latin typeface="Elephant" pitchFamily="18" charset="0"/>
              </a:rPr>
              <a:t>YES</a:t>
            </a:r>
            <a:r>
              <a:rPr lang="en-US" sz="3000" b="1" dirty="0">
                <a:solidFill>
                  <a:schemeClr val="bg1"/>
                </a:solidFill>
                <a:latin typeface="Elephant" pitchFamily="18" charset="0"/>
              </a:rPr>
              <a:t> – We can accomplish anything Jesus has Commanded us to do</a:t>
            </a:r>
            <a:r>
              <a:rPr lang="en-US" sz="2800" b="1" dirty="0">
                <a:solidFill>
                  <a:schemeClr val="bg1"/>
                </a:solidFill>
                <a:latin typeface="Elephant" pitchFamily="18" charset="0"/>
              </a:rPr>
              <a:t>!</a:t>
            </a:r>
          </a:p>
          <a:p>
            <a:pPr algn="ctr"/>
            <a:endParaRPr lang="en-US" sz="2800" b="1" dirty="0">
              <a:solidFill>
                <a:schemeClr val="bg1"/>
              </a:solidFill>
              <a:latin typeface="Elephant"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68175"/>
            <a:ext cx="3097213" cy="922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65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342966"/>
            <a:ext cx="4724400" cy="553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4004094" y="1315563"/>
            <a:ext cx="4876800" cy="5286434"/>
          </a:xfrm>
          <a:prstGeom prst="round2DiagRect">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alanced" dir="b">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4156494" y="1969960"/>
            <a:ext cx="4724400" cy="4632037"/>
          </a:xfrm>
          <a:prstGeom prst="rect">
            <a:avLst/>
          </a:prstGeom>
        </p:spPr>
        <p:txBody>
          <a:bodyPr wrap="square">
            <a:spAutoFit/>
          </a:bodyPr>
          <a:lstStyle/>
          <a:p>
            <a:pPr marL="285750" indent="-285750">
              <a:spcAft>
                <a:spcPts val="600"/>
              </a:spcAft>
              <a:buClr>
                <a:srgbClr val="BEDBFE">
                  <a:lumMod val="10000"/>
                </a:srgbClr>
              </a:buClr>
              <a:buFont typeface="Wingdings 2" pitchFamily="18" charset="2"/>
              <a:buChar char="è"/>
            </a:pPr>
            <a:r>
              <a:rPr lang="en-US" sz="2800" b="1" dirty="0">
                <a:solidFill>
                  <a:prstClr val="black"/>
                </a:solidFill>
                <a:latin typeface="Book Antiqua" pitchFamily="18" charset="0"/>
              </a:rPr>
              <a:t>He Lacked Faith In Jesus’ Power! – </a:t>
            </a:r>
            <a:r>
              <a:rPr lang="en-US" sz="2800" b="1" dirty="0">
                <a:solidFill>
                  <a:srgbClr val="FF0000"/>
                </a:solidFill>
                <a:latin typeface="Elephant" pitchFamily="18" charset="0"/>
              </a:rPr>
              <a:t>(28)</a:t>
            </a:r>
          </a:p>
          <a:p>
            <a:pPr marL="285750" indent="-285750">
              <a:spcAft>
                <a:spcPts val="600"/>
              </a:spcAft>
              <a:buClr>
                <a:srgbClr val="BEDBFE">
                  <a:lumMod val="10000"/>
                </a:srgbClr>
              </a:buClr>
              <a:buFont typeface="Wingdings 2" pitchFamily="18" charset="2"/>
              <a:buChar char="è"/>
            </a:pPr>
            <a:r>
              <a:rPr lang="en-US" sz="2800" b="1" dirty="0">
                <a:solidFill>
                  <a:prstClr val="black"/>
                </a:solidFill>
                <a:latin typeface="Book Antiqua" pitchFamily="18" charset="0"/>
              </a:rPr>
              <a:t>He Lacked Interest &amp; Effort – </a:t>
            </a:r>
            <a:r>
              <a:rPr lang="en-US" sz="2800" b="1" dirty="0">
                <a:solidFill>
                  <a:srgbClr val="FF0000"/>
                </a:solidFill>
                <a:latin typeface="Elephant" pitchFamily="18" charset="0"/>
              </a:rPr>
              <a:t>(28)</a:t>
            </a:r>
          </a:p>
          <a:p>
            <a:pPr marL="285750" indent="-285750">
              <a:spcAft>
                <a:spcPts val="600"/>
              </a:spcAft>
              <a:buClr>
                <a:srgbClr val="BEDBFE">
                  <a:lumMod val="10000"/>
                </a:srgbClr>
              </a:buClr>
              <a:buFont typeface="Wingdings 2" pitchFamily="18" charset="2"/>
              <a:buChar char="è"/>
            </a:pPr>
            <a:r>
              <a:rPr lang="en-US" sz="2800" b="1" dirty="0">
                <a:solidFill>
                  <a:prstClr val="black"/>
                </a:solidFill>
                <a:latin typeface="Book Antiqua" pitchFamily="18" charset="0"/>
              </a:rPr>
              <a:t>He Acted Presumptuously – </a:t>
            </a:r>
            <a:r>
              <a:rPr lang="en-US" sz="2800" b="1" dirty="0">
                <a:solidFill>
                  <a:srgbClr val="FF0000"/>
                </a:solidFill>
                <a:latin typeface="Elephant" pitchFamily="18" charset="0"/>
              </a:rPr>
              <a:t>(28,29)</a:t>
            </a:r>
          </a:p>
          <a:p>
            <a:pPr marL="285750" indent="-285750">
              <a:spcAft>
                <a:spcPts val="600"/>
              </a:spcAft>
              <a:buClr>
                <a:srgbClr val="BEDBFE">
                  <a:lumMod val="10000"/>
                </a:srgbClr>
              </a:buClr>
              <a:buFont typeface="Wingdings 2" pitchFamily="18" charset="2"/>
              <a:buChar char="è"/>
            </a:pPr>
            <a:r>
              <a:rPr lang="en-US" sz="2800" b="1" dirty="0">
                <a:solidFill>
                  <a:prstClr val="black"/>
                </a:solidFill>
                <a:latin typeface="Book Antiqua" pitchFamily="18" charset="0"/>
              </a:rPr>
              <a:t>The Instructions Of The Lord “COULD NOT” Be Carried Out – </a:t>
            </a:r>
            <a:r>
              <a:rPr lang="en-US" sz="2800" b="1" dirty="0">
                <a:solidFill>
                  <a:srgbClr val="FF0000"/>
                </a:solidFill>
                <a:latin typeface="Elephant" pitchFamily="18" charset="0"/>
              </a:rPr>
              <a:t>(29)</a:t>
            </a:r>
          </a:p>
        </p:txBody>
      </p:sp>
      <p:sp>
        <p:nvSpPr>
          <p:cNvPr id="8" name="TextBox 7"/>
          <p:cNvSpPr txBox="1"/>
          <p:nvPr/>
        </p:nvSpPr>
        <p:spPr>
          <a:xfrm>
            <a:off x="4343400" y="1447800"/>
            <a:ext cx="4572000" cy="646331"/>
          </a:xfrm>
          <a:prstGeom prst="rect">
            <a:avLst/>
          </a:prstGeom>
          <a:noFill/>
        </p:spPr>
        <p:txBody>
          <a:bodyPr wrap="square" rtlCol="0">
            <a:spAutoFit/>
          </a:bodyPr>
          <a:lstStyle/>
          <a:p>
            <a:pPr algn="ctr"/>
            <a:r>
              <a:rPr lang="en-US" sz="3600" b="1" dirty="0">
                <a:solidFill>
                  <a:prstClr val="black"/>
                </a:solidFill>
                <a:latin typeface="Elephant" pitchFamily="18" charset="0"/>
              </a:rPr>
              <a:t>Not Because</a:t>
            </a:r>
          </a:p>
        </p:txBody>
      </p:sp>
      <p:sp>
        <p:nvSpPr>
          <p:cNvPr id="9" name="TextBox 8"/>
          <p:cNvSpPr txBox="1"/>
          <p:nvPr/>
        </p:nvSpPr>
        <p:spPr>
          <a:xfrm>
            <a:off x="152400" y="1524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BEDBFE">
                    <a:lumMod val="90000"/>
                  </a:srgbClr>
                </a:solidFill>
                <a:latin typeface="Georgia" pitchFamily="18" charset="0"/>
              </a:rPr>
              <a:t>Why Did Peter Begin To Sink?</a:t>
            </a:r>
          </a:p>
        </p:txBody>
      </p:sp>
    </p:spTree>
    <p:extLst>
      <p:ext uri="{BB962C8B-B14F-4D97-AF65-F5344CB8AC3E}">
        <p14:creationId xmlns:p14="http://schemas.microsoft.com/office/powerpoint/2010/main" val="140009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342966"/>
            <a:ext cx="4724400" cy="553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4004094" y="1315563"/>
            <a:ext cx="4876800" cy="5286434"/>
          </a:xfrm>
          <a:prstGeom prst="round2DiagRect">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alanced" dir="b">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4156494" y="1969960"/>
            <a:ext cx="4724400" cy="4555093"/>
          </a:xfrm>
          <a:prstGeom prst="rect">
            <a:avLst/>
          </a:prstGeom>
        </p:spPr>
        <p:txBody>
          <a:bodyPr wrap="square">
            <a:spAutoFit/>
          </a:bodyPr>
          <a:lstStyle/>
          <a:p>
            <a:pPr marL="285750" indent="-285750">
              <a:spcAft>
                <a:spcPts val="600"/>
              </a:spcAft>
              <a:buClr>
                <a:srgbClr val="BEDBFE">
                  <a:lumMod val="10000"/>
                </a:srgbClr>
              </a:buClr>
              <a:buFont typeface="Wingdings 2" pitchFamily="18" charset="2"/>
              <a:buChar char="è"/>
            </a:pPr>
            <a:r>
              <a:rPr lang="en-US" sz="2800" b="1" i="1" dirty="0" smtClean="0">
                <a:solidFill>
                  <a:srgbClr val="0000FF"/>
                </a:solidFill>
                <a:latin typeface="Georgia" pitchFamily="18" charset="0"/>
              </a:rPr>
              <a:t>“But when he saw  that the wind was boisterous.”</a:t>
            </a:r>
            <a:endParaRPr lang="en-US" sz="2800" b="1" i="1" dirty="0">
              <a:solidFill>
                <a:srgbClr val="0000FF"/>
              </a:solidFill>
              <a:latin typeface="Georgia" pitchFamily="18" charset="0"/>
            </a:endParaRPr>
          </a:p>
          <a:p>
            <a:pPr marL="285750" indent="-285750">
              <a:spcAft>
                <a:spcPts val="600"/>
              </a:spcAft>
              <a:buClr>
                <a:srgbClr val="BEDBFE">
                  <a:lumMod val="10000"/>
                </a:srgbClr>
              </a:buClr>
              <a:buFont typeface="Wingdings 2" pitchFamily="18" charset="2"/>
              <a:buChar char="è"/>
            </a:pPr>
            <a:r>
              <a:rPr lang="en-US" sz="2800" b="1" dirty="0">
                <a:solidFill>
                  <a:prstClr val="black"/>
                </a:solidFill>
                <a:latin typeface="Elephant" pitchFamily="18" charset="0"/>
              </a:rPr>
              <a:t>He </a:t>
            </a:r>
            <a:r>
              <a:rPr lang="en-US" sz="2800" b="1" dirty="0" smtClean="0">
                <a:solidFill>
                  <a:prstClr val="black"/>
                </a:solidFill>
                <a:latin typeface="Elephant" pitchFamily="18" charset="0"/>
              </a:rPr>
              <a:t>was distracted by the storm</a:t>
            </a:r>
            <a:r>
              <a:rPr lang="en-US" sz="2800" b="1" dirty="0" smtClean="0">
                <a:solidFill>
                  <a:prstClr val="black"/>
                </a:solidFill>
                <a:latin typeface="Book Antiqua" pitchFamily="18" charset="0"/>
              </a:rPr>
              <a:t>–he began to notice what was going on around him instead of focusing on Jesus…</a:t>
            </a:r>
            <a:endParaRPr lang="en-US" sz="2800" b="1" dirty="0">
              <a:solidFill>
                <a:srgbClr val="FF0000"/>
              </a:solidFill>
              <a:latin typeface="Elephant" pitchFamily="18" charset="0"/>
            </a:endParaRPr>
          </a:p>
          <a:p>
            <a:pPr marL="285750" indent="-285750">
              <a:spcAft>
                <a:spcPts val="600"/>
              </a:spcAft>
              <a:buClr>
                <a:srgbClr val="BEDBFE">
                  <a:lumMod val="10000"/>
                </a:srgbClr>
              </a:buClr>
              <a:buFont typeface="Wingdings 2" pitchFamily="18" charset="2"/>
              <a:buChar char="è"/>
            </a:pPr>
            <a:r>
              <a:rPr lang="en-US" sz="2800" b="1" dirty="0" smtClean="0">
                <a:solidFill>
                  <a:prstClr val="black"/>
                </a:solidFill>
                <a:latin typeface="Elephant" pitchFamily="18" charset="0"/>
              </a:rPr>
              <a:t>Distraction is a tool often used by Satan</a:t>
            </a:r>
            <a:r>
              <a:rPr lang="en-US" sz="2800" b="1" dirty="0" smtClean="0">
                <a:solidFill>
                  <a:prstClr val="black"/>
                </a:solidFill>
                <a:latin typeface="Book Antiqua" pitchFamily="18" charset="0"/>
              </a:rPr>
              <a:t>…</a:t>
            </a:r>
            <a:endParaRPr lang="en-US" sz="2800" b="1" dirty="0">
              <a:solidFill>
                <a:srgbClr val="FF0000"/>
              </a:solidFill>
              <a:latin typeface="Elephant" pitchFamily="18" charset="0"/>
            </a:endParaRPr>
          </a:p>
        </p:txBody>
      </p:sp>
      <p:sp>
        <p:nvSpPr>
          <p:cNvPr id="8" name="TextBox 7"/>
          <p:cNvSpPr txBox="1"/>
          <p:nvPr/>
        </p:nvSpPr>
        <p:spPr>
          <a:xfrm>
            <a:off x="4156494" y="1447800"/>
            <a:ext cx="4758906" cy="461665"/>
          </a:xfrm>
          <a:prstGeom prst="rect">
            <a:avLst/>
          </a:prstGeom>
          <a:noFill/>
        </p:spPr>
        <p:txBody>
          <a:bodyPr wrap="square" rtlCol="0">
            <a:spAutoFit/>
          </a:bodyPr>
          <a:lstStyle/>
          <a:p>
            <a:pPr algn="ctr"/>
            <a:r>
              <a:rPr lang="en-US" sz="2400" b="1" dirty="0" smtClean="0">
                <a:solidFill>
                  <a:prstClr val="black"/>
                </a:solidFill>
                <a:latin typeface="Elephant" pitchFamily="18" charset="0"/>
              </a:rPr>
              <a:t>Took His Eyes off Jesus (30)</a:t>
            </a:r>
            <a:endParaRPr lang="en-US" sz="2400" b="1" dirty="0">
              <a:solidFill>
                <a:prstClr val="black"/>
              </a:solidFill>
              <a:latin typeface="Elephant" pitchFamily="18" charset="0"/>
            </a:endParaRPr>
          </a:p>
        </p:txBody>
      </p:sp>
      <p:sp>
        <p:nvSpPr>
          <p:cNvPr id="9" name="TextBox 8"/>
          <p:cNvSpPr txBox="1"/>
          <p:nvPr/>
        </p:nvSpPr>
        <p:spPr>
          <a:xfrm>
            <a:off x="152400" y="1524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BEDBFE">
                    <a:lumMod val="90000"/>
                  </a:srgbClr>
                </a:solidFill>
                <a:latin typeface="Georgia" pitchFamily="18" charset="0"/>
              </a:rPr>
              <a:t>Why Did Peter Begin To Sink?</a:t>
            </a:r>
          </a:p>
        </p:txBody>
      </p:sp>
    </p:spTree>
    <p:extLst>
      <p:ext uri="{BB962C8B-B14F-4D97-AF65-F5344CB8AC3E}">
        <p14:creationId xmlns:p14="http://schemas.microsoft.com/office/powerpoint/2010/main" val="270916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P spid="8"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ir">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ppt/theme/theme3.xml><?xml version="1.0" encoding="utf-8"?>
<a:theme xmlns:a="http://schemas.openxmlformats.org/drawingml/2006/main" name="1_Air">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5799</Words>
  <Application>Microsoft Office PowerPoint</Application>
  <PresentationFormat>On-screen Show (4:3)</PresentationFormat>
  <Paragraphs>432</Paragraphs>
  <Slides>25</Slides>
  <Notes>25</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Theme</vt:lpstr>
      <vt:lpstr>Air</vt:lpstr>
      <vt:lpstr>1_Air</vt:lpstr>
      <vt:lpstr>PowerPoint Presentation</vt:lpstr>
      <vt:lpstr>PowerPoint Presentation</vt:lpstr>
      <vt:lpstr>PowerPoint Presentation</vt:lpstr>
      <vt:lpstr>PowerPoint Presentation</vt:lpstr>
      <vt:lpstr>PowerPoint Presentation</vt:lpstr>
      <vt:lpstr>Can You Walk on Water?</vt:lpstr>
      <vt:lpstr>Can You Walk on Water?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Greer</dc:creator>
  <cp:lastModifiedBy>Keith Greer</cp:lastModifiedBy>
  <cp:revision>18</cp:revision>
  <cp:lastPrinted>2014-04-07T15:08:19Z</cp:lastPrinted>
  <dcterms:created xsi:type="dcterms:W3CDTF">2013-04-29T17:57:54Z</dcterms:created>
  <dcterms:modified xsi:type="dcterms:W3CDTF">2014-04-07T15:10:00Z</dcterms:modified>
</cp:coreProperties>
</file>