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4" r:id="rId9"/>
    <p:sldId id="265" r:id="rId10"/>
    <p:sldId id="281" r:id="rId11"/>
    <p:sldId id="267" r:id="rId12"/>
    <p:sldId id="266" r:id="rId13"/>
    <p:sldId id="268" r:id="rId14"/>
    <p:sldId id="270" r:id="rId15"/>
    <p:sldId id="269" r:id="rId16"/>
    <p:sldId id="271" r:id="rId17"/>
    <p:sldId id="272" r:id="rId18"/>
    <p:sldId id="282" r:id="rId19"/>
    <p:sldId id="283" r:id="rId20"/>
    <p:sldId id="273" r:id="rId21"/>
    <p:sldId id="275" r:id="rId22"/>
    <p:sldId id="274" r:id="rId23"/>
    <p:sldId id="276" r:id="rId24"/>
    <p:sldId id="277" r:id="rId25"/>
    <p:sldId id="278" r:id="rId26"/>
    <p:sldId id="27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21F9-8962-4283-861E-634832B24D1D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90AF-05AC-4818-B465-1C4065AD4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886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21F9-8962-4283-861E-634832B24D1D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90AF-05AC-4818-B465-1C4065AD4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989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21F9-8962-4283-861E-634832B24D1D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90AF-05AC-4818-B465-1C4065AD4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076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21F9-8962-4283-861E-634832B24D1D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90AF-05AC-4818-B465-1C4065AD4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7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21F9-8962-4283-861E-634832B24D1D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90AF-05AC-4818-B465-1C4065AD4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0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21F9-8962-4283-861E-634832B24D1D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90AF-05AC-4818-B465-1C4065AD4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666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21F9-8962-4283-861E-634832B24D1D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90AF-05AC-4818-B465-1C4065AD4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48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21F9-8962-4283-861E-634832B24D1D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90AF-05AC-4818-B465-1C4065AD4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85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21F9-8962-4283-861E-634832B24D1D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90AF-05AC-4818-B465-1C4065AD4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802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21F9-8962-4283-861E-634832B24D1D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90AF-05AC-4818-B465-1C4065AD4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585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21F9-8962-4283-861E-634832B24D1D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90AF-05AC-4818-B465-1C4065AD4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021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821F9-8962-4283-861E-634832B24D1D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790AF-05AC-4818-B465-1C4065AD4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987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Things God’s Grace Will Not Do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001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1. God Calls Us By His Grace,                 But Not Against Our Will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</p:spPr>
        <p:txBody>
          <a:bodyPr>
            <a:normAutofit/>
          </a:bodyPr>
          <a:lstStyle/>
          <a:p>
            <a:r>
              <a:rPr lang="en-US" b="1" dirty="0" smtClean="0"/>
              <a:t>Calvinism teaches that this calling is irresistible. </a:t>
            </a:r>
          </a:p>
          <a:p>
            <a:pPr marL="0" indent="0">
              <a:buNone/>
            </a:pPr>
            <a:endParaRPr lang="en-US" sz="1000" b="1" dirty="0" smtClean="0"/>
          </a:p>
          <a:p>
            <a:pPr lvl="0"/>
            <a:r>
              <a:rPr lang="en-US" b="1" dirty="0" smtClean="0"/>
              <a:t>Makes </a:t>
            </a:r>
            <a:r>
              <a:rPr lang="en-US" b="1" dirty="0"/>
              <a:t>God a respecter of persons. </a:t>
            </a:r>
            <a:r>
              <a:rPr lang="en-US" b="1" dirty="0" smtClean="0"/>
              <a:t>                 The </a:t>
            </a:r>
            <a:r>
              <a:rPr lang="en-US" b="1" dirty="0"/>
              <a:t>Bible says He is not </a:t>
            </a:r>
            <a:r>
              <a:rPr lang="en-US" b="1" dirty="0" smtClean="0"/>
              <a:t>- Acts </a:t>
            </a:r>
            <a:r>
              <a:rPr lang="en-US" b="1" dirty="0"/>
              <a:t>10:34-35; </a:t>
            </a:r>
            <a:r>
              <a:rPr lang="en-US" b="1" dirty="0" smtClean="0"/>
              <a:t>                Rom</a:t>
            </a:r>
            <a:r>
              <a:rPr lang="en-US" b="1" dirty="0"/>
              <a:t>. 2:11; 1 Tim. </a:t>
            </a:r>
            <a:r>
              <a:rPr lang="en-US" b="1" dirty="0" smtClean="0"/>
              <a:t>2:3-4</a:t>
            </a:r>
            <a:endParaRPr lang="en-US" b="1" dirty="0"/>
          </a:p>
          <a:p>
            <a:pPr lvl="0"/>
            <a:r>
              <a:rPr lang="en-US" b="1" dirty="0"/>
              <a:t>The Bible says that the Holy Spirit can be </a:t>
            </a:r>
            <a:r>
              <a:rPr lang="en-US" b="1" dirty="0" smtClean="0"/>
              <a:t>resisted - Acts </a:t>
            </a:r>
            <a:r>
              <a:rPr lang="en-US" b="1" dirty="0"/>
              <a:t>7:51; Matt. </a:t>
            </a:r>
            <a:r>
              <a:rPr lang="en-US" b="1" dirty="0" smtClean="0"/>
              <a:t>22:2-3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99679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2. God’s Grace Offers Salvation,                 But It Must Be Received On His Terms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402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2. God’s Grace Offers Salvation,                 But It Must Be Received On His Terms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lain" startAt="7"/>
            </a:pPr>
            <a:r>
              <a:rPr lang="en-US" b="1" dirty="0" smtClean="0"/>
              <a:t>that in the ages to come He might show the exceeding riches of His grace in His kindness toward us in Christ Jesus. </a:t>
            </a:r>
          </a:p>
          <a:p>
            <a:pPr marL="514350" indent="-514350">
              <a:buAutoNum type="arabicPlain" startAt="7"/>
            </a:pPr>
            <a:r>
              <a:rPr lang="en-US" b="1" dirty="0" smtClean="0"/>
              <a:t>For by grace you have been saved through faith, and that not of yourselves; it is the gift of God, </a:t>
            </a:r>
          </a:p>
          <a:p>
            <a:pPr marL="514350" indent="-514350">
              <a:buAutoNum type="arabicPlain" startAt="7"/>
            </a:pPr>
            <a:r>
              <a:rPr lang="en-US" b="1" dirty="0" smtClean="0"/>
              <a:t>not of works, lest anyone should boast.</a:t>
            </a:r>
          </a:p>
          <a:p>
            <a:pPr marL="0" indent="0">
              <a:buNone/>
            </a:pPr>
            <a:endParaRPr lang="en-US" sz="1000" b="1" dirty="0" smtClean="0"/>
          </a:p>
          <a:p>
            <a:pPr marL="0" indent="0">
              <a:buNone/>
            </a:pPr>
            <a:r>
              <a:rPr lang="en-US" b="1" dirty="0" smtClean="0"/>
              <a:t>Ephesians 2:7-9</a:t>
            </a:r>
          </a:p>
        </p:txBody>
      </p:sp>
    </p:spTree>
    <p:extLst>
      <p:ext uri="{BB962C8B-B14F-4D97-AF65-F5344CB8AC3E}">
        <p14:creationId xmlns:p14="http://schemas.microsoft.com/office/powerpoint/2010/main" val="1863299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2. God’s Grace Offers Salvation,                 But It Must Be Received On His Terms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r>
              <a:rPr lang="en-US" b="1" dirty="0" smtClean="0"/>
              <a:t>Faith does not negate works - James 2:14-26 </a:t>
            </a:r>
          </a:p>
          <a:p>
            <a:r>
              <a:rPr lang="en-US" b="1" dirty="0" smtClean="0"/>
              <a:t>Grace does not negate conditions:</a:t>
            </a:r>
          </a:p>
          <a:p>
            <a:pPr lvl="1"/>
            <a:r>
              <a:rPr lang="en-US" b="1" dirty="0" smtClean="0"/>
              <a:t>Noah built the ark - Heb. 11:7 </a:t>
            </a:r>
          </a:p>
          <a:p>
            <a:pPr lvl="1"/>
            <a:r>
              <a:rPr lang="en-US" b="1" dirty="0" smtClean="0"/>
              <a:t>Israel had to march around Jericho - Joshua 6:2-5 </a:t>
            </a:r>
            <a:endParaRPr lang="en-US" b="1" dirty="0"/>
          </a:p>
          <a:p>
            <a:pPr lvl="1"/>
            <a:r>
              <a:rPr lang="en-US" b="1" dirty="0"/>
              <a:t>We are saved by God’s grace, but we receive this gift of salvation by meeting the conditions set forth in the </a:t>
            </a:r>
            <a:r>
              <a:rPr lang="en-US" b="1" dirty="0" smtClean="0"/>
              <a:t>gospel</a:t>
            </a:r>
            <a:endParaRPr lang="en-US" b="1" dirty="0"/>
          </a:p>
          <a:p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707861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3. God’s Grace Provides Forgiveness,                 But Not A License To Sin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328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3. God’s Grace Provides Forgiveness,                 But Not A License To Sin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“In Him we have redemption through His blood, the forgiveness of sins, according to the riches of His grace.”</a:t>
            </a:r>
          </a:p>
          <a:p>
            <a:pPr marL="0" indent="0">
              <a:buNone/>
            </a:pPr>
            <a:endParaRPr lang="en-US" sz="1000" b="1" dirty="0" smtClean="0"/>
          </a:p>
          <a:p>
            <a:pPr marL="0" indent="0">
              <a:buNone/>
            </a:pPr>
            <a:r>
              <a:rPr lang="en-US" b="1" dirty="0" smtClean="0"/>
              <a:t>Ephesians 1:7</a:t>
            </a:r>
          </a:p>
        </p:txBody>
      </p:sp>
      <p:pic>
        <p:nvPicPr>
          <p:cNvPr id="4" name="Picture 2" descr="http://www.biblical-life.com/layerMenuButtons/open_bi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301290"/>
            <a:ext cx="3238500" cy="2232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6476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3. God’s Grace Provides Forgiveness,                 But Not A License To Sin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“What </a:t>
            </a:r>
            <a:r>
              <a:rPr lang="en-US" b="1" dirty="0"/>
              <a:t>shall we say then? Shall we continue in sin that grace may abound</a:t>
            </a:r>
            <a:r>
              <a:rPr lang="en-US" b="1" dirty="0" smtClean="0"/>
              <a:t>?”</a:t>
            </a: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“What </a:t>
            </a:r>
            <a:r>
              <a:rPr lang="en-US" b="1" dirty="0"/>
              <a:t>then? Shall we sin because we are not under law but under grace? Certainly </a:t>
            </a:r>
            <a:r>
              <a:rPr lang="en-US" b="1" dirty="0" smtClean="0"/>
              <a:t>not!”</a:t>
            </a:r>
          </a:p>
          <a:p>
            <a:pPr marL="0" indent="0">
              <a:buNone/>
            </a:pPr>
            <a:endParaRPr lang="en-US" sz="1000" b="1" dirty="0" smtClean="0"/>
          </a:p>
          <a:p>
            <a:pPr marL="0" indent="0">
              <a:buNone/>
            </a:pPr>
            <a:r>
              <a:rPr lang="en-US" b="1" dirty="0" smtClean="0"/>
              <a:t>Romans 6:1, 15</a:t>
            </a:r>
          </a:p>
        </p:txBody>
      </p:sp>
      <p:pic>
        <p:nvPicPr>
          <p:cNvPr id="4" name="Picture 2" descr="http://www.biblical-life.com/layerMenuButtons/open_bi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301290"/>
            <a:ext cx="3238500" cy="2232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5102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3. God’s Grace Provides Forgiveness,                 But Not A License To Sin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“…ungodly </a:t>
            </a:r>
            <a:r>
              <a:rPr lang="en-US" b="1" dirty="0"/>
              <a:t>men, who turn the grace of our God into lewdness and deny the only Lord God and our Lord Jesus </a:t>
            </a:r>
            <a:r>
              <a:rPr lang="en-US" b="1" dirty="0" smtClean="0"/>
              <a:t>Christ.”</a:t>
            </a:r>
          </a:p>
          <a:p>
            <a:pPr marL="0" indent="0">
              <a:buNone/>
            </a:pPr>
            <a:endParaRPr lang="en-US" sz="1000" b="1" dirty="0" smtClean="0"/>
          </a:p>
          <a:p>
            <a:pPr marL="0" indent="0">
              <a:buNone/>
            </a:pPr>
            <a:r>
              <a:rPr lang="en-US" b="1" dirty="0" smtClean="0"/>
              <a:t>Jude 4</a:t>
            </a:r>
          </a:p>
        </p:txBody>
      </p:sp>
      <p:pic>
        <p:nvPicPr>
          <p:cNvPr id="4" name="Picture 2" descr="http://www.biblical-life.com/layerMenuButtons/open_bi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301290"/>
            <a:ext cx="3238500" cy="2232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8159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3. God’s Grace Provides Forgiveness,                 But Not A License To Sin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http://umbrellainsurancefornewyork.com/wp-content/themes/smallbiz/images/Umbrell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58" y="1905000"/>
            <a:ext cx="4717142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6900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3. God’s Grace Provides Forgiveness,                 But Not A License To Sin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http://umbrellainsurancefornewyork.com/wp-content/themes/smallbiz/images/Umbrell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58" y="1905000"/>
            <a:ext cx="4717142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3733800"/>
            <a:ext cx="5257800" cy="2743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Our fellowship with God and forgiveness of sins is dependent upon us remaining with God “in the light.”</a:t>
            </a:r>
          </a:p>
          <a:p>
            <a:pPr marL="0" indent="0">
              <a:buNone/>
            </a:pPr>
            <a:endParaRPr lang="en-US" sz="1000" b="1" dirty="0" smtClean="0"/>
          </a:p>
          <a:p>
            <a:pPr marL="0" indent="0">
              <a:buNone/>
            </a:pPr>
            <a:r>
              <a:rPr lang="en-US" b="1" dirty="0" smtClean="0"/>
              <a:t>1 John 1:5-7</a:t>
            </a:r>
          </a:p>
        </p:txBody>
      </p:sp>
    </p:spTree>
    <p:extLst>
      <p:ext uri="{BB962C8B-B14F-4D97-AF65-F5344CB8AC3E}">
        <p14:creationId xmlns:p14="http://schemas.microsoft.com/office/powerpoint/2010/main" val="41800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“By Silvanus, our faithful brother as I consider him, I have written to you briefly, exhorting and testifying that this is the true grace of God in which you stand.”</a:t>
            </a:r>
          </a:p>
          <a:p>
            <a:pPr marL="0" indent="0">
              <a:buNone/>
            </a:pPr>
            <a:endParaRPr lang="en-US" sz="1000" b="1" dirty="0" smtClean="0"/>
          </a:p>
          <a:p>
            <a:pPr marL="0" indent="0">
              <a:buNone/>
            </a:pPr>
            <a:r>
              <a:rPr lang="en-US" b="1" dirty="0" smtClean="0"/>
              <a:t>1 Peter 5:12</a:t>
            </a:r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4" name="Picture 2" descr="http://www.biblical-life.com/layerMenuButtons/open_bi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038600"/>
            <a:ext cx="3619500" cy="2495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8369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3. God’s Grace Provides Forgiveness,                 But Not A License To Sin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“For </a:t>
            </a:r>
            <a:r>
              <a:rPr lang="en-US" b="1" dirty="0"/>
              <a:t>the grace of God that brings salvation has appeared to all men, </a:t>
            </a:r>
            <a:r>
              <a:rPr lang="en-US" b="1" dirty="0" smtClean="0"/>
              <a:t>teaching </a:t>
            </a:r>
            <a:r>
              <a:rPr lang="en-US" b="1" dirty="0"/>
              <a:t>us that, denying ungodliness and worldly lusts, we should live soberly, righteously, and godly in the present </a:t>
            </a:r>
            <a:r>
              <a:rPr lang="en-US" b="1" dirty="0" smtClean="0"/>
              <a:t>age.”</a:t>
            </a:r>
          </a:p>
          <a:p>
            <a:pPr marL="0" indent="0">
              <a:buNone/>
            </a:pPr>
            <a:endParaRPr lang="en-US" sz="1000" b="1" dirty="0" smtClean="0"/>
          </a:p>
          <a:p>
            <a:pPr marL="0" indent="0">
              <a:buNone/>
            </a:pPr>
            <a:r>
              <a:rPr lang="en-US" b="1" dirty="0" smtClean="0"/>
              <a:t>Titus 2:11-12</a:t>
            </a:r>
          </a:p>
        </p:txBody>
      </p:sp>
      <p:pic>
        <p:nvPicPr>
          <p:cNvPr id="4" name="Picture 2" descr="http://www.biblical-life.com/layerMenuButtons/open_bi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301290"/>
            <a:ext cx="3238500" cy="2232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6192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4. God’s Grace Provides Assurance,                 But Not An Impossibility of Apostasy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293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4. God’s Grace Provides Assurance,                 But Not An Impossibility of Apostasy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r>
              <a:rPr lang="en-US" b="1" dirty="0"/>
              <a:t>The Bible teaches that Christians can have assurance in their </a:t>
            </a:r>
            <a:r>
              <a:rPr lang="en-US" b="1" dirty="0" smtClean="0"/>
              <a:t>salvation</a:t>
            </a:r>
            <a:endParaRPr lang="en-US" b="1" dirty="0"/>
          </a:p>
          <a:p>
            <a:pPr lvl="1"/>
            <a:r>
              <a:rPr lang="en-US" b="1" dirty="0" smtClean="0"/>
              <a:t>2 Thessalonians 2:16-17</a:t>
            </a:r>
          </a:p>
          <a:p>
            <a:pPr lvl="1"/>
            <a:r>
              <a:rPr lang="en-US" b="1" dirty="0" smtClean="0"/>
              <a:t>2 Timothy 1:12</a:t>
            </a:r>
          </a:p>
          <a:p>
            <a:pPr lvl="1"/>
            <a:r>
              <a:rPr lang="en-US" b="1" dirty="0" smtClean="0"/>
              <a:t>Titus 3:7</a:t>
            </a:r>
          </a:p>
          <a:p>
            <a:pPr lvl="1"/>
            <a:r>
              <a:rPr lang="en-US" b="1" dirty="0" smtClean="0"/>
              <a:t>2 Peter </a:t>
            </a:r>
            <a:r>
              <a:rPr lang="en-US" b="1" dirty="0"/>
              <a:t>1:5-11</a:t>
            </a:r>
          </a:p>
        </p:txBody>
      </p:sp>
    </p:spTree>
    <p:extLst>
      <p:ext uri="{BB962C8B-B14F-4D97-AF65-F5344CB8AC3E}">
        <p14:creationId xmlns:p14="http://schemas.microsoft.com/office/powerpoint/2010/main" val="2771826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4. God’s Grace Provides Assurance,                 But Not An Impossibility of Apostasy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“We </a:t>
            </a:r>
            <a:r>
              <a:rPr lang="en-US" b="1" dirty="0"/>
              <a:t>then, as workers together with Him also plead with you not to receive the grace of God in </a:t>
            </a:r>
            <a:r>
              <a:rPr lang="en-US" b="1" dirty="0" smtClean="0"/>
              <a:t>vain.”</a:t>
            </a:r>
            <a:endParaRPr lang="en-US" b="1" dirty="0"/>
          </a:p>
          <a:p>
            <a:pPr marL="0" indent="0">
              <a:buNone/>
            </a:pPr>
            <a:endParaRPr lang="en-US" sz="1000" b="1" dirty="0"/>
          </a:p>
          <a:p>
            <a:pPr marL="0" indent="0">
              <a:buNone/>
            </a:pPr>
            <a:r>
              <a:rPr lang="en-US" b="1" dirty="0" smtClean="0"/>
              <a:t>2 Corinthians 6:1</a:t>
            </a:r>
            <a:endParaRPr lang="en-US" b="1" dirty="0"/>
          </a:p>
        </p:txBody>
      </p:sp>
      <p:pic>
        <p:nvPicPr>
          <p:cNvPr id="4" name="Picture 2" descr="http://www.biblical-life.com/layerMenuButtons/open_bi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301290"/>
            <a:ext cx="3238500" cy="2232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694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4. God’s Grace Provides Assurance,                 But Not An Impossibility of Apostasy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“looking </a:t>
            </a:r>
            <a:r>
              <a:rPr lang="en-US" b="1" dirty="0"/>
              <a:t>carefully lest anyone fall short of the grace of </a:t>
            </a:r>
            <a:r>
              <a:rPr lang="en-US" b="1" dirty="0" smtClean="0"/>
              <a:t>God...”</a:t>
            </a:r>
            <a:endParaRPr lang="en-US" b="1" dirty="0"/>
          </a:p>
          <a:p>
            <a:pPr marL="0" indent="0">
              <a:buNone/>
            </a:pPr>
            <a:endParaRPr lang="en-US" sz="1000" b="1" dirty="0"/>
          </a:p>
          <a:p>
            <a:pPr marL="0" indent="0">
              <a:buNone/>
            </a:pPr>
            <a:r>
              <a:rPr lang="en-US" b="1" dirty="0" smtClean="0"/>
              <a:t>Hebrews 12:15</a:t>
            </a:r>
            <a:endParaRPr lang="en-US" b="1" dirty="0"/>
          </a:p>
        </p:txBody>
      </p:sp>
      <p:pic>
        <p:nvPicPr>
          <p:cNvPr id="4" name="Picture 2" descr="http://www.biblical-life.com/layerMenuButtons/open_bi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301290"/>
            <a:ext cx="3238500" cy="2232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175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4. God’s Grace Provides Assurance,                 But Not An Impossibility of Apostasy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“You </a:t>
            </a:r>
            <a:r>
              <a:rPr lang="en-US" b="1" dirty="0"/>
              <a:t>have become estranged from Christ, you who attempt to be justified by law; you have fallen from </a:t>
            </a:r>
            <a:r>
              <a:rPr lang="en-US" b="1" dirty="0" smtClean="0"/>
              <a:t>grace.”</a:t>
            </a:r>
            <a:endParaRPr lang="en-US" b="1" dirty="0"/>
          </a:p>
          <a:p>
            <a:pPr marL="0" indent="0">
              <a:buNone/>
            </a:pPr>
            <a:endParaRPr lang="en-US" sz="1000" b="1" dirty="0"/>
          </a:p>
          <a:p>
            <a:pPr marL="0" indent="0">
              <a:buNone/>
            </a:pPr>
            <a:r>
              <a:rPr lang="en-US" b="1" dirty="0" smtClean="0"/>
              <a:t>Galatians 5:4</a:t>
            </a:r>
            <a:endParaRPr lang="en-US" b="1" dirty="0"/>
          </a:p>
        </p:txBody>
      </p:sp>
      <p:pic>
        <p:nvPicPr>
          <p:cNvPr id="4" name="Picture 2" descr="http://www.biblical-life.com/layerMenuButtons/open_bi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301290"/>
            <a:ext cx="3238500" cy="2232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4232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Things God’s Grace Will Not Do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God Calls Us By His Grace, But Not Against Our Will</a:t>
            </a:r>
            <a:endParaRPr lang="en-US" b="1" dirty="0" smtClean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God’s </a:t>
            </a:r>
            <a:r>
              <a:rPr lang="en-US" b="1" dirty="0">
                <a:solidFill>
                  <a:schemeClr val="bg1"/>
                </a:solidFill>
              </a:rPr>
              <a:t>Grace Offers Salvation, But It Must Be Received On His Terms</a:t>
            </a:r>
            <a:endParaRPr lang="en-US" b="1" dirty="0" smtClean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God’s </a:t>
            </a:r>
            <a:r>
              <a:rPr lang="en-US" b="1" dirty="0">
                <a:solidFill>
                  <a:schemeClr val="bg1"/>
                </a:solidFill>
              </a:rPr>
              <a:t>Grace Provides An Avenue of Forgiveness, But Not A License To Sin</a:t>
            </a:r>
            <a:endParaRPr lang="en-US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God’s Grace Provides Assurance to the Believer, But Not An Impossibility of Apostasy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683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Grace?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Grace is not a mystical, mysterious, better-felt-than-told extension of God’s </a:t>
            </a:r>
            <a:r>
              <a:rPr lang="en-US" b="1" dirty="0" smtClean="0"/>
              <a:t>being. </a:t>
            </a:r>
            <a:endParaRPr lang="en-US" b="1" dirty="0"/>
          </a:p>
          <a:p>
            <a:r>
              <a:rPr lang="en-US" b="1" dirty="0" smtClean="0"/>
              <a:t>Grace </a:t>
            </a:r>
            <a:r>
              <a:rPr lang="en-US" b="1" dirty="0"/>
              <a:t>is </a:t>
            </a:r>
            <a:r>
              <a:rPr lang="en-US" b="1" dirty="0" smtClean="0"/>
              <a:t>“</a:t>
            </a:r>
            <a:r>
              <a:rPr lang="en-US" b="1" dirty="0"/>
              <a:t>unmerited favor.” </a:t>
            </a:r>
            <a:endParaRPr lang="en-US" b="1" dirty="0" smtClean="0"/>
          </a:p>
          <a:p>
            <a:r>
              <a:rPr lang="en-US" b="1" dirty="0" smtClean="0"/>
              <a:t>The </a:t>
            </a:r>
            <a:r>
              <a:rPr lang="en-US" b="1" dirty="0"/>
              <a:t>word is used to describe when God has given man something, not because he has earned it, but because it has pleased God to give it. </a:t>
            </a:r>
          </a:p>
        </p:txBody>
      </p:sp>
    </p:spTree>
    <p:extLst>
      <p:ext uri="{BB962C8B-B14F-4D97-AF65-F5344CB8AC3E}">
        <p14:creationId xmlns:p14="http://schemas.microsoft.com/office/powerpoint/2010/main" val="1211137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Things attributed to God’s grace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The office and work of an apostle -                  1 </a:t>
            </a:r>
            <a:r>
              <a:rPr lang="en-US" b="1" dirty="0"/>
              <a:t>Cor. 15:9-10; Rom. </a:t>
            </a:r>
            <a:r>
              <a:rPr lang="en-US" b="1" dirty="0" smtClean="0"/>
              <a:t>1:5</a:t>
            </a:r>
            <a:endParaRPr lang="en-US" b="1" dirty="0"/>
          </a:p>
          <a:p>
            <a:pPr lvl="0"/>
            <a:r>
              <a:rPr lang="en-US" b="1" dirty="0"/>
              <a:t>Gifts used in service of our </a:t>
            </a:r>
            <a:r>
              <a:rPr lang="en-US" b="1" dirty="0" smtClean="0"/>
              <a:t>brethren -       Rom</a:t>
            </a:r>
            <a:r>
              <a:rPr lang="en-US" b="1" dirty="0"/>
              <a:t>. </a:t>
            </a:r>
            <a:r>
              <a:rPr lang="en-US" b="1" dirty="0" smtClean="0"/>
              <a:t>12:6-8</a:t>
            </a:r>
            <a:endParaRPr lang="en-US" b="1" dirty="0"/>
          </a:p>
          <a:p>
            <a:pPr lvl="0"/>
            <a:r>
              <a:rPr lang="en-US" b="1" dirty="0"/>
              <a:t>Strength to endure </a:t>
            </a:r>
            <a:r>
              <a:rPr lang="en-US" b="1" dirty="0" smtClean="0"/>
              <a:t>- 2 </a:t>
            </a:r>
            <a:r>
              <a:rPr lang="en-US" b="1" dirty="0"/>
              <a:t>Cor. 12:9; Heb. </a:t>
            </a:r>
            <a:r>
              <a:rPr lang="en-US" b="1" dirty="0" smtClean="0"/>
              <a:t>4:16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55726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1. God Calls Us By His Grace,                 But Not Against Our Will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836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1. God Calls Us By His Grace,                 But Not Against Our Will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“I marvel that you are turning away so soon from Him who called you in the grace of Christ, to a different gospel.”</a:t>
            </a:r>
          </a:p>
          <a:p>
            <a:pPr marL="0" indent="0">
              <a:buNone/>
            </a:pPr>
            <a:endParaRPr lang="en-US" sz="1000" b="1" dirty="0" smtClean="0"/>
          </a:p>
          <a:p>
            <a:pPr marL="0" indent="0">
              <a:buNone/>
            </a:pPr>
            <a:r>
              <a:rPr lang="en-US" b="1" dirty="0" smtClean="0"/>
              <a:t>Galatians 1:16</a:t>
            </a:r>
          </a:p>
          <a:p>
            <a:endParaRPr lang="en-US" b="1" dirty="0"/>
          </a:p>
        </p:txBody>
      </p:sp>
      <p:pic>
        <p:nvPicPr>
          <p:cNvPr id="4" name="Picture 2" descr="http://www.biblical-life.com/layerMenuButtons/open_bi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301290"/>
            <a:ext cx="3238500" cy="2232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6075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1. God Calls Us By His Grace,                 But Not Against Our Will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“And when he desired to cross to Achaia, the brethren wrote, exhorting the disciples to receive him; and when he arrived, he greatly helped those who had believed through grace.”</a:t>
            </a:r>
          </a:p>
          <a:p>
            <a:pPr marL="0" indent="0">
              <a:buNone/>
            </a:pPr>
            <a:endParaRPr lang="en-US" sz="1000" b="1" dirty="0" smtClean="0"/>
          </a:p>
          <a:p>
            <a:pPr marL="0" indent="0">
              <a:buNone/>
            </a:pPr>
            <a:r>
              <a:rPr lang="en-US" b="1" dirty="0" smtClean="0"/>
              <a:t>Acts 18:27</a:t>
            </a:r>
          </a:p>
        </p:txBody>
      </p:sp>
      <p:pic>
        <p:nvPicPr>
          <p:cNvPr id="4" name="Picture 2" descr="http://www.biblical-life.com/layerMenuButtons/open_bi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301290"/>
            <a:ext cx="3238500" cy="2232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6836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1. God Calls Us By His Grace,                 But Not Against Our Will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</p:spPr>
        <p:txBody>
          <a:bodyPr>
            <a:normAutofit/>
          </a:bodyPr>
          <a:lstStyle/>
          <a:p>
            <a:r>
              <a:rPr lang="en-US" b="1" dirty="0" smtClean="0"/>
              <a:t>Calvinism teaches that this calling is irresistible. </a:t>
            </a:r>
          </a:p>
          <a:p>
            <a:pPr marL="0" indent="0">
              <a:buNone/>
            </a:pPr>
            <a:endParaRPr lang="en-US" sz="800" b="1" dirty="0" smtClean="0"/>
          </a:p>
          <a:p>
            <a:r>
              <a:rPr lang="en-US" b="1" dirty="0" smtClean="0"/>
              <a:t>“The </a:t>
            </a:r>
            <a:r>
              <a:rPr lang="en-US" b="1" dirty="0"/>
              <a:t>special inward call of the Spirit never fails to result in the conversion of those to whom it is </a:t>
            </a:r>
            <a:r>
              <a:rPr lang="en-US" b="1" dirty="0" smtClean="0"/>
              <a:t>made… For </a:t>
            </a:r>
            <a:r>
              <a:rPr lang="en-US" b="1" dirty="0"/>
              <a:t>the grace which the Holy Spirit extends to the elect cannot be thwarted or refused, it never fails to bring them to true faith in Christ!” </a:t>
            </a:r>
          </a:p>
        </p:txBody>
      </p:sp>
    </p:spTree>
    <p:extLst>
      <p:ext uri="{BB962C8B-B14F-4D97-AF65-F5344CB8AC3E}">
        <p14:creationId xmlns:p14="http://schemas.microsoft.com/office/powerpoint/2010/main" val="2031448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1. God Calls Us By His Grace,                 But Not Against Our Will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</p:spPr>
        <p:txBody>
          <a:bodyPr>
            <a:normAutofit/>
          </a:bodyPr>
          <a:lstStyle/>
          <a:p>
            <a:r>
              <a:rPr lang="en-US" b="1" dirty="0" smtClean="0"/>
              <a:t>Calvinism teaches that this calling is irresistible. </a:t>
            </a:r>
          </a:p>
          <a:p>
            <a:pPr marL="0" indent="0">
              <a:buNone/>
            </a:pPr>
            <a:endParaRPr lang="en-US" sz="1000" b="1" dirty="0" smtClean="0"/>
          </a:p>
          <a:p>
            <a:pPr lvl="0"/>
            <a:r>
              <a:rPr lang="en-US" b="1" dirty="0" smtClean="0"/>
              <a:t>Makes </a:t>
            </a:r>
            <a:r>
              <a:rPr lang="en-US" b="1" dirty="0"/>
              <a:t>God a respecter of persons. </a:t>
            </a:r>
            <a:r>
              <a:rPr lang="en-US" b="1" dirty="0" smtClean="0"/>
              <a:t>                 The </a:t>
            </a:r>
            <a:r>
              <a:rPr lang="en-US" b="1" dirty="0"/>
              <a:t>Bible says He is not </a:t>
            </a:r>
            <a:r>
              <a:rPr lang="en-US" b="1" dirty="0" smtClean="0"/>
              <a:t>- Acts </a:t>
            </a:r>
            <a:r>
              <a:rPr lang="en-US" b="1" dirty="0"/>
              <a:t>10:34-35; </a:t>
            </a:r>
            <a:r>
              <a:rPr lang="en-US" b="1" dirty="0" smtClean="0"/>
              <a:t>                Rom</a:t>
            </a:r>
            <a:r>
              <a:rPr lang="en-US" b="1" dirty="0"/>
              <a:t>. 2:11; 1 Tim. </a:t>
            </a:r>
            <a:r>
              <a:rPr lang="en-US" b="1" dirty="0" smtClean="0"/>
              <a:t>2:3-4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04648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1052</Words>
  <Application>Microsoft Office PowerPoint</Application>
  <PresentationFormat>On-screen Show (4:3)</PresentationFormat>
  <Paragraphs>94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Things God’s Grace Will Not Do</vt:lpstr>
      <vt:lpstr>PowerPoint Presentation</vt:lpstr>
      <vt:lpstr>What is Grace?</vt:lpstr>
      <vt:lpstr>Things attributed to God’s grace</vt:lpstr>
      <vt:lpstr>1. God Calls Us By His Grace,                 But Not Against Our Will</vt:lpstr>
      <vt:lpstr>1. God Calls Us By His Grace,                 But Not Against Our Will</vt:lpstr>
      <vt:lpstr>1. God Calls Us By His Grace,                 But Not Against Our Will</vt:lpstr>
      <vt:lpstr>1. God Calls Us By His Grace,                 But Not Against Our Will</vt:lpstr>
      <vt:lpstr>1. God Calls Us By His Grace,                 But Not Against Our Will</vt:lpstr>
      <vt:lpstr>1. God Calls Us By His Grace,                 But Not Against Our Will</vt:lpstr>
      <vt:lpstr>2. God’s Grace Offers Salvation,                 But It Must Be Received On His Terms</vt:lpstr>
      <vt:lpstr>2. God’s Grace Offers Salvation,                 But It Must Be Received On His Terms</vt:lpstr>
      <vt:lpstr>2. God’s Grace Offers Salvation,                 But It Must Be Received On His Terms</vt:lpstr>
      <vt:lpstr>3. God’s Grace Provides Forgiveness,                 But Not A License To Sin</vt:lpstr>
      <vt:lpstr>3. God’s Grace Provides Forgiveness,                 But Not A License To Sin</vt:lpstr>
      <vt:lpstr>3. God’s Grace Provides Forgiveness,                 But Not A License To Sin</vt:lpstr>
      <vt:lpstr>3. God’s Grace Provides Forgiveness,                 But Not A License To Sin</vt:lpstr>
      <vt:lpstr>3. God’s Grace Provides Forgiveness,                 But Not A License To Sin</vt:lpstr>
      <vt:lpstr>3. God’s Grace Provides Forgiveness,                 But Not A License To Sin</vt:lpstr>
      <vt:lpstr>3. God’s Grace Provides Forgiveness,                 But Not A License To Sin</vt:lpstr>
      <vt:lpstr>4. God’s Grace Provides Assurance,                 But Not An Impossibility of Apostasy</vt:lpstr>
      <vt:lpstr>4. God’s Grace Provides Assurance,                 But Not An Impossibility of Apostasy</vt:lpstr>
      <vt:lpstr>4. God’s Grace Provides Assurance,                 But Not An Impossibility of Apostasy</vt:lpstr>
      <vt:lpstr>4. God’s Grace Provides Assurance,                 But Not An Impossibility of Apostasy</vt:lpstr>
      <vt:lpstr>4. God’s Grace Provides Assurance,                 But Not An Impossibility of Apostasy</vt:lpstr>
      <vt:lpstr>Things God’s Grace Will Not Do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Things God’s Grace Will Not Do</dc:title>
  <dc:creator>Heath</dc:creator>
  <cp:lastModifiedBy>Guest</cp:lastModifiedBy>
  <cp:revision>19</cp:revision>
  <dcterms:created xsi:type="dcterms:W3CDTF">2012-06-29T23:37:13Z</dcterms:created>
  <dcterms:modified xsi:type="dcterms:W3CDTF">2012-07-11T19:25:00Z</dcterms:modified>
</cp:coreProperties>
</file>