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64" r:id="rId4"/>
    <p:sldId id="265" r:id="rId5"/>
    <p:sldId id="266" r:id="rId6"/>
    <p:sldId id="267" r:id="rId7"/>
    <p:sldId id="268" r:id="rId8"/>
    <p:sldId id="269" r:id="rId9"/>
    <p:sldId id="270" r:id="rId10"/>
    <p:sldId id="271" r:id="rId11"/>
    <p:sldId id="272" r:id="rId12"/>
    <p:sldId id="274" r:id="rId13"/>
    <p:sldId id="275" r:id="rId14"/>
    <p:sldId id="27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3B530F-41B8-4480-B8FC-A6CAA38C3CD9}" type="datetimeFigureOut">
              <a:rPr lang="en-US" smtClean="0"/>
              <a:t>9/25/2011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8F992-B91A-4342-92FA-49DB2EC7EA62}" type="slidenum">
              <a:rPr lang="en-US" smtClean="0"/>
              <a:t>‹#›</a:t>
            </a:fld>
            <a:endParaRPr lang="en-US"/>
          </a:p>
        </p:txBody>
      </p:sp>
    </p:spTree>
    <p:extLst>
      <p:ext uri="{BB962C8B-B14F-4D97-AF65-F5344CB8AC3E}">
        <p14:creationId xmlns:p14="http://schemas.microsoft.com/office/powerpoint/2010/main" val="63938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3B530F-41B8-4480-B8FC-A6CAA38C3CD9}" type="datetimeFigureOut">
              <a:rPr lang="en-US" smtClean="0"/>
              <a:t>9/25/2011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8F992-B91A-4342-92FA-49DB2EC7EA62}" type="slidenum">
              <a:rPr lang="en-US" smtClean="0"/>
              <a:t>‹#›</a:t>
            </a:fld>
            <a:endParaRPr lang="en-US"/>
          </a:p>
        </p:txBody>
      </p:sp>
    </p:spTree>
    <p:extLst>
      <p:ext uri="{BB962C8B-B14F-4D97-AF65-F5344CB8AC3E}">
        <p14:creationId xmlns:p14="http://schemas.microsoft.com/office/powerpoint/2010/main" val="3616995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3B530F-41B8-4480-B8FC-A6CAA38C3CD9}" type="datetimeFigureOut">
              <a:rPr lang="en-US" smtClean="0"/>
              <a:t>9/25/2011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8F992-B91A-4342-92FA-49DB2EC7EA62}" type="slidenum">
              <a:rPr lang="en-US" smtClean="0"/>
              <a:t>‹#›</a:t>
            </a:fld>
            <a:endParaRPr lang="en-US"/>
          </a:p>
        </p:txBody>
      </p:sp>
    </p:spTree>
    <p:extLst>
      <p:ext uri="{BB962C8B-B14F-4D97-AF65-F5344CB8AC3E}">
        <p14:creationId xmlns:p14="http://schemas.microsoft.com/office/powerpoint/2010/main" val="2691168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F23B530F-41B8-4480-B8FC-A6CAA38C3CD9}" type="datetimeFigureOut">
              <a:rPr lang="en-US" smtClean="0"/>
              <a:t>9/25/2011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8F992-B91A-4342-92FA-49DB2EC7EA62}"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F23B530F-41B8-4480-B8FC-A6CAA38C3CD9}" type="datetimeFigureOut">
              <a:rPr lang="en-US" smtClean="0"/>
              <a:t>9/25/2011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8F992-B91A-4342-92FA-49DB2EC7EA62}"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3B530F-41B8-4480-B8FC-A6CAA38C3CD9}" type="datetimeFigureOut">
              <a:rPr lang="en-US" smtClean="0"/>
              <a:t>9/25/2011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8F992-B91A-4342-92FA-49DB2EC7EA62}"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F23B530F-41B8-4480-B8FC-A6CAA38C3CD9}" type="datetimeFigureOut">
              <a:rPr lang="en-US" smtClean="0"/>
              <a:t>9/25/2011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8F992-B91A-4342-92FA-49DB2EC7EA62}"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23B530F-41B8-4480-B8FC-A6CAA38C3CD9}" type="datetimeFigureOut">
              <a:rPr lang="en-US" smtClean="0"/>
              <a:t>9/25/2011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58F992-B91A-4342-92FA-49DB2EC7EA62}"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23B530F-41B8-4480-B8FC-A6CAA38C3CD9}" type="datetimeFigureOut">
              <a:rPr lang="en-US" smtClean="0"/>
              <a:t>9/25/2011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58F992-B91A-4342-92FA-49DB2EC7EA62}"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B530F-41B8-4480-B8FC-A6CAA38C3CD9}" type="datetimeFigureOut">
              <a:rPr lang="en-US" smtClean="0"/>
              <a:t>9/25/2011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58F992-B91A-4342-92FA-49DB2EC7EA62}"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3B530F-41B8-4480-B8FC-A6CAA38C3CD9}" type="datetimeFigureOut">
              <a:rPr lang="en-US" smtClean="0"/>
              <a:t>9/25/2011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8F992-B91A-4342-92FA-49DB2EC7EA6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3B530F-41B8-4480-B8FC-A6CAA38C3CD9}" type="datetimeFigureOut">
              <a:rPr lang="en-US" smtClean="0"/>
              <a:t>9/25/2011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8F992-B91A-4342-92FA-49DB2EC7EA62}" type="slidenum">
              <a:rPr lang="en-US" smtClean="0"/>
              <a:t>‹#›</a:t>
            </a:fld>
            <a:endParaRPr lang="en-US"/>
          </a:p>
        </p:txBody>
      </p:sp>
    </p:spTree>
    <p:extLst>
      <p:ext uri="{BB962C8B-B14F-4D97-AF65-F5344CB8AC3E}">
        <p14:creationId xmlns:p14="http://schemas.microsoft.com/office/powerpoint/2010/main" val="4268518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3B530F-41B8-4480-B8FC-A6CAA38C3CD9}" type="datetimeFigureOut">
              <a:rPr lang="en-US" smtClean="0"/>
              <a:t>9/25/2011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8F992-B91A-4342-92FA-49DB2EC7EA62}"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3B530F-41B8-4480-B8FC-A6CAA38C3CD9}" type="datetimeFigureOut">
              <a:rPr lang="en-US" smtClean="0"/>
              <a:t>9/25/2011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8F992-B91A-4342-92FA-49DB2EC7EA62}"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3B530F-41B8-4480-B8FC-A6CAA38C3CD9}" type="datetimeFigureOut">
              <a:rPr lang="en-US" smtClean="0"/>
              <a:t>9/25/2011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8F992-B91A-4342-92FA-49DB2EC7EA6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3B530F-41B8-4480-B8FC-A6CAA38C3CD9}" type="datetimeFigureOut">
              <a:rPr lang="en-US" smtClean="0"/>
              <a:t>9/25/2011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8F992-B91A-4342-92FA-49DB2EC7EA62}" type="slidenum">
              <a:rPr lang="en-US" smtClean="0"/>
              <a:t>‹#›</a:t>
            </a:fld>
            <a:endParaRPr lang="en-US"/>
          </a:p>
        </p:txBody>
      </p:sp>
    </p:spTree>
    <p:extLst>
      <p:ext uri="{BB962C8B-B14F-4D97-AF65-F5344CB8AC3E}">
        <p14:creationId xmlns:p14="http://schemas.microsoft.com/office/powerpoint/2010/main" val="3389898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3B530F-41B8-4480-B8FC-A6CAA38C3CD9}" type="datetimeFigureOut">
              <a:rPr lang="en-US" smtClean="0"/>
              <a:t>9/25/2011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8F992-B91A-4342-92FA-49DB2EC7EA62}" type="slidenum">
              <a:rPr lang="en-US" smtClean="0"/>
              <a:t>‹#›</a:t>
            </a:fld>
            <a:endParaRPr lang="en-US"/>
          </a:p>
        </p:txBody>
      </p:sp>
    </p:spTree>
    <p:extLst>
      <p:ext uri="{BB962C8B-B14F-4D97-AF65-F5344CB8AC3E}">
        <p14:creationId xmlns:p14="http://schemas.microsoft.com/office/powerpoint/2010/main" val="2264093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3B530F-41B8-4480-B8FC-A6CAA38C3CD9}" type="datetimeFigureOut">
              <a:rPr lang="en-US" smtClean="0"/>
              <a:t>9/25/2011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58F992-B91A-4342-92FA-49DB2EC7EA62}" type="slidenum">
              <a:rPr lang="en-US" smtClean="0"/>
              <a:t>‹#›</a:t>
            </a:fld>
            <a:endParaRPr lang="en-US"/>
          </a:p>
        </p:txBody>
      </p:sp>
    </p:spTree>
    <p:extLst>
      <p:ext uri="{BB962C8B-B14F-4D97-AF65-F5344CB8AC3E}">
        <p14:creationId xmlns:p14="http://schemas.microsoft.com/office/powerpoint/2010/main" val="1301715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3B530F-41B8-4480-B8FC-A6CAA38C3CD9}" type="datetimeFigureOut">
              <a:rPr lang="en-US" smtClean="0"/>
              <a:t>9/25/2011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58F992-B91A-4342-92FA-49DB2EC7EA62}" type="slidenum">
              <a:rPr lang="en-US" smtClean="0"/>
              <a:t>‹#›</a:t>
            </a:fld>
            <a:endParaRPr lang="en-US"/>
          </a:p>
        </p:txBody>
      </p:sp>
    </p:spTree>
    <p:extLst>
      <p:ext uri="{BB962C8B-B14F-4D97-AF65-F5344CB8AC3E}">
        <p14:creationId xmlns:p14="http://schemas.microsoft.com/office/powerpoint/2010/main" val="190701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B530F-41B8-4480-B8FC-A6CAA38C3CD9}" type="datetimeFigureOut">
              <a:rPr lang="en-US" smtClean="0"/>
              <a:t>9/25/2011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58F992-B91A-4342-92FA-49DB2EC7EA62}" type="slidenum">
              <a:rPr lang="en-US" smtClean="0"/>
              <a:t>‹#›</a:t>
            </a:fld>
            <a:endParaRPr lang="en-US"/>
          </a:p>
        </p:txBody>
      </p:sp>
    </p:spTree>
    <p:extLst>
      <p:ext uri="{BB962C8B-B14F-4D97-AF65-F5344CB8AC3E}">
        <p14:creationId xmlns:p14="http://schemas.microsoft.com/office/powerpoint/2010/main" val="3314365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3B530F-41B8-4480-B8FC-A6CAA38C3CD9}" type="datetimeFigureOut">
              <a:rPr lang="en-US" smtClean="0"/>
              <a:t>9/25/2011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8F992-B91A-4342-92FA-49DB2EC7EA62}" type="slidenum">
              <a:rPr lang="en-US" smtClean="0"/>
              <a:t>‹#›</a:t>
            </a:fld>
            <a:endParaRPr lang="en-US"/>
          </a:p>
        </p:txBody>
      </p:sp>
    </p:spTree>
    <p:extLst>
      <p:ext uri="{BB962C8B-B14F-4D97-AF65-F5344CB8AC3E}">
        <p14:creationId xmlns:p14="http://schemas.microsoft.com/office/powerpoint/2010/main" val="941017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3B530F-41B8-4480-B8FC-A6CAA38C3CD9}" type="datetimeFigureOut">
              <a:rPr lang="en-US" smtClean="0"/>
              <a:t>9/25/2011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8F992-B91A-4342-92FA-49DB2EC7EA62}" type="slidenum">
              <a:rPr lang="en-US" smtClean="0"/>
              <a:t>‹#›</a:t>
            </a:fld>
            <a:endParaRPr lang="en-US"/>
          </a:p>
        </p:txBody>
      </p:sp>
    </p:spTree>
    <p:extLst>
      <p:ext uri="{BB962C8B-B14F-4D97-AF65-F5344CB8AC3E}">
        <p14:creationId xmlns:p14="http://schemas.microsoft.com/office/powerpoint/2010/main" val="15637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B530F-41B8-4480-B8FC-A6CAA38C3CD9}" type="datetimeFigureOut">
              <a:rPr lang="en-US" smtClean="0"/>
              <a:t>9/25/2011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8F992-B91A-4342-92FA-49DB2EC7EA62}" type="slidenum">
              <a:rPr lang="en-US" smtClean="0"/>
              <a:t>‹#›</a:t>
            </a:fld>
            <a:endParaRPr lang="en-US"/>
          </a:p>
        </p:txBody>
      </p:sp>
    </p:spTree>
    <p:extLst>
      <p:ext uri="{BB962C8B-B14F-4D97-AF65-F5344CB8AC3E}">
        <p14:creationId xmlns:p14="http://schemas.microsoft.com/office/powerpoint/2010/main" val="3591330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F23B530F-41B8-4480-B8FC-A6CAA38C3CD9}" type="datetimeFigureOut">
              <a:rPr lang="en-US" smtClean="0"/>
              <a:t>9/25/2011</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7B58F992-B91A-4342-92FA-49DB2EC7EA6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8"/>
            <a:ext cx="8229600" cy="1325562"/>
          </a:xfrm>
        </p:spPr>
        <p:txBody>
          <a:bodyPr>
            <a:normAutofit fontScale="90000"/>
          </a:bodyPr>
          <a:lstStyle/>
          <a:p>
            <a:r>
              <a:rPr lang="en-US" b="1" dirty="0" smtClean="0">
                <a:solidFill>
                  <a:schemeClr val="bg1"/>
                </a:solidFill>
              </a:rPr>
              <a:t>Blessed are the Meek</a:t>
            </a:r>
            <a:br>
              <a:rPr lang="en-US" b="1" dirty="0" smtClean="0">
                <a:solidFill>
                  <a:schemeClr val="bg1"/>
                </a:solidFill>
              </a:rPr>
            </a:br>
            <a:r>
              <a:rPr lang="en-US" b="1" dirty="0" smtClean="0">
                <a:solidFill>
                  <a:schemeClr val="bg1"/>
                </a:solidFill>
              </a:rPr>
              <a:t>For They Shall Inherit the Earth</a:t>
            </a:r>
            <a:endParaRPr lang="en-US" b="1" dirty="0">
              <a:solidFill>
                <a:schemeClr val="bg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2438400"/>
            <a:ext cx="40386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079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latin typeface="Arial" pitchFamily="34" charset="0"/>
                <a:cs typeface="Arial" pitchFamily="34" charset="0"/>
              </a:rPr>
              <a:t>The Promised Blessing</a:t>
            </a:r>
            <a:endParaRPr lang="en-US" sz="4400" dirty="0">
              <a:latin typeface="Arial" pitchFamily="34" charset="0"/>
              <a:cs typeface="Arial" pitchFamily="34" charset="0"/>
            </a:endParaRPr>
          </a:p>
        </p:txBody>
      </p:sp>
      <p:sp>
        <p:nvSpPr>
          <p:cNvPr id="3" name="Content Placeholder 2"/>
          <p:cNvSpPr>
            <a:spLocks noGrp="1"/>
          </p:cNvSpPr>
          <p:nvPr>
            <p:ph sz="quarter" idx="13"/>
          </p:nvPr>
        </p:nvSpPr>
        <p:spPr/>
        <p:txBody>
          <a:bodyPr>
            <a:normAutofit/>
          </a:bodyPr>
          <a:lstStyle/>
          <a:p>
            <a:r>
              <a:rPr lang="en-US" sz="3200" dirty="0" smtClean="0">
                <a:latin typeface="Arial" pitchFamily="34" charset="0"/>
                <a:cs typeface="Arial" pitchFamily="34" charset="0"/>
              </a:rPr>
              <a:t>Psalm 37</a:t>
            </a:r>
          </a:p>
          <a:p>
            <a:r>
              <a:rPr lang="en-US" sz="3200" dirty="0" smtClean="0">
                <a:latin typeface="Arial" pitchFamily="34" charset="0"/>
                <a:cs typeface="Arial" pitchFamily="34" charset="0"/>
              </a:rPr>
              <a:t>Promise from God to those who are oppressed by evildoers in their midst.</a:t>
            </a:r>
          </a:p>
          <a:p>
            <a:r>
              <a:rPr lang="en-US" sz="3200" dirty="0" smtClean="0">
                <a:latin typeface="Arial" pitchFamily="34" charset="0"/>
                <a:cs typeface="Arial" pitchFamily="34" charset="0"/>
              </a:rPr>
              <a:t>Evildoers shall be cut off, while those who wait on the Lord shall inherit the land and delight in the abundance of peace.</a:t>
            </a:r>
          </a:p>
        </p:txBody>
      </p:sp>
    </p:spTree>
    <p:extLst>
      <p:ext uri="{BB962C8B-B14F-4D97-AF65-F5344CB8AC3E}">
        <p14:creationId xmlns:p14="http://schemas.microsoft.com/office/powerpoint/2010/main" val="198488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latin typeface="Arial" pitchFamily="34" charset="0"/>
                <a:cs typeface="Arial" pitchFamily="34" charset="0"/>
              </a:rPr>
              <a:t>The Promised Blessing</a:t>
            </a:r>
            <a:endParaRPr lang="en-US" sz="4400" dirty="0">
              <a:latin typeface="Arial" pitchFamily="34" charset="0"/>
              <a:cs typeface="Arial" pitchFamily="34" charset="0"/>
            </a:endParaRPr>
          </a:p>
        </p:txBody>
      </p:sp>
      <p:sp>
        <p:nvSpPr>
          <p:cNvPr id="3" name="Content Placeholder 2"/>
          <p:cNvSpPr>
            <a:spLocks noGrp="1"/>
          </p:cNvSpPr>
          <p:nvPr>
            <p:ph sz="quarter" idx="13"/>
          </p:nvPr>
        </p:nvSpPr>
        <p:spPr/>
        <p:txBody>
          <a:bodyPr>
            <a:normAutofit/>
          </a:bodyPr>
          <a:lstStyle/>
          <a:p>
            <a:r>
              <a:rPr lang="en-US" sz="3200" dirty="0" smtClean="0">
                <a:latin typeface="Arial" pitchFamily="34" charset="0"/>
                <a:cs typeface="Arial" pitchFamily="34" charset="0"/>
              </a:rPr>
              <a:t>To “inherit the earth” is to be victorious; to inherit the promised blessings from God, not by our own power, but by our trust in God.</a:t>
            </a:r>
          </a:p>
        </p:txBody>
      </p:sp>
    </p:spTree>
    <p:extLst>
      <p:ext uri="{BB962C8B-B14F-4D97-AF65-F5344CB8AC3E}">
        <p14:creationId xmlns:p14="http://schemas.microsoft.com/office/powerpoint/2010/main" val="187669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chemeClr val="bg1"/>
                </a:solidFill>
                <a:latin typeface="Arial" pitchFamily="34" charset="0"/>
                <a:cs typeface="Arial" pitchFamily="34" charset="0"/>
              </a:rPr>
              <a:t>“Blessed are the meek”</a:t>
            </a:r>
            <a:endParaRPr lang="en-US" sz="4400" dirty="0">
              <a:solidFill>
                <a:schemeClr val="bg1"/>
              </a:solidFill>
              <a:latin typeface="Arial" pitchFamily="34" charset="0"/>
              <a:cs typeface="Arial" pitchFamily="34" charset="0"/>
            </a:endParaRPr>
          </a:p>
        </p:txBody>
      </p:sp>
      <p:sp>
        <p:nvSpPr>
          <p:cNvPr id="4" name="Content Placeholder 3"/>
          <p:cNvSpPr>
            <a:spLocks noGrp="1"/>
          </p:cNvSpPr>
          <p:nvPr>
            <p:ph sz="quarter" idx="13"/>
          </p:nvPr>
        </p:nvSpPr>
        <p:spPr/>
        <p:txBody>
          <a:bodyPr/>
          <a:lstStyle/>
          <a:p>
            <a:endParaRPr lang="en-US"/>
          </a:p>
        </p:txBody>
      </p:sp>
    </p:spTree>
    <p:extLst>
      <p:ext uri="{BB962C8B-B14F-4D97-AF65-F5344CB8AC3E}">
        <p14:creationId xmlns:p14="http://schemas.microsoft.com/office/powerpoint/2010/main" val="187669271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chemeClr val="bg1"/>
                </a:solidFill>
                <a:latin typeface="Arial" pitchFamily="34" charset="0"/>
                <a:cs typeface="Arial" pitchFamily="34" charset="0"/>
              </a:rPr>
              <a:t>“Blessed are the meek”</a:t>
            </a:r>
            <a:endParaRPr lang="en-US" sz="4400" dirty="0">
              <a:solidFill>
                <a:schemeClr val="bg1"/>
              </a:solidFill>
              <a:latin typeface="Arial" pitchFamily="34" charset="0"/>
              <a:cs typeface="Arial" pitchFamily="34" charset="0"/>
            </a:endParaRPr>
          </a:p>
        </p:txBody>
      </p:sp>
      <p:sp>
        <p:nvSpPr>
          <p:cNvPr id="3" name="Content Placeholder 2"/>
          <p:cNvSpPr>
            <a:spLocks noGrp="1"/>
          </p:cNvSpPr>
          <p:nvPr>
            <p:ph sz="quarter" idx="13"/>
          </p:nvPr>
        </p:nvSpPr>
        <p:spPr/>
        <p:txBody>
          <a:bodyPr>
            <a:normAutofit/>
          </a:bodyPr>
          <a:lstStyle/>
          <a:p>
            <a:r>
              <a:rPr lang="en-US" sz="3200" dirty="0" smtClean="0">
                <a:solidFill>
                  <a:schemeClr val="bg1"/>
                </a:solidFill>
                <a:latin typeface="Arial" pitchFamily="34" charset="0"/>
                <a:cs typeface="Arial" pitchFamily="34" charset="0"/>
              </a:rPr>
              <a:t>Do we choose to be meek?</a:t>
            </a:r>
          </a:p>
          <a:p>
            <a:r>
              <a:rPr lang="en-US" sz="3200" dirty="0" smtClean="0">
                <a:solidFill>
                  <a:schemeClr val="bg1"/>
                </a:solidFill>
                <a:latin typeface="Arial" pitchFamily="34" charset="0"/>
                <a:cs typeface="Arial" pitchFamily="34" charset="0"/>
              </a:rPr>
              <a:t>Do we allow God to yoke us with His will?</a:t>
            </a:r>
          </a:p>
          <a:p>
            <a:r>
              <a:rPr lang="en-US" sz="3200" dirty="0" smtClean="0">
                <a:solidFill>
                  <a:schemeClr val="bg1"/>
                </a:solidFill>
                <a:latin typeface="Arial" pitchFamily="34" charset="0"/>
                <a:cs typeface="Arial" pitchFamily="34" charset="0"/>
              </a:rPr>
              <a:t>Do we deal with others in a spirit of gentleness, patiently enduring personal injury while trusting in God to grant us the only victory that will ever matter?</a:t>
            </a:r>
          </a:p>
        </p:txBody>
      </p:sp>
    </p:spTree>
    <p:extLst>
      <p:ext uri="{BB962C8B-B14F-4D97-AF65-F5344CB8AC3E}">
        <p14:creationId xmlns:p14="http://schemas.microsoft.com/office/powerpoint/2010/main" val="293337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chemeClr val="bg1"/>
                </a:solidFill>
                <a:latin typeface="Arial" pitchFamily="34" charset="0"/>
                <a:cs typeface="Arial" pitchFamily="34" charset="0"/>
              </a:rPr>
              <a:t>Meekness Defined</a:t>
            </a:r>
            <a:endParaRPr lang="en-US" sz="4400" dirty="0">
              <a:solidFill>
                <a:schemeClr val="bg1"/>
              </a:solidFill>
              <a:latin typeface="Arial" pitchFamily="34" charset="0"/>
              <a:cs typeface="Arial" pitchFamily="34" charset="0"/>
            </a:endParaRPr>
          </a:p>
        </p:txBody>
      </p:sp>
      <p:sp>
        <p:nvSpPr>
          <p:cNvPr id="3" name="Content Placeholder 2"/>
          <p:cNvSpPr>
            <a:spLocks noGrp="1"/>
          </p:cNvSpPr>
          <p:nvPr>
            <p:ph sz="quarter" idx="13"/>
          </p:nvPr>
        </p:nvSpPr>
        <p:spPr/>
        <p:txBody>
          <a:bodyPr>
            <a:normAutofit/>
          </a:bodyPr>
          <a:lstStyle/>
          <a:p>
            <a:r>
              <a:rPr lang="en-US" sz="3200" b="1" i="1" dirty="0" err="1">
                <a:solidFill>
                  <a:schemeClr val="bg1"/>
                </a:solidFill>
                <a:latin typeface="Arial" pitchFamily="34" charset="0"/>
                <a:cs typeface="Arial" pitchFamily="34" charset="0"/>
              </a:rPr>
              <a:t>p</a:t>
            </a:r>
            <a:r>
              <a:rPr lang="en-US" sz="3200" b="1" i="1" dirty="0" err="1" smtClean="0">
                <a:solidFill>
                  <a:schemeClr val="bg1"/>
                </a:solidFill>
                <a:latin typeface="Arial" pitchFamily="34" charset="0"/>
                <a:cs typeface="Arial" pitchFamily="34" charset="0"/>
              </a:rPr>
              <a:t>raus</a:t>
            </a:r>
            <a:r>
              <a:rPr lang="en-US" sz="3200" dirty="0" smtClean="0">
                <a:solidFill>
                  <a:schemeClr val="bg1"/>
                </a:solidFill>
                <a:latin typeface="Arial" pitchFamily="34" charset="0"/>
                <a:cs typeface="Arial" pitchFamily="34" charset="0"/>
              </a:rPr>
              <a:t> – “gentle”</a:t>
            </a:r>
          </a:p>
          <a:p>
            <a:r>
              <a:rPr lang="en-US" sz="3200" dirty="0" smtClean="0">
                <a:solidFill>
                  <a:schemeClr val="bg1"/>
                </a:solidFill>
                <a:latin typeface="Arial" pitchFamily="34" charset="0"/>
                <a:cs typeface="Arial" pitchFamily="34" charset="0"/>
              </a:rPr>
              <a:t>Originally referred to an animal that had been trained or a horse that had been broken. </a:t>
            </a:r>
          </a:p>
          <a:p>
            <a:r>
              <a:rPr lang="en-US" sz="3200" dirty="0" smtClean="0">
                <a:solidFill>
                  <a:schemeClr val="bg1"/>
                </a:solidFill>
                <a:latin typeface="Arial" pitchFamily="34" charset="0"/>
                <a:cs typeface="Arial" pitchFamily="34" charset="0"/>
              </a:rPr>
              <a:t>One who has learned to keep his strength under control.</a:t>
            </a:r>
            <a:endParaRPr lang="en-US" sz="3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78902641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chemeClr val="bg1"/>
                </a:solidFill>
                <a:latin typeface="Arial" pitchFamily="34" charset="0"/>
                <a:cs typeface="Arial" pitchFamily="34" charset="0"/>
              </a:rPr>
              <a:t>Meekness Defined</a:t>
            </a:r>
            <a:endParaRPr lang="en-US" sz="4400" dirty="0">
              <a:solidFill>
                <a:schemeClr val="bg1"/>
              </a:solidFill>
              <a:latin typeface="Arial" pitchFamily="34" charset="0"/>
              <a:cs typeface="Arial" pitchFamily="34" charset="0"/>
            </a:endParaRPr>
          </a:p>
        </p:txBody>
      </p:sp>
      <p:sp>
        <p:nvSpPr>
          <p:cNvPr id="3" name="Content Placeholder 2"/>
          <p:cNvSpPr>
            <a:spLocks noGrp="1"/>
          </p:cNvSpPr>
          <p:nvPr>
            <p:ph sz="quarter" idx="13"/>
          </p:nvPr>
        </p:nvSpPr>
        <p:spPr/>
        <p:txBody>
          <a:bodyPr>
            <a:normAutofit/>
          </a:bodyPr>
          <a:lstStyle/>
          <a:p>
            <a:r>
              <a:rPr lang="en-US" sz="3200" b="1" i="1" dirty="0" err="1">
                <a:solidFill>
                  <a:schemeClr val="bg1"/>
                </a:solidFill>
                <a:latin typeface="Arial" pitchFamily="34" charset="0"/>
                <a:cs typeface="Arial" pitchFamily="34" charset="0"/>
              </a:rPr>
              <a:t>p</a:t>
            </a:r>
            <a:r>
              <a:rPr lang="en-US" sz="3200" b="1" i="1" dirty="0" err="1" smtClean="0">
                <a:solidFill>
                  <a:schemeClr val="bg1"/>
                </a:solidFill>
                <a:latin typeface="Arial" pitchFamily="34" charset="0"/>
                <a:cs typeface="Arial" pitchFamily="34" charset="0"/>
              </a:rPr>
              <a:t>raus</a:t>
            </a:r>
            <a:r>
              <a:rPr lang="en-US" sz="3200" dirty="0" smtClean="0">
                <a:solidFill>
                  <a:schemeClr val="bg1"/>
                </a:solidFill>
                <a:latin typeface="Arial" pitchFamily="34" charset="0"/>
                <a:cs typeface="Arial" pitchFamily="34" charset="0"/>
              </a:rPr>
              <a:t> – “gentle”</a:t>
            </a:r>
          </a:p>
          <a:p>
            <a:r>
              <a:rPr lang="en-US" sz="3200" dirty="0" smtClean="0">
                <a:solidFill>
                  <a:schemeClr val="bg1"/>
                </a:solidFill>
                <a:latin typeface="Arial" pitchFamily="34" charset="0"/>
                <a:cs typeface="Arial" pitchFamily="34" charset="0"/>
              </a:rPr>
              <a:t>“it is an inwrought grace of the soul; and the exercises of it are first and chiefly towards God. It is that temper of spirit in which we accept His dealings with us as good, and therefore without disputing or resisting” (Vine’s). </a:t>
            </a:r>
            <a:endParaRPr lang="en-US" sz="3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69996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latin typeface="Arial" pitchFamily="34" charset="0"/>
                <a:cs typeface="Arial" pitchFamily="34" charset="0"/>
              </a:rPr>
              <a:t>Examples of Meekness</a:t>
            </a:r>
            <a:endParaRPr lang="en-US" sz="4400" dirty="0">
              <a:latin typeface="Arial" pitchFamily="34" charset="0"/>
              <a:cs typeface="Arial" pitchFamily="34" charset="0"/>
            </a:endParaRPr>
          </a:p>
        </p:txBody>
      </p:sp>
      <p:sp>
        <p:nvSpPr>
          <p:cNvPr id="3" name="Content Placeholder 2"/>
          <p:cNvSpPr>
            <a:spLocks noGrp="1"/>
          </p:cNvSpPr>
          <p:nvPr>
            <p:ph sz="quarter" idx="13"/>
          </p:nvPr>
        </p:nvSpPr>
        <p:spPr/>
        <p:txBody>
          <a:bodyPr>
            <a:normAutofit/>
          </a:bodyPr>
          <a:lstStyle/>
          <a:p>
            <a:r>
              <a:rPr lang="en-US" sz="3200" b="1" i="1" dirty="0" smtClean="0">
                <a:latin typeface="Arial" pitchFamily="34" charset="0"/>
                <a:cs typeface="Arial" pitchFamily="34" charset="0"/>
              </a:rPr>
              <a:t>Moses</a:t>
            </a:r>
            <a:endParaRPr lang="en-US" sz="3200" dirty="0" smtClean="0">
              <a:latin typeface="Arial" pitchFamily="34" charset="0"/>
              <a:cs typeface="Arial" pitchFamily="34" charset="0"/>
            </a:endParaRPr>
          </a:p>
          <a:p>
            <a:r>
              <a:rPr lang="en-US" sz="3200" dirty="0" smtClean="0">
                <a:latin typeface="Arial" pitchFamily="34" charset="0"/>
                <a:cs typeface="Arial" pitchFamily="34" charset="0"/>
              </a:rPr>
              <a:t>Willing to take personal abuse and insult (Numbers 12:3). </a:t>
            </a:r>
          </a:p>
          <a:p>
            <a:r>
              <a:rPr lang="en-US" sz="3200" dirty="0" smtClean="0">
                <a:latin typeface="Arial" pitchFamily="34" charset="0"/>
                <a:cs typeface="Arial" pitchFamily="34" charset="0"/>
              </a:rPr>
              <a:t>Was zealous concerning God’s Law (Exodus 32:19-28). </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241188666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latin typeface="Arial" pitchFamily="34" charset="0"/>
                <a:cs typeface="Arial" pitchFamily="34" charset="0"/>
              </a:rPr>
              <a:t>Examples of Meekness</a:t>
            </a:r>
            <a:endParaRPr lang="en-US" sz="4400" dirty="0">
              <a:latin typeface="Arial" pitchFamily="34" charset="0"/>
              <a:cs typeface="Arial" pitchFamily="34" charset="0"/>
            </a:endParaRPr>
          </a:p>
        </p:txBody>
      </p:sp>
      <p:sp>
        <p:nvSpPr>
          <p:cNvPr id="3" name="Content Placeholder 2"/>
          <p:cNvSpPr>
            <a:spLocks noGrp="1"/>
          </p:cNvSpPr>
          <p:nvPr>
            <p:ph sz="quarter" idx="13"/>
          </p:nvPr>
        </p:nvSpPr>
        <p:spPr/>
        <p:txBody>
          <a:bodyPr>
            <a:normAutofit/>
          </a:bodyPr>
          <a:lstStyle/>
          <a:p>
            <a:r>
              <a:rPr lang="en-US" sz="3200" b="1" i="1" dirty="0" smtClean="0">
                <a:latin typeface="Arial" pitchFamily="34" charset="0"/>
                <a:cs typeface="Arial" pitchFamily="34" charset="0"/>
              </a:rPr>
              <a:t>Paul</a:t>
            </a:r>
            <a:endParaRPr lang="en-US" sz="3200" dirty="0" smtClean="0">
              <a:latin typeface="Arial" pitchFamily="34" charset="0"/>
              <a:cs typeface="Arial" pitchFamily="34" charset="0"/>
            </a:endParaRPr>
          </a:p>
          <a:p>
            <a:r>
              <a:rPr lang="en-US" sz="3200" dirty="0" smtClean="0">
                <a:latin typeface="Arial" pitchFamily="34" charset="0"/>
                <a:cs typeface="Arial" pitchFamily="34" charset="0"/>
              </a:rPr>
              <a:t>Willing to endure personal insult and injury for the cause of Christ                        (1 Cor. 4:12-13). </a:t>
            </a:r>
          </a:p>
          <a:p>
            <a:r>
              <a:rPr lang="en-US" sz="3200" dirty="0" smtClean="0">
                <a:latin typeface="Arial" pitchFamily="34" charset="0"/>
                <a:cs typeface="Arial" pitchFamily="34" charset="0"/>
              </a:rPr>
              <a:t>Would never allow the cause of Christ to be compromised (Acts 15:2). </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380873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latin typeface="Arial" pitchFamily="34" charset="0"/>
                <a:cs typeface="Arial" pitchFamily="34" charset="0"/>
              </a:rPr>
              <a:t>Examples of Meekness</a:t>
            </a:r>
            <a:endParaRPr lang="en-US" sz="4400" dirty="0">
              <a:latin typeface="Arial" pitchFamily="34" charset="0"/>
              <a:cs typeface="Arial" pitchFamily="34" charset="0"/>
            </a:endParaRPr>
          </a:p>
        </p:txBody>
      </p:sp>
      <p:sp>
        <p:nvSpPr>
          <p:cNvPr id="3" name="Content Placeholder 2"/>
          <p:cNvSpPr>
            <a:spLocks noGrp="1"/>
          </p:cNvSpPr>
          <p:nvPr>
            <p:ph sz="quarter" idx="13"/>
          </p:nvPr>
        </p:nvSpPr>
        <p:spPr/>
        <p:txBody>
          <a:bodyPr>
            <a:normAutofit/>
          </a:bodyPr>
          <a:lstStyle/>
          <a:p>
            <a:r>
              <a:rPr lang="en-US" sz="3200" b="1" i="1" dirty="0" smtClean="0">
                <a:latin typeface="Arial" pitchFamily="34" charset="0"/>
                <a:cs typeface="Arial" pitchFamily="34" charset="0"/>
              </a:rPr>
              <a:t>Jesus</a:t>
            </a:r>
            <a:endParaRPr lang="en-US" sz="3200" dirty="0" smtClean="0">
              <a:latin typeface="Arial" pitchFamily="34" charset="0"/>
              <a:cs typeface="Arial" pitchFamily="34" charset="0"/>
            </a:endParaRPr>
          </a:p>
          <a:p>
            <a:r>
              <a:rPr lang="en-US" sz="3200" dirty="0" smtClean="0">
                <a:latin typeface="Arial" pitchFamily="34" charset="0"/>
                <a:cs typeface="Arial" pitchFamily="34" charset="0"/>
              </a:rPr>
              <a:t>Was gentle and lowly (Matt. 11:28-30). </a:t>
            </a:r>
          </a:p>
          <a:p>
            <a:r>
              <a:rPr lang="en-US" sz="3200" dirty="0">
                <a:latin typeface="Arial" pitchFamily="34" charset="0"/>
                <a:cs typeface="Arial" pitchFamily="34" charset="0"/>
              </a:rPr>
              <a:t>W</a:t>
            </a:r>
            <a:r>
              <a:rPr lang="en-US" sz="3200" dirty="0" smtClean="0">
                <a:latin typeface="Arial" pitchFamily="34" charset="0"/>
                <a:cs typeface="Arial" pitchFamily="34" charset="0"/>
              </a:rPr>
              <a:t>illing to take personal abuse, and even allow His own creation to put Him to death (1 Pet. 2:21-23). </a:t>
            </a:r>
          </a:p>
          <a:p>
            <a:r>
              <a:rPr lang="en-US" sz="3200" dirty="0" smtClean="0">
                <a:latin typeface="Arial" pitchFamily="34" charset="0"/>
                <a:cs typeface="Arial" pitchFamily="34" charset="0"/>
              </a:rPr>
              <a:t>Was zealous concerning His Father’s honor (John 2:13-17). </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380873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latin typeface="Arial" pitchFamily="34" charset="0"/>
                <a:cs typeface="Arial" pitchFamily="34" charset="0"/>
              </a:rPr>
              <a:t>Examples of Meekness</a:t>
            </a:r>
            <a:endParaRPr lang="en-US" sz="4400" dirty="0">
              <a:latin typeface="Arial" pitchFamily="34" charset="0"/>
              <a:cs typeface="Arial" pitchFamily="34" charset="0"/>
            </a:endParaRPr>
          </a:p>
        </p:txBody>
      </p:sp>
      <p:sp>
        <p:nvSpPr>
          <p:cNvPr id="3" name="Content Placeholder 2"/>
          <p:cNvSpPr>
            <a:spLocks noGrp="1"/>
          </p:cNvSpPr>
          <p:nvPr>
            <p:ph sz="quarter" idx="13"/>
          </p:nvPr>
        </p:nvSpPr>
        <p:spPr/>
        <p:txBody>
          <a:bodyPr>
            <a:normAutofit/>
          </a:bodyPr>
          <a:lstStyle/>
          <a:p>
            <a:r>
              <a:rPr lang="en-US" sz="3200" dirty="0" smtClean="0">
                <a:latin typeface="Arial" pitchFamily="34" charset="0"/>
                <a:cs typeface="Arial" pitchFamily="34" charset="0"/>
              </a:rPr>
              <a:t>Meekness is the ability and strength to choose to endure personal insult and injury without retaliation </a:t>
            </a:r>
          </a:p>
          <a:p>
            <a:r>
              <a:rPr lang="en-US" sz="3200" dirty="0" smtClean="0">
                <a:latin typeface="Arial" pitchFamily="34" charset="0"/>
                <a:cs typeface="Arial" pitchFamily="34" charset="0"/>
              </a:rPr>
              <a:t>Romans 12:14-21 </a:t>
            </a:r>
          </a:p>
        </p:txBody>
      </p:sp>
    </p:spTree>
    <p:extLst>
      <p:ext uri="{BB962C8B-B14F-4D97-AF65-F5344CB8AC3E}">
        <p14:creationId xmlns:p14="http://schemas.microsoft.com/office/powerpoint/2010/main" val="127820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chemeClr val="bg1"/>
                </a:solidFill>
                <a:latin typeface="Arial" pitchFamily="34" charset="0"/>
                <a:cs typeface="Arial" pitchFamily="34" charset="0"/>
              </a:rPr>
              <a:t>The Need For Meekness</a:t>
            </a:r>
            <a:endParaRPr lang="en-US" sz="4400" dirty="0">
              <a:solidFill>
                <a:schemeClr val="bg1"/>
              </a:solidFill>
              <a:latin typeface="Arial" pitchFamily="34" charset="0"/>
              <a:cs typeface="Arial" pitchFamily="34" charset="0"/>
            </a:endParaRPr>
          </a:p>
        </p:txBody>
      </p:sp>
      <p:sp>
        <p:nvSpPr>
          <p:cNvPr id="3" name="Content Placeholder 2"/>
          <p:cNvSpPr>
            <a:spLocks noGrp="1"/>
          </p:cNvSpPr>
          <p:nvPr>
            <p:ph sz="quarter" idx="13"/>
          </p:nvPr>
        </p:nvSpPr>
        <p:spPr/>
        <p:txBody>
          <a:bodyPr>
            <a:normAutofit/>
          </a:bodyPr>
          <a:lstStyle/>
          <a:p>
            <a:r>
              <a:rPr lang="en-US" sz="3200" dirty="0" smtClean="0">
                <a:solidFill>
                  <a:schemeClr val="bg1"/>
                </a:solidFill>
                <a:latin typeface="Arial" pitchFamily="34" charset="0"/>
                <a:cs typeface="Arial" pitchFamily="34" charset="0"/>
              </a:rPr>
              <a:t>Receiving God’s Word - James 1:21</a:t>
            </a:r>
          </a:p>
          <a:p>
            <a:r>
              <a:rPr lang="en-US" sz="3200" dirty="0" smtClean="0">
                <a:solidFill>
                  <a:schemeClr val="bg1"/>
                </a:solidFill>
                <a:latin typeface="Arial" pitchFamily="34" charset="0"/>
                <a:cs typeface="Arial" pitchFamily="34" charset="0"/>
              </a:rPr>
              <a:t>Defending the Truth - 1 Peter 3:15</a:t>
            </a:r>
          </a:p>
          <a:p>
            <a:r>
              <a:rPr lang="en-US" sz="3200" dirty="0" smtClean="0">
                <a:solidFill>
                  <a:schemeClr val="bg1"/>
                </a:solidFill>
                <a:latin typeface="Arial" pitchFamily="34" charset="0"/>
                <a:cs typeface="Arial" pitchFamily="34" charset="0"/>
              </a:rPr>
              <a:t>Restoring the Erring - Gal. 6:1 </a:t>
            </a:r>
          </a:p>
          <a:p>
            <a:r>
              <a:rPr lang="en-US" sz="3200" dirty="0" smtClean="0">
                <a:solidFill>
                  <a:schemeClr val="bg1"/>
                </a:solidFill>
                <a:latin typeface="Arial" pitchFamily="34" charset="0"/>
                <a:cs typeface="Arial" pitchFamily="34" charset="0"/>
              </a:rPr>
              <a:t>Dealing With Brethren - Col. 3:12-14</a:t>
            </a:r>
          </a:p>
          <a:p>
            <a:r>
              <a:rPr lang="en-US" sz="3200" dirty="0" smtClean="0">
                <a:solidFill>
                  <a:schemeClr val="bg1"/>
                </a:solidFill>
                <a:latin typeface="Arial" pitchFamily="34" charset="0"/>
                <a:cs typeface="Arial" pitchFamily="34" charset="0"/>
              </a:rPr>
              <a:t>Dealing With Our Fellowman - Titus 3:2</a:t>
            </a:r>
          </a:p>
        </p:txBody>
      </p:sp>
    </p:spTree>
    <p:extLst>
      <p:ext uri="{BB962C8B-B14F-4D97-AF65-F5344CB8AC3E}">
        <p14:creationId xmlns:p14="http://schemas.microsoft.com/office/powerpoint/2010/main" val="179347736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latin typeface="Arial" pitchFamily="34" charset="0"/>
                <a:cs typeface="Arial" pitchFamily="34" charset="0"/>
              </a:rPr>
              <a:t>The Promised Blessing</a:t>
            </a:r>
            <a:endParaRPr lang="en-US" sz="4400" dirty="0">
              <a:latin typeface="Arial" pitchFamily="34" charset="0"/>
              <a:cs typeface="Arial" pitchFamily="34" charset="0"/>
            </a:endParaRPr>
          </a:p>
        </p:txBody>
      </p:sp>
      <p:sp>
        <p:nvSpPr>
          <p:cNvPr id="3" name="Content Placeholder 2"/>
          <p:cNvSpPr>
            <a:spLocks noGrp="1"/>
          </p:cNvSpPr>
          <p:nvPr>
            <p:ph sz="quarter" idx="13"/>
          </p:nvPr>
        </p:nvSpPr>
        <p:spPr>
          <a:xfrm>
            <a:off x="609600" y="2514600"/>
            <a:ext cx="7924800" cy="3200400"/>
          </a:xfrm>
        </p:spPr>
        <p:txBody>
          <a:bodyPr>
            <a:normAutofit/>
          </a:bodyPr>
          <a:lstStyle/>
          <a:p>
            <a:pPr marL="0" indent="0" algn="ctr">
              <a:buNone/>
            </a:pPr>
            <a:r>
              <a:rPr lang="en-US" sz="3200" dirty="0" smtClean="0">
                <a:latin typeface="Arial" pitchFamily="34" charset="0"/>
                <a:cs typeface="Arial" pitchFamily="34" charset="0"/>
              </a:rPr>
              <a:t>“For they shall inherit the earth.”</a:t>
            </a:r>
          </a:p>
          <a:p>
            <a:endParaRPr lang="en-US" sz="3200" dirty="0" smtClean="0">
              <a:latin typeface="Arial" pitchFamily="34" charset="0"/>
              <a:cs typeface="Arial" pitchFamily="34" charset="0"/>
            </a:endParaRPr>
          </a:p>
        </p:txBody>
      </p:sp>
    </p:spTree>
    <p:extLst>
      <p:ext uri="{BB962C8B-B14F-4D97-AF65-F5344CB8AC3E}">
        <p14:creationId xmlns:p14="http://schemas.microsoft.com/office/powerpoint/2010/main" val="111527669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TotalTime>
  <Words>410</Words>
  <Application>Microsoft Office PowerPoint</Application>
  <PresentationFormat>On-screen Show (4:3)</PresentationFormat>
  <Paragraphs>43</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Horizon</vt:lpstr>
      <vt:lpstr>Blessed are the Meek For They Shall Inherit the Earth</vt:lpstr>
      <vt:lpstr>Meekness Defined</vt:lpstr>
      <vt:lpstr>Meekness Defined</vt:lpstr>
      <vt:lpstr>Examples of Meekness</vt:lpstr>
      <vt:lpstr>Examples of Meekness</vt:lpstr>
      <vt:lpstr>Examples of Meekness</vt:lpstr>
      <vt:lpstr>Examples of Meekness</vt:lpstr>
      <vt:lpstr>The Need For Meekness</vt:lpstr>
      <vt:lpstr>The Promised Blessing</vt:lpstr>
      <vt:lpstr>The Promised Blessing</vt:lpstr>
      <vt:lpstr>The Promised Blessing</vt:lpstr>
      <vt:lpstr>“Blessed are the meek”</vt:lpstr>
      <vt:lpstr>“Blessed are the meek”</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Meekness</dc:title>
  <dc:creator>Heath</dc:creator>
  <cp:lastModifiedBy>Guest</cp:lastModifiedBy>
  <cp:revision>10</cp:revision>
  <dcterms:created xsi:type="dcterms:W3CDTF">2011-08-05T14:09:02Z</dcterms:created>
  <dcterms:modified xsi:type="dcterms:W3CDTF">2011-09-25T23:33:22Z</dcterms:modified>
</cp:coreProperties>
</file>