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867C4C"/>
    <a:srgbClr val="F2F2F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2353" autoAdjust="0"/>
  </p:normalViewPr>
  <p:slideViewPr>
    <p:cSldViewPr>
      <p:cViewPr varScale="1">
        <p:scale>
          <a:sx n="45" d="100"/>
          <a:sy n="45" d="100"/>
        </p:scale>
        <p:origin x="-715" y="-72"/>
      </p:cViewPr>
      <p:guideLst>
        <p:guide orient="horz" pos="2160"/>
        <p:guide pos="2880"/>
      </p:guideLst>
    </p:cSldViewPr>
  </p:slideViewPr>
  <p:notesTextViewPr>
    <p:cViewPr>
      <p:scale>
        <a:sx n="100" d="100"/>
        <a:sy n="100" d="100"/>
      </p:scale>
      <p:origin x="0" y="0"/>
    </p:cViewPr>
  </p:notesTextViewPr>
  <p:notesViewPr>
    <p:cSldViewPr>
      <p:cViewPr varScale="1">
        <p:scale>
          <a:sx n="45" d="100"/>
          <a:sy n="45" d="100"/>
        </p:scale>
        <p:origin x="-1440" y="-6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3F1C0E-6AE0-4D98-945E-B88C671EB2F0}" type="datetimeFigureOut">
              <a:rPr lang="en-US" smtClean="0"/>
              <a:pPr/>
              <a:t>1/28/2010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DD3855-3B56-418C-9745-D5183687DB8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Title Page</a:t>
            </a:r>
            <a:r>
              <a:rPr lang="en-US" dirty="0" smtClean="0"/>
              <a:t>: </a:t>
            </a:r>
            <a:r>
              <a:rPr lang="en-US" b="1" dirty="0" smtClean="0"/>
              <a:t>The Problem of Guilt</a:t>
            </a:r>
            <a:r>
              <a:rPr lang="en-US" dirty="0" smtClean="0"/>
              <a:t>…</a:t>
            </a:r>
            <a:endParaRPr lang="en-US" dirty="0"/>
          </a:p>
        </p:txBody>
      </p:sp>
      <p:sp>
        <p:nvSpPr>
          <p:cNvPr id="4" name="Slide Number Placeholder 3"/>
          <p:cNvSpPr>
            <a:spLocks noGrp="1"/>
          </p:cNvSpPr>
          <p:nvPr>
            <p:ph type="sldNum" sz="quarter" idx="10"/>
          </p:nvPr>
        </p:nvSpPr>
        <p:spPr/>
        <p:txBody>
          <a:bodyPr/>
          <a:lstStyle/>
          <a:p>
            <a:fld id="{BCDD3855-3B56-418C-9745-D5183687DB8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What must they </a:t>
            </a:r>
            <a:r>
              <a:rPr lang="en-US" b="1" dirty="0" smtClean="0"/>
              <a:t>overcome? </a:t>
            </a:r>
            <a:r>
              <a:rPr lang="en-US" b="0" dirty="0" smtClean="0"/>
              <a:t>Their</a:t>
            </a:r>
            <a:r>
              <a:rPr lang="en-US" b="1" dirty="0" smtClean="0"/>
              <a:t> sins!</a:t>
            </a:r>
            <a:r>
              <a:rPr lang="en-US" b="0" dirty="0" smtClean="0"/>
              <a:t> These</a:t>
            </a:r>
            <a:r>
              <a:rPr lang="en-US" b="0" baseline="0" dirty="0" smtClean="0"/>
              <a:t> brethren thought they were spiritually alive, with a good name—but God said they were dead—spiritually dead! How could they change until they understood and felt the pain of their guilt?</a:t>
            </a:r>
            <a:endParaRPr lang="en-US" dirty="0"/>
          </a:p>
        </p:txBody>
      </p:sp>
      <p:sp>
        <p:nvSpPr>
          <p:cNvPr id="4" name="Slide Number Placeholder 3"/>
          <p:cNvSpPr>
            <a:spLocks noGrp="1"/>
          </p:cNvSpPr>
          <p:nvPr>
            <p:ph type="sldNum" sz="quarter" idx="10"/>
          </p:nvPr>
        </p:nvSpPr>
        <p:spPr/>
        <p:txBody>
          <a:bodyPr/>
          <a:lstStyle/>
          <a:p>
            <a:fld id="{BCDD3855-3B56-418C-9745-D5183687DB8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pPr>
            <a:r>
              <a:rPr lang="en-US" sz="1200" dirty="0" smtClean="0"/>
              <a:t>Which would be easier for them, to deny they have problems or face their guilt and repent? They could not continue in their sin and be saved. They had to confront their problems and deal with them. There was no blaming their problems on society, parents, or even other Christians. They were guilty and had to accept that, and then repent. </a:t>
            </a:r>
          </a:p>
          <a:p>
            <a:pPr eaLnBrk="1" hangingPunct="1">
              <a:lnSpc>
                <a:spcPct val="80000"/>
              </a:lnSpc>
            </a:pPr>
            <a:endParaRPr lang="en-US" sz="1200" dirty="0" smtClean="0"/>
          </a:p>
          <a:p>
            <a:pPr eaLnBrk="1" hangingPunct="1">
              <a:lnSpc>
                <a:spcPct val="80000"/>
              </a:lnSpc>
            </a:pPr>
            <a:r>
              <a:rPr lang="en-US" sz="1200" dirty="0" smtClean="0"/>
              <a:t>There can be no repentance that says “</a:t>
            </a:r>
            <a:r>
              <a:rPr lang="en-US" sz="1200" i="1" dirty="0" smtClean="0"/>
              <a:t>IF I have sinned</a:t>
            </a:r>
            <a:r>
              <a:rPr lang="en-US" sz="1200" dirty="0" smtClean="0"/>
              <a:t>…”</a:t>
            </a:r>
          </a:p>
          <a:p>
            <a:pPr eaLnBrk="1" hangingPunct="1">
              <a:lnSpc>
                <a:spcPct val="80000"/>
              </a:lnSpc>
            </a:pPr>
            <a:r>
              <a:rPr lang="en-US" sz="1200" dirty="0" smtClean="0"/>
              <a:t>We must have sorrow from our guilt when we have done wrong, </a:t>
            </a:r>
            <a:br>
              <a:rPr lang="en-US" sz="1200" dirty="0" smtClean="0"/>
            </a:br>
            <a:r>
              <a:rPr lang="en-US" sz="1200" dirty="0" smtClean="0"/>
              <a:t>and it must produce the proper reactions! (</a:t>
            </a:r>
            <a:r>
              <a:rPr lang="en-US" sz="1200" b="1" dirty="0" smtClean="0"/>
              <a:t>2 Cor. 7:8-11</a:t>
            </a:r>
            <a:r>
              <a:rPr lang="en-US" sz="1200" dirty="0" smtClean="0"/>
              <a:t>)</a:t>
            </a:r>
          </a:p>
          <a:p>
            <a:pPr eaLnBrk="1" hangingPunct="1">
              <a:lnSpc>
                <a:spcPct val="80000"/>
              </a:lnSpc>
            </a:pPr>
            <a:endParaRPr lang="en-US" sz="1200" dirty="0" smtClean="0"/>
          </a:p>
          <a:p>
            <a:pPr eaLnBrk="1" hangingPunct="1">
              <a:lnSpc>
                <a:spcPct val="80000"/>
              </a:lnSpc>
            </a:pPr>
            <a:r>
              <a:rPr lang="en-US" sz="1200" dirty="0" smtClean="0"/>
              <a:t>People are very emotional when it comes to guilt. This is why some react strongly to preaching. If we remain calm, this shows we do not believe we are guilty. Being condemned before God is nothing to be calm about. The short-term pain and sorrow brings the best long-term benefit.  </a:t>
            </a:r>
          </a:p>
          <a:p>
            <a:pPr eaLnBrk="1" hangingPunct="1">
              <a:lnSpc>
                <a:spcPct val="80000"/>
              </a:lnSpc>
            </a:pPr>
            <a:endParaRPr lang="en-US" dirty="0" smtClean="0"/>
          </a:p>
          <a:p>
            <a:pPr>
              <a:lnSpc>
                <a:spcPct val="80000"/>
              </a:lnSpc>
            </a:pPr>
            <a:r>
              <a:rPr lang="en-US" dirty="0" smtClean="0"/>
              <a:t> </a:t>
            </a:r>
          </a:p>
          <a:p>
            <a:pPr>
              <a:lnSpc>
                <a:spcPct val="80000"/>
              </a:lnSpc>
            </a:pPr>
            <a:endParaRPr lang="en-US" dirty="0" smtClean="0"/>
          </a:p>
          <a:p>
            <a:pPr>
              <a:lnSpc>
                <a:spcPct val="80000"/>
              </a:lnSpc>
            </a:pPr>
            <a:r>
              <a:rPr lang="en-US" dirty="0" smtClean="0"/>
              <a:t>We need to examine our feelings when we hear certain teachings.</a:t>
            </a:r>
          </a:p>
          <a:p>
            <a:pPr>
              <a:lnSpc>
                <a:spcPct val="80000"/>
              </a:lnSpc>
            </a:pPr>
            <a:r>
              <a:rPr lang="en-US" dirty="0" smtClean="0"/>
              <a:t>If we are in adultery - What do we need to hear?</a:t>
            </a:r>
          </a:p>
          <a:p>
            <a:pPr>
              <a:lnSpc>
                <a:spcPct val="80000"/>
              </a:lnSpc>
            </a:pPr>
            <a:r>
              <a:rPr lang="en-US" dirty="0" smtClean="0"/>
              <a:t>If we not bearing fruit - What do we need to hear?</a:t>
            </a:r>
          </a:p>
          <a:p>
            <a:pPr>
              <a:lnSpc>
                <a:spcPct val="80000"/>
              </a:lnSpc>
            </a:pPr>
            <a:r>
              <a:rPr lang="en-US" dirty="0" smtClean="0"/>
              <a:t>If we are not assembling, if we have worldliness, pride, covetousness, apathy, are not putting God first, etc. </a:t>
            </a:r>
          </a:p>
          <a:p>
            <a:pPr eaLnBrk="1" hangingPunct="1">
              <a:lnSpc>
                <a:spcPct val="80000"/>
              </a:lnSpc>
            </a:pPr>
            <a:endParaRPr lang="en-US" dirty="0"/>
          </a:p>
          <a:p>
            <a:pPr eaLnBrk="1" hangingPunct="1">
              <a:lnSpc>
                <a:spcPct val="80000"/>
              </a:lnSpc>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BCDD3855-3B56-418C-9745-D5183687DB8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none" dirty="0" smtClean="0"/>
              <a:t>“</a:t>
            </a:r>
            <a:r>
              <a:rPr lang="en-US" b="1" u="sng" dirty="0" smtClean="0"/>
              <a:t>Smooth Things</a:t>
            </a:r>
            <a:r>
              <a:rPr lang="en-US" dirty="0" smtClean="0"/>
              <a:t>” Do Not Help! (</a:t>
            </a:r>
            <a:r>
              <a:rPr lang="en-US" b="1" dirty="0" smtClean="0"/>
              <a:t>Isa.30:9,10</a:t>
            </a:r>
            <a:r>
              <a:rPr lang="en-US" dirty="0" smtClean="0"/>
              <a:t>)</a:t>
            </a:r>
            <a:r>
              <a:rPr lang="en-US" baseline="0" dirty="0" smtClean="0"/>
              <a:t> </a:t>
            </a:r>
            <a:r>
              <a:rPr lang="en-US" baseline="0" dirty="0" smtClean="0"/>
              <a:t>The people wanted the prophets to say smooth things, and </a:t>
            </a:r>
            <a:r>
              <a:rPr lang="en-US" baseline="0" dirty="0" smtClean="0"/>
              <a:t>the false prophets gave them what they </a:t>
            </a:r>
            <a:r>
              <a:rPr lang="en-US" baseline="0" dirty="0" smtClean="0"/>
              <a:t>wanted. </a:t>
            </a:r>
            <a:r>
              <a:rPr lang="en-US" baseline="0" dirty="0" smtClean="0"/>
              <a:t>Did it </a:t>
            </a:r>
            <a:r>
              <a:rPr lang="en-US" baseline="0" dirty="0" smtClean="0"/>
              <a:t>make </a:t>
            </a:r>
            <a:r>
              <a:rPr lang="en-US" baseline="0" dirty="0" smtClean="0"/>
              <a:t>things better for them?</a:t>
            </a:r>
            <a:endParaRPr lang="en-US" dirty="0"/>
          </a:p>
        </p:txBody>
      </p:sp>
      <p:sp>
        <p:nvSpPr>
          <p:cNvPr id="4" name="Slide Number Placeholder 3"/>
          <p:cNvSpPr>
            <a:spLocks noGrp="1"/>
          </p:cNvSpPr>
          <p:nvPr>
            <p:ph type="sldNum" sz="quarter" idx="10"/>
          </p:nvPr>
        </p:nvSpPr>
        <p:spPr/>
        <p:txBody>
          <a:bodyPr/>
          <a:lstStyle/>
          <a:p>
            <a:fld id="{BCDD3855-3B56-418C-9745-D5183687DB8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none" dirty="0" smtClean="0"/>
              <a:t>“</a:t>
            </a:r>
            <a:r>
              <a:rPr lang="en-US" b="1" u="sng" dirty="0" smtClean="0"/>
              <a:t>Smooth Things</a:t>
            </a:r>
            <a:r>
              <a:rPr lang="en-US" dirty="0" smtClean="0"/>
              <a:t>” Do Not Help! (</a:t>
            </a:r>
            <a:r>
              <a:rPr lang="en-US" b="1" dirty="0" smtClean="0"/>
              <a:t>Jere.6:14,15</a:t>
            </a:r>
            <a:r>
              <a:rPr lang="en-US" dirty="0" smtClean="0"/>
              <a:t>)</a:t>
            </a:r>
            <a:r>
              <a:rPr lang="en-US" baseline="0" dirty="0" smtClean="0"/>
              <a:t> </a:t>
            </a:r>
            <a:r>
              <a:rPr lang="en-US" baseline="0" dirty="0" smtClean="0"/>
              <a:t>The people wanted the prophets to say smooth things, and the false prophets gave them what they wanted. Did it make things better for them? No, </a:t>
            </a:r>
            <a:r>
              <a:rPr lang="en-US" baseline="0" dirty="0" smtClean="0"/>
              <a:t>they </a:t>
            </a:r>
            <a:r>
              <a:rPr lang="en-US" baseline="0" dirty="0" smtClean="0"/>
              <a:t>continued </a:t>
            </a:r>
            <a:r>
              <a:rPr lang="en-US" baseline="0" dirty="0" smtClean="0"/>
              <a:t>down the steps to apostasy that eventually led to their destruction as a nation of God’s people!</a:t>
            </a:r>
            <a:endParaRPr lang="en-US" dirty="0"/>
          </a:p>
        </p:txBody>
      </p:sp>
      <p:sp>
        <p:nvSpPr>
          <p:cNvPr id="4" name="Slide Number Placeholder 3"/>
          <p:cNvSpPr>
            <a:spLocks noGrp="1"/>
          </p:cNvSpPr>
          <p:nvPr>
            <p:ph type="sldNum" sz="quarter" idx="10"/>
          </p:nvPr>
        </p:nvSpPr>
        <p:spPr/>
        <p:txBody>
          <a:bodyPr/>
          <a:lstStyle/>
          <a:p>
            <a:fld id="{BCDD3855-3B56-418C-9745-D5183687DB8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none" dirty="0" smtClean="0"/>
              <a:t>“</a:t>
            </a:r>
            <a:r>
              <a:rPr lang="en-US" b="1" u="sng" dirty="0" smtClean="0"/>
              <a:t>Smooth Things</a:t>
            </a:r>
            <a:r>
              <a:rPr lang="en-US" dirty="0" smtClean="0"/>
              <a:t>” Do Not Help! (</a:t>
            </a:r>
            <a:r>
              <a:rPr lang="en-US" b="1" dirty="0" smtClean="0"/>
              <a:t>Lam.2:13,14</a:t>
            </a:r>
            <a:r>
              <a:rPr lang="en-US" dirty="0" smtClean="0"/>
              <a:t>)</a:t>
            </a:r>
            <a:r>
              <a:rPr lang="en-US" baseline="0" dirty="0" smtClean="0"/>
              <a:t> </a:t>
            </a:r>
            <a:r>
              <a:rPr lang="en-US" baseline="0" dirty="0" smtClean="0"/>
              <a:t>The people wanted the prophets to say smooth things, and the false prophets gave them what they wanted. Their </a:t>
            </a:r>
            <a:r>
              <a:rPr lang="en-US" baseline="0" dirty="0" smtClean="0"/>
              <a:t>ruin happened because they </a:t>
            </a:r>
            <a:r>
              <a:rPr lang="en-US" baseline="0" dirty="0" smtClean="0"/>
              <a:t>chose to be deluded by the false </a:t>
            </a:r>
            <a:r>
              <a:rPr lang="en-US" baseline="0" dirty="0" smtClean="0"/>
              <a:t>prophecies. </a:t>
            </a:r>
            <a:endParaRPr lang="en-US" dirty="0"/>
          </a:p>
        </p:txBody>
      </p:sp>
      <p:sp>
        <p:nvSpPr>
          <p:cNvPr id="4" name="Slide Number Placeholder 3"/>
          <p:cNvSpPr>
            <a:spLocks noGrp="1"/>
          </p:cNvSpPr>
          <p:nvPr>
            <p:ph type="sldNum" sz="quarter" idx="10"/>
          </p:nvPr>
        </p:nvSpPr>
        <p:spPr/>
        <p:txBody>
          <a:bodyPr/>
          <a:lstStyle/>
          <a:p>
            <a:fld id="{BCDD3855-3B56-418C-9745-D5183687DB86}"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none" dirty="0" smtClean="0"/>
              <a:t>“</a:t>
            </a:r>
            <a:r>
              <a:rPr lang="en-US" b="1" u="sng" dirty="0" smtClean="0"/>
              <a:t>Smooth Things</a:t>
            </a:r>
            <a:r>
              <a:rPr lang="en-US" dirty="0" smtClean="0"/>
              <a:t>” Do Not Help! (</a:t>
            </a:r>
            <a:r>
              <a:rPr lang="en-US" b="1" dirty="0" smtClean="0"/>
              <a:t>Jere.23:16,17</a:t>
            </a:r>
            <a:r>
              <a:rPr lang="en-US" dirty="0" smtClean="0"/>
              <a:t>)</a:t>
            </a:r>
            <a:r>
              <a:rPr lang="en-US" baseline="0" dirty="0" smtClean="0"/>
              <a:t> </a:t>
            </a:r>
            <a:r>
              <a:rPr lang="en-US" baseline="0" dirty="0" smtClean="0"/>
              <a:t>The people wanted the prophets to say smooth things, and the false prophets gave them what they wanted. </a:t>
            </a:r>
            <a:r>
              <a:rPr lang="en-US" baseline="0" dirty="0" smtClean="0"/>
              <a:t>The false prophets had made them </a:t>
            </a:r>
            <a:r>
              <a:rPr lang="en-US" baseline="0" dirty="0" smtClean="0"/>
              <a:t>worthless, giving them </a:t>
            </a:r>
            <a:r>
              <a:rPr lang="en-US" baseline="0" dirty="0" smtClean="0"/>
              <a:t>a </a:t>
            </a:r>
            <a:r>
              <a:rPr lang="en-US" baseline="0" dirty="0" smtClean="0"/>
              <a:t>false sense </a:t>
            </a:r>
            <a:r>
              <a:rPr lang="en-US" baseline="0" dirty="0" smtClean="0"/>
              <a:t>of </a:t>
            </a:r>
            <a:r>
              <a:rPr lang="en-US" baseline="0" dirty="0" smtClean="0"/>
              <a:t>peace—when </a:t>
            </a:r>
            <a:r>
              <a:rPr lang="en-US" baseline="0" dirty="0" smtClean="0"/>
              <a:t>they were about </a:t>
            </a:r>
            <a:r>
              <a:rPr lang="en-US" baseline="0" dirty="0" smtClean="0"/>
              <a:t>to face </a:t>
            </a:r>
            <a:r>
              <a:rPr lang="en-US" baseline="0" dirty="0" smtClean="0"/>
              <a:t>the awesome wrath of God!</a:t>
            </a:r>
            <a:endParaRPr lang="en-US" dirty="0"/>
          </a:p>
        </p:txBody>
      </p:sp>
      <p:sp>
        <p:nvSpPr>
          <p:cNvPr id="4" name="Slide Number Placeholder 3"/>
          <p:cNvSpPr>
            <a:spLocks noGrp="1"/>
          </p:cNvSpPr>
          <p:nvPr>
            <p:ph type="sldNum" sz="quarter" idx="10"/>
          </p:nvPr>
        </p:nvSpPr>
        <p:spPr/>
        <p:txBody>
          <a:bodyPr/>
          <a:lstStyle/>
          <a:p>
            <a:fld id="{BCDD3855-3B56-418C-9745-D5183687DB86}"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none" dirty="0" smtClean="0"/>
              <a:t>“</a:t>
            </a:r>
            <a:r>
              <a:rPr lang="en-US" b="1" u="sng" dirty="0" smtClean="0"/>
              <a:t>Smooth Things</a:t>
            </a:r>
            <a:r>
              <a:rPr lang="en-US" dirty="0" smtClean="0"/>
              <a:t>” Do Not Help! (</a:t>
            </a:r>
            <a:r>
              <a:rPr lang="en-US" b="1" dirty="0" smtClean="0"/>
              <a:t>Jere.23:21,22</a:t>
            </a:r>
            <a:r>
              <a:rPr lang="en-US" dirty="0" smtClean="0"/>
              <a:t>)</a:t>
            </a:r>
            <a:r>
              <a:rPr lang="en-US" baseline="0" dirty="0" smtClean="0"/>
              <a:t> God had not sent these false prophets of peace and security. They “ran” with their false </a:t>
            </a:r>
            <a:r>
              <a:rPr lang="en-US" baseline="0" dirty="0" smtClean="0"/>
              <a:t>messages, </a:t>
            </a:r>
            <a:r>
              <a:rPr lang="en-US" baseline="0" dirty="0" smtClean="0"/>
              <a:t>and the people heard </a:t>
            </a:r>
            <a:r>
              <a:rPr lang="en-US" baseline="0" dirty="0" smtClean="0"/>
              <a:t>and </a:t>
            </a:r>
            <a:r>
              <a:rPr lang="en-US" baseline="0" dirty="0" smtClean="0"/>
              <a:t>followed them. Instead of leading them in the ways of </a:t>
            </a:r>
            <a:r>
              <a:rPr lang="en-US" baseline="0" dirty="0" smtClean="0"/>
              <a:t>God, </a:t>
            </a:r>
            <a:r>
              <a:rPr lang="en-US" baseline="0" dirty="0" smtClean="0"/>
              <a:t>they led them in the paths of </a:t>
            </a:r>
            <a:r>
              <a:rPr lang="en-US" baseline="0" dirty="0" smtClean="0"/>
              <a:t>evil.</a:t>
            </a:r>
            <a:endParaRPr lang="en-US" dirty="0"/>
          </a:p>
        </p:txBody>
      </p:sp>
      <p:sp>
        <p:nvSpPr>
          <p:cNvPr id="4" name="Slide Number Placeholder 3"/>
          <p:cNvSpPr>
            <a:spLocks noGrp="1"/>
          </p:cNvSpPr>
          <p:nvPr>
            <p:ph type="sldNum" sz="quarter" idx="10"/>
          </p:nvPr>
        </p:nvSpPr>
        <p:spPr/>
        <p:txBody>
          <a:bodyPr/>
          <a:lstStyle/>
          <a:p>
            <a:fld id="{BCDD3855-3B56-418C-9745-D5183687DB86}"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We Should Have </a:t>
            </a:r>
            <a:r>
              <a:rPr lang="en-US" b="1" u="sng" dirty="0" smtClean="0"/>
              <a:t>an Attitude Like Job</a:t>
            </a:r>
            <a:r>
              <a:rPr lang="en-US" b="1" u="none" dirty="0" smtClean="0"/>
              <a:t> </a:t>
            </a:r>
            <a:r>
              <a:rPr lang="en-US" dirty="0" smtClean="0"/>
              <a:t>(</a:t>
            </a:r>
            <a:r>
              <a:rPr lang="en-US" b="1" dirty="0" smtClean="0"/>
              <a:t>Job 13:23</a:t>
            </a:r>
            <a:r>
              <a:rPr lang="en-US" dirty="0" smtClean="0"/>
              <a:t>) Job wanted to be sure he was walking with God—not guilty of </a:t>
            </a:r>
            <a:r>
              <a:rPr lang="en-US" dirty="0" smtClean="0"/>
              <a:t>transgressions. </a:t>
            </a:r>
            <a:endParaRPr lang="en-US" dirty="0"/>
          </a:p>
        </p:txBody>
      </p:sp>
      <p:sp>
        <p:nvSpPr>
          <p:cNvPr id="4" name="Slide Number Placeholder 3"/>
          <p:cNvSpPr>
            <a:spLocks noGrp="1"/>
          </p:cNvSpPr>
          <p:nvPr>
            <p:ph type="sldNum" sz="quarter" idx="10"/>
          </p:nvPr>
        </p:nvSpPr>
        <p:spPr/>
        <p:txBody>
          <a:bodyPr/>
          <a:lstStyle/>
          <a:p>
            <a:fld id="{BCDD3855-3B56-418C-9745-D5183687DB86}"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We Must Endure Sound </a:t>
            </a:r>
            <a:r>
              <a:rPr lang="en-US" b="1" u="sng" dirty="0" smtClean="0"/>
              <a:t>Doctrine</a:t>
            </a:r>
            <a:r>
              <a:rPr lang="en-US" b="1" u="none" dirty="0" smtClean="0"/>
              <a:t>. </a:t>
            </a:r>
            <a:r>
              <a:rPr lang="en-US" dirty="0" smtClean="0"/>
              <a:t>(</a:t>
            </a:r>
            <a:r>
              <a:rPr lang="en-US" b="1" dirty="0" smtClean="0"/>
              <a:t>2 Tim.4:2-5</a:t>
            </a:r>
            <a:r>
              <a:rPr lang="en-US" dirty="0" smtClean="0"/>
              <a:t>) Even when </a:t>
            </a:r>
            <a:r>
              <a:rPr lang="en-US" dirty="0" smtClean="0"/>
              <a:t>people </a:t>
            </a:r>
            <a:r>
              <a:rPr lang="en-US" dirty="0" smtClean="0"/>
              <a:t>don’t want to hear the </a:t>
            </a:r>
            <a:r>
              <a:rPr lang="en-US" dirty="0" smtClean="0"/>
              <a:t>truth, they</a:t>
            </a:r>
            <a:r>
              <a:rPr lang="en-US" baseline="0" dirty="0" smtClean="0"/>
              <a:t> NEED to hear it. </a:t>
            </a:r>
            <a:r>
              <a:rPr lang="en-US" baseline="0" dirty="0" smtClean="0"/>
              <a:t>How can we help </a:t>
            </a:r>
            <a:r>
              <a:rPr lang="en-US" baseline="0" dirty="0" smtClean="0"/>
              <a:t>sinners without </a:t>
            </a:r>
            <a:r>
              <a:rPr lang="en-US" baseline="0" dirty="0" smtClean="0"/>
              <a:t>telling them where they stand with God? </a:t>
            </a:r>
            <a:r>
              <a:rPr lang="en-US" baseline="0" dirty="0" smtClean="0"/>
              <a:t>They will not leave sin if </a:t>
            </a:r>
            <a:r>
              <a:rPr lang="en-US" baseline="0" dirty="0" smtClean="0"/>
              <a:t>they are made to feel comfortable </a:t>
            </a:r>
            <a:r>
              <a:rPr lang="en-US" baseline="0" dirty="0" smtClean="0"/>
              <a:t>committing </a:t>
            </a:r>
            <a:r>
              <a:rPr lang="en-US" baseline="0" dirty="0" smtClean="0"/>
              <a:t>it?</a:t>
            </a:r>
            <a:endParaRPr lang="en-US" dirty="0"/>
          </a:p>
        </p:txBody>
      </p:sp>
      <p:sp>
        <p:nvSpPr>
          <p:cNvPr id="4" name="Slide Number Placeholder 3"/>
          <p:cNvSpPr>
            <a:spLocks noGrp="1"/>
          </p:cNvSpPr>
          <p:nvPr>
            <p:ph type="sldNum" sz="quarter" idx="10"/>
          </p:nvPr>
        </p:nvSpPr>
        <p:spPr/>
        <p:txBody>
          <a:bodyPr/>
          <a:lstStyle/>
          <a:p>
            <a:fld id="{BCDD3855-3B56-418C-9745-D5183687DB86}"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u="sng" dirty="0" smtClean="0"/>
              <a:t>How Can We Feel Good About Ourselves</a:t>
            </a:r>
            <a:r>
              <a:rPr lang="en-US" b="1" u="none" dirty="0" smtClean="0"/>
              <a:t>?</a:t>
            </a:r>
            <a:r>
              <a:rPr lang="en-US" b="1" u="none" baseline="0" dirty="0" smtClean="0"/>
              <a:t> </a:t>
            </a:r>
            <a:r>
              <a:rPr lang="en-US" u="none" dirty="0" smtClean="0"/>
              <a:t>(</a:t>
            </a:r>
            <a:r>
              <a:rPr lang="en-US" b="1" dirty="0" smtClean="0"/>
              <a:t>1 John 3:18-21</a:t>
            </a:r>
            <a:r>
              <a:rPr lang="en-US" dirty="0" smtClean="0"/>
              <a:t>) </a:t>
            </a:r>
            <a:r>
              <a:rPr lang="en-US" sz="1200" dirty="0" smtClean="0"/>
              <a:t>We cannot be salt and light, more than conquerors, joyful Christians, etc</a:t>
            </a:r>
            <a:r>
              <a:rPr lang="en-US" sz="1200" dirty="0" smtClean="0"/>
              <a:t>., </a:t>
            </a:r>
            <a:r>
              <a:rPr lang="en-US" sz="1200" dirty="0" smtClean="0"/>
              <a:t>unless we have assurance and confidence before God. </a:t>
            </a:r>
            <a:endParaRPr lang="en-US" sz="1200" dirty="0" smtClean="0"/>
          </a:p>
          <a:p>
            <a:pPr eaLnBrk="1" hangingPunct="1"/>
            <a:endParaRPr lang="en-US" sz="1200" dirty="0" smtClean="0"/>
          </a:p>
          <a:p>
            <a:pPr eaLnBrk="1" hangingPunct="1"/>
            <a:r>
              <a:rPr lang="en-US" sz="1200" dirty="0" smtClean="0"/>
              <a:t>Any time </a:t>
            </a:r>
            <a:r>
              <a:rPr lang="en-US" sz="1200" dirty="0" smtClean="0"/>
              <a:t>there is a problem of any kind, the only way </a:t>
            </a:r>
            <a:r>
              <a:rPr lang="en-US" sz="1200" dirty="0" smtClean="0"/>
              <a:t>to overcome </a:t>
            </a:r>
            <a:r>
              <a:rPr lang="en-US" sz="1200" dirty="0" smtClean="0"/>
              <a:t>it is by facing it and working on it. </a:t>
            </a:r>
          </a:p>
          <a:p>
            <a:pPr eaLnBrk="1" hangingPunct="1"/>
            <a:r>
              <a:rPr lang="en-US" sz="1200" dirty="0" smtClean="0"/>
              <a:t>Only by </a:t>
            </a:r>
            <a:r>
              <a:rPr lang="en-US" sz="1200" dirty="0" smtClean="0"/>
              <a:t>overcoming obstacles </a:t>
            </a:r>
            <a:r>
              <a:rPr lang="en-US" sz="1200" dirty="0" smtClean="0"/>
              <a:t>are we able </a:t>
            </a:r>
            <a:r>
              <a:rPr lang="en-US" sz="1200" dirty="0" smtClean="0"/>
              <a:t>to feel good, be at peace, and have </a:t>
            </a:r>
            <a:r>
              <a:rPr lang="en-US" sz="1200" dirty="0" smtClean="0"/>
              <a:t>satisfaction.</a:t>
            </a:r>
            <a:endParaRPr lang="en-US" sz="1200" dirty="0" smtClean="0"/>
          </a:p>
          <a:p>
            <a:pPr eaLnBrk="1" hangingPunct="1"/>
            <a:r>
              <a:rPr lang="en-US" sz="1200" dirty="0" smtClean="0"/>
              <a:t>In school, is it easier to study or play? </a:t>
            </a:r>
            <a:br>
              <a:rPr lang="en-US" sz="1200" dirty="0" smtClean="0"/>
            </a:br>
            <a:r>
              <a:rPr lang="en-US" sz="1200" dirty="0" smtClean="0"/>
              <a:t>Which brings satisfaction?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With a diet, is it easier to stick to it or to eat? </a:t>
            </a:r>
            <a:br>
              <a:rPr lang="en-US" sz="1200" dirty="0" smtClean="0"/>
            </a:br>
            <a:r>
              <a:rPr lang="en-US" sz="1200" dirty="0" smtClean="0"/>
              <a:t>Which brings satisfaction?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Is </a:t>
            </a:r>
            <a:r>
              <a:rPr lang="en-US" sz="1200" dirty="0" smtClean="0"/>
              <a:t>it easy to </a:t>
            </a:r>
            <a:r>
              <a:rPr lang="en-US" sz="1200" dirty="0" smtClean="0"/>
              <a:t>develop a spiritual</a:t>
            </a:r>
            <a:r>
              <a:rPr lang="en-US" sz="1200" baseline="0" dirty="0" smtClean="0"/>
              <a:t> </a:t>
            </a:r>
            <a:r>
              <a:rPr lang="en-US" sz="1200" dirty="0" smtClean="0"/>
              <a:t>mind, to feel close </a:t>
            </a:r>
            <a:r>
              <a:rPr lang="en-US" sz="1200" dirty="0" smtClean="0"/>
              <a:t>to God, </a:t>
            </a:r>
            <a:r>
              <a:rPr lang="en-US" sz="1200" dirty="0" smtClean="0"/>
              <a:t>to learn </a:t>
            </a:r>
            <a:r>
              <a:rPr lang="en-US" sz="1200" dirty="0" smtClean="0"/>
              <a:t>our </a:t>
            </a:r>
            <a:r>
              <a:rPr lang="en-US" sz="1200" dirty="0" smtClean="0"/>
              <a:t>Bibles, </a:t>
            </a:r>
            <a:r>
              <a:rPr lang="en-US" sz="1200" dirty="0" smtClean="0"/>
              <a:t>experience </a:t>
            </a:r>
            <a:r>
              <a:rPr lang="en-US" sz="1200" dirty="0" smtClean="0"/>
              <a:t>God’s love and peace? There </a:t>
            </a:r>
            <a:r>
              <a:rPr lang="en-US" sz="1200" dirty="0" smtClean="0"/>
              <a:t>is no easy, effortless way.</a:t>
            </a:r>
          </a:p>
          <a:p>
            <a:pPr eaLnBrk="1" hangingPunct="1"/>
            <a:endParaRPr lang="en-US" sz="1200" dirty="0" smtClean="0"/>
          </a:p>
          <a:p>
            <a:endParaRPr lang="en-US" dirty="0"/>
          </a:p>
        </p:txBody>
      </p:sp>
      <p:sp>
        <p:nvSpPr>
          <p:cNvPr id="4" name="Slide Number Placeholder 3"/>
          <p:cNvSpPr>
            <a:spLocks noGrp="1"/>
          </p:cNvSpPr>
          <p:nvPr>
            <p:ph type="sldNum" sz="quarter" idx="10"/>
          </p:nvPr>
        </p:nvSpPr>
        <p:spPr/>
        <p:txBody>
          <a:bodyPr/>
          <a:lstStyle/>
          <a:p>
            <a:fld id="{BCDD3855-3B56-418C-9745-D5183687DB86}"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Guilt is a common cause of suicide, emotional</a:t>
            </a:r>
            <a:r>
              <a:rPr lang="en-US" baseline="0" dirty="0" smtClean="0"/>
              <a:t> problems, broken lives, unhappiness, misery and grief. Many condemn it; yet, it can be good, IF it’s properly understood. Many condemn guilt because it’s </a:t>
            </a:r>
            <a:r>
              <a:rPr lang="en-US" b="1" baseline="0" dirty="0" smtClean="0"/>
              <a:t>unpleasant</a:t>
            </a:r>
            <a:r>
              <a:rPr lang="en-US" baseline="0" dirty="0" smtClean="0"/>
              <a:t> and </a:t>
            </a:r>
            <a:r>
              <a:rPr lang="en-US" b="1" baseline="0" dirty="0" smtClean="0"/>
              <a:t>causes pain</a:t>
            </a:r>
            <a:r>
              <a:rPr lang="en-US" baseline="0" dirty="0" smtClean="0"/>
              <a:t>. This quote is from Robert Schuller, Minister of the Crystal Cathedral. It appeared in the March 18, 1985 issue of Time Magazine. People like </a:t>
            </a:r>
            <a:r>
              <a:rPr lang="en-US" baseline="0" dirty="0" err="1" smtClean="0"/>
              <a:t>Schuller</a:t>
            </a:r>
            <a:r>
              <a:rPr lang="en-US" baseline="0" dirty="0" smtClean="0"/>
              <a:t>, the master of PMA, are against anything that might cause discomfort and unpleasant feelings. Their only concern is that we feel good and are happy. Could this be why Mr. </a:t>
            </a:r>
            <a:r>
              <a:rPr lang="en-US" baseline="0" dirty="0" err="1" smtClean="0"/>
              <a:t>Schuller</a:t>
            </a:r>
            <a:r>
              <a:rPr lang="en-US" baseline="0" dirty="0" smtClean="0"/>
              <a:t> is so popular</a:t>
            </a:r>
            <a:r>
              <a:rPr lang="en-US" dirty="0" smtClean="0"/>
              <a:t> with the masses? (</a:t>
            </a:r>
            <a:r>
              <a:rPr lang="en-US" b="1" dirty="0" smtClean="0"/>
              <a:t>Lk.6:26</a:t>
            </a:r>
            <a:r>
              <a:rPr lang="en-US" dirty="0" smtClean="0"/>
              <a:t>) The majority want to act as they desire; and then expect to feel good and have others accept them, no matter how they behave!</a:t>
            </a:r>
            <a:endParaRPr lang="en-US" dirty="0"/>
          </a:p>
        </p:txBody>
      </p:sp>
      <p:sp>
        <p:nvSpPr>
          <p:cNvPr id="4" name="Slide Number Placeholder 3"/>
          <p:cNvSpPr>
            <a:spLocks noGrp="1"/>
          </p:cNvSpPr>
          <p:nvPr>
            <p:ph type="sldNum" sz="quarter" idx="10"/>
          </p:nvPr>
        </p:nvSpPr>
        <p:spPr/>
        <p:txBody>
          <a:bodyPr/>
          <a:lstStyle/>
          <a:p>
            <a:fld id="{BCDD3855-3B56-418C-9745-D5183687DB8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u="sng" dirty="0" smtClean="0"/>
              <a:t>How Can We Feel Good About Ourselves</a:t>
            </a:r>
            <a:r>
              <a:rPr lang="en-US" b="1" u="none" dirty="0" smtClean="0"/>
              <a:t>?</a:t>
            </a:r>
            <a:r>
              <a:rPr lang="en-US" b="1" u="none" baseline="0" dirty="0" smtClean="0"/>
              <a:t> </a:t>
            </a:r>
            <a:r>
              <a:rPr lang="en-US" u="none" dirty="0" smtClean="0"/>
              <a:t>(</a:t>
            </a:r>
            <a:r>
              <a:rPr lang="en-US" b="1" dirty="0" smtClean="0"/>
              <a:t>Philippians 4:8,9</a:t>
            </a:r>
            <a:r>
              <a:rPr lang="en-US" dirty="0" smtClean="0"/>
              <a:t>) </a:t>
            </a:r>
            <a:r>
              <a:rPr lang="en-US" sz="1200" dirty="0" smtClean="0"/>
              <a:t>People want to feel good about themselves, </a:t>
            </a:r>
            <a:r>
              <a:rPr lang="en-US" sz="1200" dirty="0" smtClean="0"/>
              <a:t>to be content and </a:t>
            </a:r>
            <a:r>
              <a:rPr lang="en-US" sz="1200" dirty="0" smtClean="0"/>
              <a:t>have peace. </a:t>
            </a:r>
          </a:p>
          <a:p>
            <a:pPr eaLnBrk="1" hangingPunct="1"/>
            <a:endParaRPr lang="en-US" sz="1200" dirty="0" smtClean="0"/>
          </a:p>
          <a:p>
            <a:pPr eaLnBrk="1" hangingPunct="1"/>
            <a:r>
              <a:rPr lang="en-US" sz="1200" dirty="0" smtClean="0"/>
              <a:t>God has made it so there is only one way to have </a:t>
            </a:r>
            <a:r>
              <a:rPr lang="en-US" sz="1200" dirty="0" smtClean="0"/>
              <a:t>peace--do </a:t>
            </a:r>
            <a:r>
              <a:rPr lang="en-US" sz="1200" dirty="0" smtClean="0"/>
              <a:t>what is right. If </a:t>
            </a:r>
            <a:r>
              <a:rPr lang="en-US" sz="1200" dirty="0" smtClean="0"/>
              <a:t>we don’t, there </a:t>
            </a:r>
            <a:r>
              <a:rPr lang="en-US" sz="1200" dirty="0" smtClean="0"/>
              <a:t>will be pain.</a:t>
            </a:r>
          </a:p>
          <a:p>
            <a:pPr eaLnBrk="1" hangingPunct="1"/>
            <a:endParaRPr lang="en-US" sz="1200" dirty="0" smtClean="0"/>
          </a:p>
          <a:p>
            <a:pPr eaLnBrk="1" hangingPunct="1"/>
            <a:r>
              <a:rPr lang="en-US" sz="1200" dirty="0" smtClean="0"/>
              <a:t>This is the great error of the self-esteem movement </a:t>
            </a:r>
            <a:r>
              <a:rPr lang="en-US" sz="1200" dirty="0" smtClean="0"/>
              <a:t>that people practice. </a:t>
            </a:r>
            <a:r>
              <a:rPr lang="en-US" sz="1200" dirty="0" smtClean="0"/>
              <a:t>They emphasize self-esteem no matter what. </a:t>
            </a:r>
          </a:p>
          <a:p>
            <a:pPr eaLnBrk="1" hangingPunct="1"/>
            <a:endParaRPr lang="en-US" sz="1200" dirty="0" smtClean="0"/>
          </a:p>
          <a:p>
            <a:pPr eaLnBrk="1" hangingPunct="1"/>
            <a:r>
              <a:rPr lang="en-US" sz="1200" dirty="0" smtClean="0"/>
              <a:t>We need to have </a:t>
            </a:r>
            <a:r>
              <a:rPr lang="en-US" sz="1200" dirty="0" smtClean="0"/>
              <a:t>proper </a:t>
            </a:r>
            <a:r>
              <a:rPr lang="en-US" sz="1200" dirty="0" smtClean="0"/>
              <a:t>behavior, and the </a:t>
            </a:r>
            <a:r>
              <a:rPr lang="en-US" sz="1200" i="1" dirty="0" smtClean="0"/>
              <a:t>“feeling good</a:t>
            </a:r>
            <a:r>
              <a:rPr lang="en-US" sz="1200" dirty="0" smtClean="0"/>
              <a:t>” will follow. </a:t>
            </a:r>
          </a:p>
          <a:p>
            <a:pPr eaLnBrk="1" hangingPunct="1"/>
            <a:endParaRPr lang="en-US" sz="1200" dirty="0" smtClean="0"/>
          </a:p>
          <a:p>
            <a:endParaRPr lang="en-US" dirty="0"/>
          </a:p>
        </p:txBody>
      </p:sp>
      <p:sp>
        <p:nvSpPr>
          <p:cNvPr id="4" name="Slide Number Placeholder 3"/>
          <p:cNvSpPr>
            <a:spLocks noGrp="1"/>
          </p:cNvSpPr>
          <p:nvPr>
            <p:ph type="sldNum" sz="quarter" idx="10"/>
          </p:nvPr>
        </p:nvSpPr>
        <p:spPr/>
        <p:txBody>
          <a:bodyPr/>
          <a:lstStyle/>
          <a:p>
            <a:fld id="{BCDD3855-3B56-418C-9745-D5183687DB86}"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EA9B3D7-F919-4290-8DF8-406EF7772CC6}" type="slidenum">
              <a:rPr lang="en-US"/>
              <a:pPr/>
              <a:t>21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1295400" y="4343400"/>
            <a:ext cx="4495800" cy="4114800"/>
          </a:xfrm>
          <a:noFill/>
          <a:ln/>
        </p:spPr>
        <p:txBody>
          <a:bodyPr/>
          <a:lstStyle/>
          <a:p>
            <a:pPr eaLnBrk="1" hangingPunct="1">
              <a:lnSpc>
                <a:spcPct val="80000"/>
              </a:lnSpc>
            </a:pPr>
            <a:r>
              <a:rPr lang="en-US" sz="1400" dirty="0" smtClean="0"/>
              <a:t>After we:</a:t>
            </a:r>
          </a:p>
          <a:p>
            <a:pPr marL="228600" indent="-228600" eaLnBrk="1" hangingPunct="1">
              <a:lnSpc>
                <a:spcPct val="80000"/>
              </a:lnSpc>
              <a:buFont typeface="Arial" pitchFamily="34" charset="0"/>
              <a:buChar char="•"/>
            </a:pPr>
            <a:r>
              <a:rPr lang="en-US" sz="1400" dirty="0" smtClean="0"/>
              <a:t>experience </a:t>
            </a:r>
            <a:r>
              <a:rPr lang="en-US" sz="1400" dirty="0" smtClean="0"/>
              <a:t>the pain, sorrow </a:t>
            </a:r>
            <a:r>
              <a:rPr lang="en-US" sz="1400" dirty="0" smtClean="0"/>
              <a:t>and agony of guilt; </a:t>
            </a:r>
          </a:p>
          <a:p>
            <a:pPr marL="228600" indent="-228600" eaLnBrk="1" hangingPunct="1">
              <a:lnSpc>
                <a:spcPct val="80000"/>
              </a:lnSpc>
              <a:buFont typeface="Arial" pitchFamily="34" charset="0"/>
              <a:buChar char="•"/>
            </a:pPr>
            <a:r>
              <a:rPr lang="en-US" sz="1400" dirty="0" smtClean="0"/>
              <a:t>understand </a:t>
            </a:r>
            <a:r>
              <a:rPr lang="en-US" sz="1400" dirty="0" smtClean="0"/>
              <a:t>the seriousness of </a:t>
            </a:r>
            <a:r>
              <a:rPr lang="en-US" sz="1400" dirty="0" smtClean="0"/>
              <a:t>knowing we deserve to face </a:t>
            </a:r>
            <a:r>
              <a:rPr lang="en-US" sz="1400" dirty="0" smtClean="0"/>
              <a:t>eternity in hell </a:t>
            </a:r>
            <a:r>
              <a:rPr lang="en-US" sz="1400" dirty="0" smtClean="0"/>
              <a:t>but that </a:t>
            </a:r>
            <a:r>
              <a:rPr lang="en-US" sz="1400" dirty="0" smtClean="0"/>
              <a:t>God </a:t>
            </a:r>
            <a:r>
              <a:rPr lang="en-US" sz="1400" dirty="0" smtClean="0"/>
              <a:t>gracefully loved and </a:t>
            </a:r>
            <a:r>
              <a:rPr lang="en-US" sz="1400" dirty="0" smtClean="0"/>
              <a:t>paid the price for </a:t>
            </a:r>
            <a:r>
              <a:rPr lang="en-US" sz="1400" dirty="0" smtClean="0"/>
              <a:t>us; </a:t>
            </a:r>
            <a:r>
              <a:rPr lang="en-US" sz="1400" dirty="0" smtClean="0"/>
              <a:t>and </a:t>
            </a:r>
            <a:endParaRPr lang="en-US" sz="1400" dirty="0" smtClean="0"/>
          </a:p>
          <a:p>
            <a:pPr marL="228600" indent="-228600" eaLnBrk="1" hangingPunct="1">
              <a:lnSpc>
                <a:spcPct val="80000"/>
              </a:lnSpc>
              <a:buFont typeface="Arial" pitchFamily="34" charset="0"/>
              <a:buChar char="•"/>
            </a:pPr>
            <a:r>
              <a:rPr lang="en-US" sz="1400" dirty="0" smtClean="0"/>
              <a:t>Believing He has completely </a:t>
            </a:r>
            <a:r>
              <a:rPr lang="en-US" sz="1400" dirty="0" smtClean="0"/>
              <a:t>forgiven </a:t>
            </a:r>
            <a:r>
              <a:rPr lang="en-US" sz="1400" dirty="0" smtClean="0"/>
              <a:t>and freed us </a:t>
            </a:r>
            <a:r>
              <a:rPr lang="en-US" sz="1400" dirty="0" smtClean="0"/>
              <a:t>from condemnation </a:t>
            </a:r>
            <a:endParaRPr lang="en-US" sz="1400" dirty="0" smtClean="0"/>
          </a:p>
          <a:p>
            <a:pPr marL="228600" indent="-228600" eaLnBrk="1" hangingPunct="1">
              <a:lnSpc>
                <a:spcPct val="80000"/>
              </a:lnSpc>
              <a:buFont typeface="Arial" pitchFamily="34" charset="0"/>
              <a:buNone/>
            </a:pPr>
            <a:r>
              <a:rPr lang="en-US" sz="1400" dirty="0" smtClean="0"/>
              <a:t>is </a:t>
            </a:r>
            <a:r>
              <a:rPr lang="en-US" sz="1400" dirty="0" smtClean="0"/>
              <a:t>there joy in salvation.</a:t>
            </a:r>
          </a:p>
          <a:p>
            <a:pPr eaLnBrk="1" hangingPunct="1">
              <a:lnSpc>
                <a:spcPct val="80000"/>
              </a:lnSpc>
            </a:pPr>
            <a:endParaRPr lang="en-US" sz="1400" dirty="0" smtClean="0"/>
          </a:p>
          <a:p>
            <a:pPr eaLnBrk="1" hangingPunct="1">
              <a:lnSpc>
                <a:spcPct val="80000"/>
              </a:lnSpc>
            </a:pPr>
            <a:r>
              <a:rPr lang="en-US" sz="1400" dirty="0" smtClean="0"/>
              <a:t>The greater the </a:t>
            </a:r>
            <a:r>
              <a:rPr lang="en-US" sz="1400" dirty="0" smtClean="0"/>
              <a:t>guilt, </a:t>
            </a:r>
            <a:r>
              <a:rPr lang="en-US" sz="1400" dirty="0" smtClean="0"/>
              <a:t>the greater the joy.</a:t>
            </a:r>
          </a:p>
          <a:p>
            <a:pPr eaLnBrk="1" hangingPunct="1">
              <a:lnSpc>
                <a:spcPct val="80000"/>
              </a:lnSpc>
            </a:pPr>
            <a:endParaRPr lang="en-US" sz="1400" dirty="0" smtClean="0"/>
          </a:p>
          <a:p>
            <a:pPr eaLnBrk="1" hangingPunct="1">
              <a:lnSpc>
                <a:spcPct val="80000"/>
              </a:lnSpc>
            </a:pPr>
            <a:r>
              <a:rPr lang="en-US" sz="1400" dirty="0" smtClean="0"/>
              <a:t>The only way </a:t>
            </a:r>
            <a:r>
              <a:rPr lang="en-US" sz="1400" dirty="0" smtClean="0"/>
              <a:t>to understand God’s Love is </a:t>
            </a:r>
            <a:r>
              <a:rPr lang="en-US" sz="1400" dirty="0" smtClean="0"/>
              <a:t>through guilt. We love God because He first loved us. </a:t>
            </a:r>
          </a:p>
          <a:p>
            <a:pPr eaLnBrk="1" hangingPunct="1">
              <a:lnSpc>
                <a:spcPct val="80000"/>
              </a:lnSpc>
            </a:pPr>
            <a:endParaRPr lang="en-US" sz="14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EA9B3D7-F919-4290-8DF8-406EF7772CC6}" type="slidenum">
              <a:rPr lang="en-US"/>
              <a:pPr/>
              <a:t>22</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1295400" y="4343400"/>
            <a:ext cx="4495800" cy="4114800"/>
          </a:xfrm>
          <a:noFill/>
          <a:ln/>
        </p:spPr>
        <p:txBody>
          <a:bodyPr/>
          <a:lstStyle/>
          <a:p>
            <a:pPr eaLnBrk="1" hangingPunct="1">
              <a:lnSpc>
                <a:spcPct val="80000"/>
              </a:lnSpc>
            </a:pPr>
            <a:r>
              <a:rPr lang="en-US" sz="1400" b="1" u="sng" dirty="0" smtClean="0"/>
              <a:t>Three Reactions to Guil</a:t>
            </a:r>
            <a:r>
              <a:rPr lang="en-US" sz="1400" b="1" u="sng" baseline="0" dirty="0" smtClean="0"/>
              <a:t>t</a:t>
            </a:r>
            <a:r>
              <a:rPr lang="en-US" sz="1400" baseline="0" dirty="0" smtClean="0"/>
              <a:t>. </a:t>
            </a:r>
            <a:endParaRPr lang="en-US" sz="1400" baseline="0" dirty="0" smtClean="0"/>
          </a:p>
          <a:p>
            <a:pPr marL="342900" indent="-342900" eaLnBrk="1" hangingPunct="1">
              <a:lnSpc>
                <a:spcPct val="80000"/>
              </a:lnSpc>
              <a:buAutoNum type="arabicParenBoth"/>
            </a:pPr>
            <a:r>
              <a:rPr lang="en-US" sz="1400" baseline="0" dirty="0" smtClean="0"/>
              <a:t>Pharisees—Destroy those who expose </a:t>
            </a:r>
            <a:r>
              <a:rPr lang="en-US" sz="1400" baseline="0" dirty="0" smtClean="0"/>
              <a:t>your sin. (</a:t>
            </a:r>
            <a:r>
              <a:rPr lang="en-US" sz="1400" b="1" baseline="0" dirty="0" smtClean="0"/>
              <a:t>Jno.11:53</a:t>
            </a:r>
            <a:r>
              <a:rPr lang="en-US" sz="1400" baseline="0" dirty="0" smtClean="0"/>
              <a:t>) </a:t>
            </a:r>
            <a:endParaRPr lang="en-US" sz="1400" baseline="0" dirty="0" smtClean="0"/>
          </a:p>
          <a:p>
            <a:pPr marL="342900" indent="-342900" eaLnBrk="1" hangingPunct="1">
              <a:lnSpc>
                <a:spcPct val="80000"/>
              </a:lnSpc>
              <a:buAutoNum type="arabicParenBoth"/>
            </a:pPr>
            <a:r>
              <a:rPr lang="en-US" sz="1400" baseline="0" dirty="0" smtClean="0"/>
              <a:t>Judas—Destroy </a:t>
            </a:r>
            <a:r>
              <a:rPr lang="en-US" sz="1400" baseline="0" dirty="0" smtClean="0"/>
              <a:t>yourself. (</a:t>
            </a:r>
            <a:r>
              <a:rPr lang="en-US" sz="1400" b="1" baseline="0" dirty="0" smtClean="0"/>
              <a:t>Matt.27:1-5</a:t>
            </a:r>
            <a:r>
              <a:rPr lang="en-US" sz="1400" baseline="0" dirty="0" smtClean="0"/>
              <a:t>) </a:t>
            </a:r>
            <a:endParaRPr lang="en-US" sz="1400" baseline="0" dirty="0" smtClean="0"/>
          </a:p>
          <a:p>
            <a:pPr marL="342900" indent="-342900" eaLnBrk="1" hangingPunct="1">
              <a:lnSpc>
                <a:spcPct val="80000"/>
              </a:lnSpc>
              <a:buAutoNum type="arabicParenBoth"/>
            </a:pPr>
            <a:r>
              <a:rPr lang="en-US" sz="1400" baseline="0" dirty="0" smtClean="0"/>
              <a:t>Peter—Repent </a:t>
            </a:r>
            <a:r>
              <a:rPr lang="en-US" sz="1400" baseline="0" dirty="0" smtClean="0"/>
              <a:t>and serve God. (</a:t>
            </a:r>
            <a:r>
              <a:rPr lang="en-US" sz="1400" b="1" baseline="0" dirty="0" smtClean="0"/>
              <a:t>Lk.22:62</a:t>
            </a:r>
            <a:r>
              <a:rPr lang="en-US" sz="1400" baseline="0" dirty="0" smtClean="0"/>
              <a:t>)</a:t>
            </a:r>
            <a:endParaRPr lang="en-US" sz="1400" dirty="0" smtClean="0"/>
          </a:p>
          <a:p>
            <a:pPr eaLnBrk="1" hangingPunct="1">
              <a:lnSpc>
                <a:spcPct val="80000"/>
              </a:lnSpc>
            </a:pPr>
            <a:endParaRPr lang="en-US" sz="14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EA9B3D7-F919-4290-8DF8-406EF7772CC6}" type="slidenum">
              <a:rPr lang="en-US"/>
              <a:pPr/>
              <a:t>23</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1295400" y="4343400"/>
            <a:ext cx="4495800" cy="4114800"/>
          </a:xfrm>
          <a:noFill/>
          <a:ln/>
        </p:spPr>
        <p:txBody>
          <a:bodyPr/>
          <a:lstStyle/>
          <a:p>
            <a:pPr eaLnBrk="1" hangingPunct="1">
              <a:lnSpc>
                <a:spcPct val="80000"/>
              </a:lnSpc>
            </a:pPr>
            <a:r>
              <a:rPr lang="en-US" sz="1400" b="1" u="sng" dirty="0" smtClean="0"/>
              <a:t>Modern Attempt to Remove Guilt</a:t>
            </a:r>
            <a:r>
              <a:rPr lang="en-US" sz="1400" b="1" u="none" dirty="0" smtClean="0"/>
              <a:t>.</a:t>
            </a:r>
            <a:r>
              <a:rPr lang="en-US" sz="1400" b="0" u="none" dirty="0" smtClean="0"/>
              <a:t> Explain…This same reasoning wants the Bible to be class</a:t>
            </a:r>
            <a:r>
              <a:rPr lang="en-US" sz="1400" b="0" u="none" baseline="0" dirty="0" smtClean="0"/>
              <a:t>ified as a “hate book.” </a:t>
            </a:r>
            <a:r>
              <a:rPr lang="en-US" sz="1400" b="0" u="none" baseline="0" dirty="0" smtClean="0"/>
              <a:t>Hate </a:t>
            </a:r>
            <a:r>
              <a:rPr lang="en-US" sz="1400" b="0" u="none" baseline="0" dirty="0" smtClean="0"/>
              <a:t>Crime Legis. HR 1913 passed in the House of Representatives by vote of 249-175, with 10 abstaining votes on April 30, 2009. The Senate version, S909 is currently waiting to hit the Senate floor. How does such thinking convince </a:t>
            </a:r>
            <a:r>
              <a:rPr lang="en-US" sz="1400" b="1" u="none" baseline="0" dirty="0" smtClean="0"/>
              <a:t>SINNERs</a:t>
            </a:r>
            <a:r>
              <a:rPr lang="en-US" sz="1400" b="0" u="none" baseline="0" dirty="0" smtClean="0"/>
              <a:t> </a:t>
            </a:r>
            <a:r>
              <a:rPr lang="en-US" sz="1400" b="0" u="none" baseline="0" dirty="0" smtClean="0"/>
              <a:t>to change their conduct?</a:t>
            </a:r>
            <a:endParaRPr lang="en-US" sz="1400" dirty="0" smtClean="0"/>
          </a:p>
          <a:p>
            <a:pPr eaLnBrk="1" hangingPunct="1">
              <a:lnSpc>
                <a:spcPct val="80000"/>
              </a:lnSpc>
            </a:pPr>
            <a:endParaRPr lang="en-US" sz="14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885E448-FCF9-4F2B-B298-BEBAB1D66D14}" type="slidenum">
              <a:rPr lang="en-US"/>
              <a:pPr/>
              <a:t>24</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Invitation…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God has given each</a:t>
            </a:r>
            <a:r>
              <a:rPr lang="en-US" baseline="0" dirty="0" smtClean="0"/>
              <a:t> person a </a:t>
            </a:r>
            <a:r>
              <a:rPr lang="en-US" b="1" u="sng" baseline="0" dirty="0" smtClean="0"/>
              <a:t>conscience</a:t>
            </a:r>
            <a:r>
              <a:rPr lang="en-US" baseline="0" dirty="0" smtClean="0"/>
              <a:t> to help him do the right thing. We feel good when we do what is right, which helps us continue doing right. In the same way that </a:t>
            </a:r>
            <a:r>
              <a:rPr lang="en-US" b="1" u="sng" baseline="0" dirty="0" smtClean="0"/>
              <a:t>pain</a:t>
            </a:r>
            <a:r>
              <a:rPr lang="en-US" baseline="0" dirty="0" smtClean="0"/>
              <a:t> acts as a warning signal for the physical body, </a:t>
            </a:r>
            <a:r>
              <a:rPr lang="en-US" b="1" u="sng" baseline="0" dirty="0" smtClean="0"/>
              <a:t>guilt</a:t>
            </a:r>
            <a:r>
              <a:rPr lang="en-US" baseline="0" dirty="0" smtClean="0"/>
              <a:t> warns us of our </a:t>
            </a:r>
            <a:r>
              <a:rPr lang="en-US" b="1" baseline="0" dirty="0" smtClean="0"/>
              <a:t>spiritual welfare</a:t>
            </a:r>
            <a:r>
              <a:rPr lang="en-US" baseline="0" dirty="0" smtClean="0"/>
              <a:t>. We listen to our </a:t>
            </a:r>
            <a:r>
              <a:rPr lang="en-US" b="1" baseline="0" dirty="0" smtClean="0"/>
              <a:t>guilt feelings</a:t>
            </a:r>
            <a:r>
              <a:rPr lang="en-US" baseline="0" dirty="0" smtClean="0"/>
              <a:t> and </a:t>
            </a:r>
            <a:r>
              <a:rPr lang="en-US" b="1" baseline="0" dirty="0" smtClean="0"/>
              <a:t>cease doing the things </a:t>
            </a:r>
            <a:r>
              <a:rPr lang="en-US" baseline="0" dirty="0" smtClean="0"/>
              <a:t>that awaken them.</a:t>
            </a:r>
            <a:endParaRPr lang="en-US" dirty="0"/>
          </a:p>
        </p:txBody>
      </p:sp>
      <p:sp>
        <p:nvSpPr>
          <p:cNvPr id="4" name="Slide Number Placeholder 3"/>
          <p:cNvSpPr>
            <a:spLocks noGrp="1"/>
          </p:cNvSpPr>
          <p:nvPr>
            <p:ph type="sldNum" sz="quarter" idx="10"/>
          </p:nvPr>
        </p:nvSpPr>
        <p:spPr/>
        <p:txBody>
          <a:bodyPr/>
          <a:lstStyle/>
          <a:p>
            <a:fld id="{BCDD3855-3B56-418C-9745-D5183687DB8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DEEDFD3-41BD-460F-BEDF-2728A3D0BDFC}" type="slidenum">
              <a:rPr lang="en-US"/>
              <a:pPr/>
              <a:t>4</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1066800" y="4343400"/>
            <a:ext cx="4648200" cy="4114800"/>
          </a:xfrm>
          <a:noFill/>
          <a:ln/>
        </p:spPr>
        <p:txBody>
          <a:bodyPr/>
          <a:lstStyle/>
          <a:p>
            <a:pPr eaLnBrk="1" hangingPunct="1"/>
            <a:r>
              <a:rPr lang="en-US" sz="1400" dirty="0" smtClean="0"/>
              <a:t>The devil’s approach --- Do anything to ease the pain except change the behavior that is causing it.</a:t>
            </a:r>
          </a:p>
          <a:p>
            <a:pPr eaLnBrk="1" hangingPunct="1"/>
            <a:endParaRPr lang="en-US" sz="1400" dirty="0" smtClean="0"/>
          </a:p>
          <a:p>
            <a:pPr eaLnBrk="1" hangingPunct="1"/>
            <a:r>
              <a:rPr lang="en-US" sz="1400" dirty="0" smtClean="0"/>
              <a:t>We need to recognize that we are responsible for our own actions. </a:t>
            </a:r>
          </a:p>
          <a:p>
            <a:pPr eaLnBrk="1" hangingPunct="1"/>
            <a:endParaRPr lang="en-US" sz="1400" dirty="0" smtClean="0"/>
          </a:p>
          <a:p>
            <a:pPr eaLnBrk="1" hangingPunct="1"/>
            <a:r>
              <a:rPr lang="en-US" sz="1400" dirty="0" smtClean="0"/>
              <a:t>Every command in the Bible, every sin that is condemned, every warning of judgment implies our responsibility for our actions. </a:t>
            </a:r>
          </a:p>
          <a:p>
            <a:pPr eaLnBrk="1" hangingPunct="1"/>
            <a:endParaRPr lang="en-US" sz="1400" dirty="0" smtClean="0"/>
          </a:p>
          <a:p>
            <a:pPr eaLnBrk="1" hangingPunct="1"/>
            <a:r>
              <a:rPr lang="en-US" sz="1400" dirty="0" smtClean="0"/>
              <a:t>Judgment will not be a time to make excuses and rationalizations, but to give an account.</a:t>
            </a:r>
          </a:p>
          <a:p>
            <a:pPr eaLnBrk="1" hangingPunct="1"/>
            <a:endParaRPr lang="en-US" sz="14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D22A232-A47A-4A44-AFAA-192F805AF602}" type="slidenum">
              <a:rPr lang="en-US"/>
              <a:pPr/>
              <a:t>5</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1143000" y="4343400"/>
            <a:ext cx="4572000" cy="4114800"/>
          </a:xfrm>
          <a:noFill/>
          <a:ln/>
        </p:spPr>
        <p:txBody>
          <a:bodyPr/>
          <a:lstStyle/>
          <a:p>
            <a:pPr eaLnBrk="1" hangingPunct="1"/>
            <a:r>
              <a:rPr lang="en-US" sz="1400" dirty="0" smtClean="0"/>
              <a:t>Instead of trying to find an easy way out of a situation, we need to take the hard way. We need to confront sin in our lives, not rationalize it away or blame it on others. </a:t>
            </a:r>
          </a:p>
          <a:p>
            <a:pPr eaLnBrk="1" hangingPunct="1"/>
            <a:endParaRPr lang="en-US" sz="1400" dirty="0" smtClean="0"/>
          </a:p>
          <a:p>
            <a:pPr eaLnBrk="1" hangingPunct="1"/>
            <a:r>
              <a:rPr lang="en-US" sz="1400" dirty="0" smtClean="0"/>
              <a:t>We need to admit our sins, ask for and receive forgiveness, and change our behavior. This is the only way to remove guilt.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Defiled</a:t>
            </a:r>
            <a:r>
              <a:rPr lang="en-US" dirty="0" smtClean="0"/>
              <a:t> and </a:t>
            </a:r>
            <a:r>
              <a:rPr lang="en-US" b="1" dirty="0" smtClean="0"/>
              <a:t>unbelieving</a:t>
            </a:r>
            <a:r>
              <a:rPr lang="en-US" dirty="0" smtClean="0"/>
              <a:t>. Some believers become defiled when they are overcome with and continue to follow sin’s destructive path. (</a:t>
            </a:r>
            <a:r>
              <a:rPr lang="en-US" b="1" dirty="0" smtClean="0"/>
              <a:t>Titus 1:15,16</a:t>
            </a:r>
            <a:r>
              <a:rPr lang="en-US" dirty="0" smtClean="0"/>
              <a:t>)</a:t>
            </a:r>
            <a:r>
              <a:rPr lang="en-US" baseline="0" dirty="0" smtClean="0"/>
              <a:t> </a:t>
            </a:r>
            <a:r>
              <a:rPr lang="en-US" i="1" baseline="0" dirty="0" smtClean="0"/>
              <a:t>“Whoever abides in Him does not sin. Whoever sins has neither seen Him nor known Him.”</a:t>
            </a:r>
            <a:r>
              <a:rPr lang="en-US" baseline="0" dirty="0" smtClean="0"/>
              <a:t>  </a:t>
            </a:r>
            <a:r>
              <a:rPr lang="en-US" i="1" baseline="0" dirty="0" smtClean="0"/>
              <a:t>{</a:t>
            </a:r>
            <a:r>
              <a:rPr lang="en-US" b="1" i="1" baseline="0" dirty="0" smtClean="0"/>
              <a:t>1 Jno.3:6</a:t>
            </a:r>
            <a:r>
              <a:rPr lang="en-US" i="1" baseline="0" dirty="0" smtClean="0"/>
              <a:t>} </a:t>
            </a:r>
            <a:r>
              <a:rPr lang="en-US" baseline="0" dirty="0" smtClean="0"/>
              <a:t>God’s children cannot long reside in sin without severely damaging their hearts and consciences!</a:t>
            </a:r>
            <a:endParaRPr lang="en-US" dirty="0"/>
          </a:p>
        </p:txBody>
      </p:sp>
      <p:sp>
        <p:nvSpPr>
          <p:cNvPr id="4" name="Slide Number Placeholder 3"/>
          <p:cNvSpPr>
            <a:spLocks noGrp="1"/>
          </p:cNvSpPr>
          <p:nvPr>
            <p:ph type="sldNum" sz="quarter" idx="10"/>
          </p:nvPr>
        </p:nvSpPr>
        <p:spPr/>
        <p:txBody>
          <a:bodyPr/>
          <a:lstStyle/>
          <a:p>
            <a:fld id="{BCDD3855-3B56-418C-9745-D5183687DB8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What must they </a:t>
            </a:r>
            <a:r>
              <a:rPr lang="en-US" b="1" dirty="0" smtClean="0"/>
              <a:t>overcome? </a:t>
            </a:r>
            <a:r>
              <a:rPr lang="en-US" b="0" dirty="0" smtClean="0"/>
              <a:t>Their</a:t>
            </a:r>
            <a:r>
              <a:rPr lang="en-US" b="1" dirty="0" smtClean="0"/>
              <a:t> sins!</a:t>
            </a:r>
            <a:r>
              <a:rPr lang="en-US" b="0" dirty="0" smtClean="0"/>
              <a:t> They </a:t>
            </a:r>
            <a:r>
              <a:rPr lang="en-US" b="0" dirty="0" smtClean="0"/>
              <a:t>needed </a:t>
            </a:r>
            <a:r>
              <a:rPr lang="en-US" b="0" dirty="0" smtClean="0"/>
              <a:t>to reexamine their commitment to the Lord. Did</a:t>
            </a:r>
            <a:r>
              <a:rPr lang="en-US" b="0" baseline="0" dirty="0" smtClean="0"/>
              <a:t> John worry about making the Ephesians feel guilty? No, he wanted them to feel the pain so they would change their conduct.</a:t>
            </a:r>
            <a:endParaRPr lang="en-US" dirty="0"/>
          </a:p>
        </p:txBody>
      </p:sp>
      <p:sp>
        <p:nvSpPr>
          <p:cNvPr id="4" name="Slide Number Placeholder 3"/>
          <p:cNvSpPr>
            <a:spLocks noGrp="1"/>
          </p:cNvSpPr>
          <p:nvPr>
            <p:ph type="sldNum" sz="quarter" idx="10"/>
          </p:nvPr>
        </p:nvSpPr>
        <p:spPr/>
        <p:txBody>
          <a:bodyPr/>
          <a:lstStyle/>
          <a:p>
            <a:fld id="{BCDD3855-3B56-418C-9745-D5183687DB8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What must they </a:t>
            </a:r>
            <a:r>
              <a:rPr lang="en-US" b="1" dirty="0" smtClean="0"/>
              <a:t>overcome? </a:t>
            </a:r>
            <a:r>
              <a:rPr lang="en-US" b="0" dirty="0" smtClean="0"/>
              <a:t>Their</a:t>
            </a:r>
            <a:r>
              <a:rPr lang="en-US" b="1" dirty="0" smtClean="0"/>
              <a:t> sins!</a:t>
            </a:r>
            <a:r>
              <a:rPr lang="en-US" b="0" dirty="0" smtClean="0"/>
              <a:t> These</a:t>
            </a:r>
            <a:r>
              <a:rPr lang="en-US" b="0" baseline="0" dirty="0" smtClean="0"/>
              <a:t> brethren had tolerated sin, and John wanted them to feel pain for their actions.</a:t>
            </a:r>
            <a:endParaRPr lang="en-US" dirty="0"/>
          </a:p>
        </p:txBody>
      </p:sp>
      <p:sp>
        <p:nvSpPr>
          <p:cNvPr id="4" name="Slide Number Placeholder 3"/>
          <p:cNvSpPr>
            <a:spLocks noGrp="1"/>
          </p:cNvSpPr>
          <p:nvPr>
            <p:ph type="sldNum" sz="quarter" idx="10"/>
          </p:nvPr>
        </p:nvSpPr>
        <p:spPr/>
        <p:txBody>
          <a:bodyPr/>
          <a:lstStyle/>
          <a:p>
            <a:fld id="{BCDD3855-3B56-418C-9745-D5183687DB8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What must they </a:t>
            </a:r>
            <a:r>
              <a:rPr lang="en-US" b="1" dirty="0" smtClean="0"/>
              <a:t>overcome? </a:t>
            </a:r>
            <a:r>
              <a:rPr lang="en-US" b="0" dirty="0" smtClean="0"/>
              <a:t>Their</a:t>
            </a:r>
            <a:r>
              <a:rPr lang="en-US" b="1" dirty="0" smtClean="0"/>
              <a:t> sins!</a:t>
            </a:r>
            <a:r>
              <a:rPr lang="en-US" b="0" dirty="0" smtClean="0"/>
              <a:t> These</a:t>
            </a:r>
            <a:r>
              <a:rPr lang="en-US" b="0" baseline="0" dirty="0" smtClean="0"/>
              <a:t> brethren had tolerated sin and John wanted them to feel the pain for their actions!</a:t>
            </a:r>
            <a:endParaRPr lang="en-US" dirty="0"/>
          </a:p>
        </p:txBody>
      </p:sp>
      <p:sp>
        <p:nvSpPr>
          <p:cNvPr id="4" name="Slide Number Placeholder 3"/>
          <p:cNvSpPr>
            <a:spLocks noGrp="1"/>
          </p:cNvSpPr>
          <p:nvPr>
            <p:ph type="sldNum" sz="quarter" idx="10"/>
          </p:nvPr>
        </p:nvSpPr>
        <p:spPr/>
        <p:txBody>
          <a:bodyPr/>
          <a:lstStyle/>
          <a:p>
            <a:fld id="{BCDD3855-3B56-418C-9745-D5183687DB8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033B6F-BC86-4C26-B899-F5F623B93C1C}" type="datetimeFigureOut">
              <a:rPr lang="en-US" smtClean="0"/>
              <a:pPr/>
              <a:t>1/28/2010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9FD2B7-C5BC-4EC3-9D17-598E4200F82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33B6F-BC86-4C26-B899-F5F623B93C1C}" type="datetimeFigureOut">
              <a:rPr lang="en-US" smtClean="0"/>
              <a:pPr/>
              <a:t>1/28/2010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9FD2B7-C5BC-4EC3-9D17-598E4200F82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33B6F-BC86-4C26-B899-F5F623B93C1C}" type="datetimeFigureOut">
              <a:rPr lang="en-US" smtClean="0"/>
              <a:pPr/>
              <a:t>1/28/2010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9FD2B7-C5BC-4EC3-9D17-598E4200F82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33B6F-BC86-4C26-B899-F5F623B93C1C}" type="datetimeFigureOut">
              <a:rPr lang="en-US" smtClean="0"/>
              <a:pPr/>
              <a:t>1/28/2010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9FD2B7-C5BC-4EC3-9D17-598E4200F82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33B6F-BC86-4C26-B899-F5F623B93C1C}" type="datetimeFigureOut">
              <a:rPr lang="en-US" smtClean="0"/>
              <a:pPr/>
              <a:t>1/28/2010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9FD2B7-C5BC-4EC3-9D17-598E4200F82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033B6F-BC86-4C26-B899-F5F623B93C1C}" type="datetimeFigureOut">
              <a:rPr lang="en-US" smtClean="0"/>
              <a:pPr/>
              <a:t>1/28/2010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9FD2B7-C5BC-4EC3-9D17-598E4200F82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033B6F-BC86-4C26-B899-F5F623B93C1C}" type="datetimeFigureOut">
              <a:rPr lang="en-US" smtClean="0"/>
              <a:pPr/>
              <a:t>1/28/2010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9FD2B7-C5BC-4EC3-9D17-598E4200F82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033B6F-BC86-4C26-B899-F5F623B93C1C}" type="datetimeFigureOut">
              <a:rPr lang="en-US" smtClean="0"/>
              <a:pPr/>
              <a:t>1/28/2010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9FD2B7-C5BC-4EC3-9D17-598E4200F82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33B6F-BC86-4C26-B899-F5F623B93C1C}" type="datetimeFigureOut">
              <a:rPr lang="en-US" smtClean="0"/>
              <a:pPr/>
              <a:t>1/28/2010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9FD2B7-C5BC-4EC3-9D17-598E4200F82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33B6F-BC86-4C26-B899-F5F623B93C1C}" type="datetimeFigureOut">
              <a:rPr lang="en-US" smtClean="0"/>
              <a:pPr/>
              <a:t>1/28/2010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9FD2B7-C5BC-4EC3-9D17-598E4200F82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33B6F-BC86-4C26-B899-F5F623B93C1C}" type="datetimeFigureOut">
              <a:rPr lang="en-US" smtClean="0"/>
              <a:pPr/>
              <a:t>1/28/2010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9FD2B7-C5BC-4EC3-9D17-598E4200F82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33B6F-BC86-4C26-B899-F5F623B93C1C}" type="datetimeFigureOut">
              <a:rPr lang="en-US" smtClean="0"/>
              <a:pPr/>
              <a:t>1/28/2010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FD2B7-C5BC-4EC3-9D17-598E4200F82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noAutofit/>
          </a:bodyPr>
          <a:lstStyle/>
          <a:p>
            <a:r>
              <a:rPr lang="en-US" b="1" dirty="0" smtClean="0">
                <a:latin typeface="Arial" pitchFamily="34" charset="0"/>
                <a:cs typeface="Arial" pitchFamily="34" charset="0"/>
              </a:rPr>
              <a:t>The Problem </a:t>
            </a:r>
            <a:br>
              <a:rPr lang="en-US" b="1" dirty="0" smtClean="0">
                <a:latin typeface="Arial" pitchFamily="34" charset="0"/>
                <a:cs typeface="Arial" pitchFamily="34" charset="0"/>
              </a:rPr>
            </a:br>
            <a:r>
              <a:rPr lang="en-US" b="1" dirty="0" smtClean="0">
                <a:latin typeface="Arial" pitchFamily="34" charset="0"/>
                <a:cs typeface="Arial" pitchFamily="34" charset="0"/>
              </a:rPr>
              <a:t>of Guilt</a:t>
            </a:r>
            <a:endParaRPr lang="en-US" b="1" dirty="0">
              <a:latin typeface="Arial" pitchFamily="34" charset="0"/>
              <a:cs typeface="Arial" pitchFamily="34" charset="0"/>
            </a:endParaRPr>
          </a:p>
        </p:txBody>
      </p:sp>
      <p:pic>
        <p:nvPicPr>
          <p:cNvPr id="1027" name="Picture 3"/>
          <p:cNvPicPr>
            <a:picLocks noChangeAspect="1" noChangeArrowheads="1"/>
          </p:cNvPicPr>
          <p:nvPr/>
        </p:nvPicPr>
        <p:blipFill>
          <a:blip r:embed="rId3"/>
          <a:srcRect/>
          <a:stretch>
            <a:fillRect/>
          </a:stretch>
        </p:blipFill>
        <p:spPr bwMode="auto">
          <a:xfrm>
            <a:off x="3429000" y="2895600"/>
            <a:ext cx="3240087" cy="35816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85000"/>
            </a:schemeClr>
          </a:solidFill>
          <a:ln w="28575">
            <a:solidFill>
              <a:srgbClr val="663300"/>
            </a:solidFill>
          </a:ln>
        </p:spPr>
        <p:txBody>
          <a:bodyPr>
            <a:normAutofit fontScale="92500" lnSpcReduction="10000"/>
          </a:bodyPr>
          <a:lstStyle/>
          <a:p>
            <a:pPr>
              <a:lnSpc>
                <a:spcPct val="110000"/>
              </a:lnSpc>
              <a:spcBef>
                <a:spcPts val="1200"/>
              </a:spcBef>
            </a:pPr>
            <a:r>
              <a:rPr lang="en-US" dirty="0" smtClean="0">
                <a:latin typeface="Arial" pitchFamily="34" charset="0"/>
                <a:cs typeface="Arial" pitchFamily="34" charset="0"/>
              </a:rPr>
              <a:t>Christians at Sardis were responsible for their deadness.</a:t>
            </a:r>
          </a:p>
          <a:p>
            <a:pPr lvl="1">
              <a:lnSpc>
                <a:spcPct val="110000"/>
              </a:lnSpc>
              <a:spcBef>
                <a:spcPts val="1200"/>
              </a:spcBef>
            </a:pPr>
            <a:r>
              <a:rPr lang="en-US" b="1" i="1" dirty="0" smtClean="0">
                <a:solidFill>
                  <a:srgbClr val="663300"/>
                </a:solidFill>
                <a:latin typeface="Arial" pitchFamily="34" charset="0"/>
                <a:cs typeface="Arial" pitchFamily="34" charset="0"/>
              </a:rPr>
              <a:t>“And to the angel of the church in Sardis write, 'These things says He who has the seven Spirits of God and the seven stars: I know your works, that you have a name that you are alive, but you are dead... He who overcomes shall be clothed in white garments, and I will not blot out his name from the Book of Life…” {Revelation 3:1,5}</a:t>
            </a:r>
          </a:p>
          <a:p>
            <a:pPr>
              <a:lnSpc>
                <a:spcPct val="110000"/>
              </a:lnSpc>
              <a:spcBef>
                <a:spcPts val="1200"/>
              </a:spcBef>
            </a:pPr>
            <a:endParaRPr lang="en-US" dirty="0">
              <a:latin typeface="Arial" pitchFamily="34" charset="0"/>
              <a:cs typeface="Arial" pitchFamily="34" charset="0"/>
            </a:endParaRPr>
          </a:p>
        </p:txBody>
      </p:sp>
      <p:sp>
        <p:nvSpPr>
          <p:cNvPr id="6" name="Title 1"/>
          <p:cNvSpPr>
            <a:spLocks noGrp="1"/>
          </p:cNvSpPr>
          <p:nvPr>
            <p:ph type="title"/>
          </p:nvPr>
        </p:nvSpPr>
        <p:spPr>
          <a:xfrm>
            <a:off x="457200" y="381000"/>
            <a:ext cx="8229600" cy="1143000"/>
          </a:xfrm>
        </p:spPr>
        <p:txBody>
          <a:bodyPr>
            <a:normAutofit/>
          </a:bodyPr>
          <a:lstStyle/>
          <a:p>
            <a:r>
              <a:rPr lang="en-US" sz="4000" b="1" dirty="0" smtClean="0">
                <a:latin typeface="Arial" pitchFamily="34" charset="0"/>
                <a:cs typeface="Arial" pitchFamily="34" charset="0"/>
              </a:rPr>
              <a:t>“</a:t>
            </a:r>
            <a:r>
              <a:rPr lang="en-US" sz="4000" b="1" u="sng" dirty="0" smtClean="0">
                <a:latin typeface="Arial" pitchFamily="34" charset="0"/>
                <a:cs typeface="Arial" pitchFamily="34" charset="0"/>
              </a:rPr>
              <a:t>He Who Overcomes</a:t>
            </a:r>
            <a:r>
              <a:rPr lang="en-US" sz="4000" b="1" dirty="0" smtClean="0">
                <a:latin typeface="Arial" pitchFamily="34" charset="0"/>
                <a:cs typeface="Arial" pitchFamily="34" charset="0"/>
              </a:rPr>
              <a:t>”</a:t>
            </a:r>
            <a:endParaRPr lang="en-US" sz="4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85000"/>
            </a:schemeClr>
          </a:solidFill>
          <a:ln w="28575">
            <a:solidFill>
              <a:srgbClr val="663300"/>
            </a:solidFill>
          </a:ln>
        </p:spPr>
        <p:txBody>
          <a:bodyPr>
            <a:normAutofit fontScale="92500" lnSpcReduction="10000"/>
          </a:bodyPr>
          <a:lstStyle/>
          <a:p>
            <a:pPr>
              <a:lnSpc>
                <a:spcPct val="110000"/>
              </a:lnSpc>
            </a:pPr>
            <a:r>
              <a:rPr lang="en-US" dirty="0" smtClean="0">
                <a:latin typeface="Arial" pitchFamily="34" charset="0"/>
                <a:cs typeface="Arial" pitchFamily="34" charset="0"/>
              </a:rPr>
              <a:t>Christians at Laodicea were responsible for their </a:t>
            </a:r>
            <a:r>
              <a:rPr lang="en-US" dirty="0" err="1" smtClean="0">
                <a:latin typeface="Arial" pitchFamily="34" charset="0"/>
                <a:cs typeface="Arial" pitchFamily="34" charset="0"/>
              </a:rPr>
              <a:t>lukewarmness</a:t>
            </a:r>
            <a:r>
              <a:rPr lang="en-US" dirty="0" smtClean="0">
                <a:latin typeface="Arial" pitchFamily="34" charset="0"/>
                <a:cs typeface="Arial" pitchFamily="34" charset="0"/>
              </a:rPr>
              <a:t>.</a:t>
            </a:r>
          </a:p>
          <a:p>
            <a:pPr lvl="1">
              <a:lnSpc>
                <a:spcPct val="110000"/>
              </a:lnSpc>
            </a:pPr>
            <a:r>
              <a:rPr lang="en-US" b="1" i="1" dirty="0" smtClean="0">
                <a:solidFill>
                  <a:srgbClr val="663300"/>
                </a:solidFill>
                <a:latin typeface="Arial" pitchFamily="34" charset="0"/>
                <a:cs typeface="Arial" pitchFamily="34" charset="0"/>
              </a:rPr>
              <a:t>“I know your works, that you are neither cold nor hot. I could wish you were cold or hot. So then, because you are lukewarm, and neither cold nor hot, I will vomit you out of My mouth. …To him who overcomes I will grant to sit with Me on My throne, as I also overcame and sat down with My Father on His throne.” </a:t>
            </a:r>
            <a:br>
              <a:rPr lang="en-US" b="1" i="1" dirty="0" smtClean="0">
                <a:solidFill>
                  <a:srgbClr val="663300"/>
                </a:solidFill>
                <a:latin typeface="Arial" pitchFamily="34" charset="0"/>
                <a:cs typeface="Arial" pitchFamily="34" charset="0"/>
              </a:rPr>
            </a:br>
            <a:r>
              <a:rPr lang="en-US" b="1" i="1" dirty="0" smtClean="0">
                <a:solidFill>
                  <a:srgbClr val="663300"/>
                </a:solidFill>
                <a:latin typeface="Arial" pitchFamily="34" charset="0"/>
                <a:cs typeface="Arial" pitchFamily="34" charset="0"/>
              </a:rPr>
              <a:t>{Revelation 3:15,16,21}</a:t>
            </a:r>
          </a:p>
          <a:p>
            <a:pPr>
              <a:lnSpc>
                <a:spcPct val="110000"/>
              </a:lnSpc>
            </a:pPr>
            <a:endParaRPr lang="en-US" dirty="0">
              <a:latin typeface="Arial" pitchFamily="34" charset="0"/>
              <a:cs typeface="Arial" pitchFamily="34" charset="0"/>
            </a:endParaRPr>
          </a:p>
        </p:txBody>
      </p:sp>
      <p:pic>
        <p:nvPicPr>
          <p:cNvPr id="4" name="Picture 3"/>
          <p:cNvPicPr>
            <a:picLocks noChangeAspect="1" noChangeArrowheads="1"/>
          </p:cNvPicPr>
          <p:nvPr/>
        </p:nvPicPr>
        <p:blipFill>
          <a:blip r:embed="rId3"/>
          <a:srcRect/>
          <a:stretch>
            <a:fillRect/>
          </a:stretch>
        </p:blipFill>
        <p:spPr bwMode="auto">
          <a:xfrm>
            <a:off x="7620000" y="5334000"/>
            <a:ext cx="1055110" cy="1752600"/>
          </a:xfrm>
          <a:prstGeom prst="rect">
            <a:avLst/>
          </a:prstGeom>
          <a:noFill/>
          <a:ln w="9525">
            <a:noFill/>
            <a:miter lim="800000"/>
            <a:headEnd/>
            <a:tailEnd/>
          </a:ln>
          <a:effectLst/>
        </p:spPr>
      </p:pic>
      <p:sp>
        <p:nvSpPr>
          <p:cNvPr id="6" name="Title 1"/>
          <p:cNvSpPr>
            <a:spLocks noGrp="1"/>
          </p:cNvSpPr>
          <p:nvPr>
            <p:ph type="title"/>
          </p:nvPr>
        </p:nvSpPr>
        <p:spPr>
          <a:xfrm>
            <a:off x="457200" y="381000"/>
            <a:ext cx="8229600" cy="1143000"/>
          </a:xfrm>
        </p:spPr>
        <p:txBody>
          <a:bodyPr>
            <a:normAutofit/>
          </a:bodyPr>
          <a:lstStyle/>
          <a:p>
            <a:r>
              <a:rPr lang="en-US" sz="4000" b="1" dirty="0" smtClean="0">
                <a:latin typeface="Arial" pitchFamily="34" charset="0"/>
                <a:cs typeface="Arial" pitchFamily="34" charset="0"/>
              </a:rPr>
              <a:t>“</a:t>
            </a:r>
            <a:r>
              <a:rPr lang="en-US" sz="4000" b="1" u="sng" dirty="0" smtClean="0">
                <a:latin typeface="Arial" pitchFamily="34" charset="0"/>
                <a:cs typeface="Arial" pitchFamily="34" charset="0"/>
              </a:rPr>
              <a:t>He Who Overcomes</a:t>
            </a:r>
            <a:r>
              <a:rPr lang="en-US" sz="4000" b="1" dirty="0" smtClean="0">
                <a:latin typeface="Arial" pitchFamily="34" charset="0"/>
                <a:cs typeface="Arial" pitchFamily="34" charset="0"/>
              </a:rPr>
              <a:t>”</a:t>
            </a:r>
            <a:endParaRPr lang="en-US" sz="4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7362"/>
            <a:ext cx="8534400" cy="960438"/>
          </a:xfrm>
        </p:spPr>
        <p:txBody>
          <a:bodyPr>
            <a:normAutofit/>
          </a:bodyPr>
          <a:lstStyle/>
          <a:p>
            <a:r>
              <a:rPr lang="en-US" sz="4000" b="1" i="1" dirty="0" smtClean="0">
                <a:latin typeface="Arial" pitchFamily="34" charset="0"/>
                <a:cs typeface="Arial" pitchFamily="34" charset="0"/>
              </a:rPr>
              <a:t>“</a:t>
            </a:r>
            <a:r>
              <a:rPr lang="en-US" sz="4000" b="1" i="1" u="sng" dirty="0" smtClean="0">
                <a:latin typeface="Arial" pitchFamily="34" charset="0"/>
                <a:cs typeface="Arial" pitchFamily="34" charset="0"/>
              </a:rPr>
              <a:t>Smooth</a:t>
            </a:r>
            <a:r>
              <a:rPr lang="en-US" b="1" i="1" u="sng" dirty="0" smtClean="0">
                <a:latin typeface="Arial" pitchFamily="34" charset="0"/>
                <a:cs typeface="Arial" pitchFamily="34" charset="0"/>
              </a:rPr>
              <a:t> </a:t>
            </a:r>
            <a:r>
              <a:rPr lang="en-US" sz="4000" b="1" i="1" u="sng" dirty="0" smtClean="0">
                <a:latin typeface="Arial" pitchFamily="34" charset="0"/>
                <a:cs typeface="Arial" pitchFamily="34" charset="0"/>
              </a:rPr>
              <a:t>Things”</a:t>
            </a:r>
            <a:r>
              <a:rPr lang="en-US" sz="4000" b="1" u="sng" dirty="0" smtClean="0">
                <a:latin typeface="Arial" pitchFamily="34" charset="0"/>
                <a:cs typeface="Arial" pitchFamily="34" charset="0"/>
              </a:rPr>
              <a:t> Do Not </a:t>
            </a:r>
            <a:r>
              <a:rPr lang="en-US" sz="4000" b="1" u="sng" dirty="0" smtClean="0">
                <a:latin typeface="Arial" pitchFamily="34" charset="0"/>
                <a:cs typeface="Arial" pitchFamily="34" charset="0"/>
              </a:rPr>
              <a:t>Help</a:t>
            </a:r>
            <a:endParaRPr lang="en-US" sz="4000" b="1" u="sng" dirty="0">
              <a:latin typeface="Arial" pitchFamily="34" charset="0"/>
              <a:cs typeface="Arial" pitchFamily="34" charset="0"/>
            </a:endParaRPr>
          </a:p>
        </p:txBody>
      </p:sp>
      <p:sp>
        <p:nvSpPr>
          <p:cNvPr id="3" name="Content Placeholder 2"/>
          <p:cNvSpPr>
            <a:spLocks noGrp="1"/>
          </p:cNvSpPr>
          <p:nvPr>
            <p:ph idx="1"/>
          </p:nvPr>
        </p:nvSpPr>
        <p:spPr>
          <a:solidFill>
            <a:schemeClr val="bg1">
              <a:lumMod val="85000"/>
            </a:schemeClr>
          </a:solidFill>
          <a:ln w="28575">
            <a:solidFill>
              <a:srgbClr val="663300"/>
            </a:solidFill>
          </a:ln>
        </p:spPr>
        <p:txBody>
          <a:bodyPr>
            <a:normAutofit/>
          </a:bodyPr>
          <a:lstStyle/>
          <a:p>
            <a:pPr>
              <a:spcBef>
                <a:spcPts val="1200"/>
              </a:spcBef>
            </a:pPr>
            <a:r>
              <a:rPr lang="en-US" dirty="0" smtClean="0">
                <a:latin typeface="Arial" pitchFamily="34" charset="0"/>
                <a:cs typeface="Arial" pitchFamily="34" charset="0"/>
              </a:rPr>
              <a:t>How does saying “</a:t>
            </a:r>
            <a:r>
              <a:rPr lang="en-US" b="1" i="1" u="sng" dirty="0" smtClean="0">
                <a:latin typeface="Arial" pitchFamily="34" charset="0"/>
                <a:cs typeface="Arial" pitchFamily="34" charset="0"/>
              </a:rPr>
              <a:t>smooth things</a:t>
            </a:r>
            <a:r>
              <a:rPr lang="en-US" dirty="0" smtClean="0">
                <a:latin typeface="Arial" pitchFamily="34" charset="0"/>
                <a:cs typeface="Arial" pitchFamily="34" charset="0"/>
              </a:rPr>
              <a:t>” help?</a:t>
            </a:r>
          </a:p>
          <a:p>
            <a:pPr lvl="1">
              <a:spcBef>
                <a:spcPts val="1200"/>
              </a:spcBef>
            </a:pPr>
            <a:r>
              <a:rPr lang="en-US" b="1" i="1" dirty="0" smtClean="0">
                <a:solidFill>
                  <a:srgbClr val="663300"/>
                </a:solidFill>
                <a:latin typeface="Arial" pitchFamily="34" charset="0"/>
                <a:cs typeface="Arial" pitchFamily="34" charset="0"/>
              </a:rPr>
              <a:t>“That this is a rebellious people, </a:t>
            </a:r>
            <a:r>
              <a:rPr lang="en-US" b="1" i="1" dirty="0" smtClean="0">
                <a:solidFill>
                  <a:srgbClr val="663300"/>
                </a:solidFill>
                <a:latin typeface="Arial" pitchFamily="34" charset="0"/>
                <a:cs typeface="Arial" pitchFamily="34" charset="0"/>
              </a:rPr>
              <a:t>lying children</a:t>
            </a:r>
            <a:r>
              <a:rPr lang="en-US" b="1" i="1" dirty="0" smtClean="0">
                <a:solidFill>
                  <a:srgbClr val="663300"/>
                </a:solidFill>
                <a:latin typeface="Arial" pitchFamily="34" charset="0"/>
                <a:cs typeface="Arial" pitchFamily="34" charset="0"/>
              </a:rPr>
              <a:t>, </a:t>
            </a:r>
            <a:r>
              <a:rPr lang="en-US" b="1" i="1" dirty="0" smtClean="0">
                <a:solidFill>
                  <a:srgbClr val="663300"/>
                </a:solidFill>
                <a:latin typeface="Arial" pitchFamily="34" charset="0"/>
                <a:cs typeface="Arial" pitchFamily="34" charset="0"/>
              </a:rPr>
              <a:t>children who </a:t>
            </a:r>
            <a:r>
              <a:rPr lang="en-US" b="1" i="1" dirty="0" smtClean="0">
                <a:solidFill>
                  <a:srgbClr val="663300"/>
                </a:solidFill>
                <a:latin typeface="Arial" pitchFamily="34" charset="0"/>
                <a:cs typeface="Arial" pitchFamily="34" charset="0"/>
              </a:rPr>
              <a:t>will not hear the law of the LORD; </a:t>
            </a:r>
            <a:r>
              <a:rPr lang="en-US" b="1" i="1" dirty="0" smtClean="0">
                <a:solidFill>
                  <a:srgbClr val="663300"/>
                </a:solidFill>
                <a:latin typeface="Arial" pitchFamily="34" charset="0"/>
                <a:cs typeface="Arial" pitchFamily="34" charset="0"/>
              </a:rPr>
              <a:t>who say </a:t>
            </a:r>
            <a:r>
              <a:rPr lang="en-US" b="1" i="1" dirty="0" smtClean="0">
                <a:solidFill>
                  <a:srgbClr val="663300"/>
                </a:solidFill>
                <a:latin typeface="Arial" pitchFamily="34" charset="0"/>
                <a:cs typeface="Arial" pitchFamily="34" charset="0"/>
              </a:rPr>
              <a:t>to the seers, ‘Do not see,’ </a:t>
            </a:r>
            <a:r>
              <a:rPr lang="en-US" b="1" i="1" dirty="0" smtClean="0">
                <a:solidFill>
                  <a:srgbClr val="663300"/>
                </a:solidFill>
                <a:latin typeface="Arial" pitchFamily="34" charset="0"/>
                <a:cs typeface="Arial" pitchFamily="34" charset="0"/>
              </a:rPr>
              <a:t>and to </a:t>
            </a:r>
            <a:r>
              <a:rPr lang="en-US" b="1" i="1" dirty="0" smtClean="0">
                <a:solidFill>
                  <a:srgbClr val="663300"/>
                </a:solidFill>
                <a:latin typeface="Arial" pitchFamily="34" charset="0"/>
                <a:cs typeface="Arial" pitchFamily="34" charset="0"/>
              </a:rPr>
              <a:t>the prophets, </a:t>
            </a:r>
            <a:r>
              <a:rPr lang="en-US" b="1" i="1" dirty="0" smtClean="0">
                <a:solidFill>
                  <a:srgbClr val="663300"/>
                </a:solidFill>
                <a:latin typeface="Arial" pitchFamily="34" charset="0"/>
                <a:cs typeface="Arial" pitchFamily="34" charset="0"/>
              </a:rPr>
              <a:t>‘Do </a:t>
            </a:r>
            <a:r>
              <a:rPr lang="en-US" b="1" i="1" dirty="0" smtClean="0">
                <a:solidFill>
                  <a:srgbClr val="663300"/>
                </a:solidFill>
                <a:latin typeface="Arial" pitchFamily="34" charset="0"/>
                <a:cs typeface="Arial" pitchFamily="34" charset="0"/>
              </a:rPr>
              <a:t>not prophesy to us right things; </a:t>
            </a:r>
            <a:r>
              <a:rPr lang="en-US" b="1" i="1" dirty="0" smtClean="0">
                <a:solidFill>
                  <a:srgbClr val="663300"/>
                </a:solidFill>
                <a:latin typeface="Arial" pitchFamily="34" charset="0"/>
                <a:cs typeface="Arial" pitchFamily="34" charset="0"/>
              </a:rPr>
              <a:t>speak to </a:t>
            </a:r>
            <a:r>
              <a:rPr lang="en-US" b="1" i="1" dirty="0" smtClean="0">
                <a:solidFill>
                  <a:srgbClr val="663300"/>
                </a:solidFill>
                <a:latin typeface="Arial" pitchFamily="34" charset="0"/>
                <a:cs typeface="Arial" pitchFamily="34" charset="0"/>
              </a:rPr>
              <a:t>us smooth things, prophesy deceits</a:t>
            </a:r>
            <a:r>
              <a:rPr lang="en-US" b="1" i="1" dirty="0" smtClean="0">
                <a:solidFill>
                  <a:srgbClr val="663300"/>
                </a:solidFill>
                <a:latin typeface="Arial" pitchFamily="34" charset="0"/>
                <a:cs typeface="Arial" pitchFamily="34" charset="0"/>
              </a:rPr>
              <a:t>.’” </a:t>
            </a:r>
            <a:br>
              <a:rPr lang="en-US" b="1" i="1" dirty="0" smtClean="0">
                <a:solidFill>
                  <a:srgbClr val="663300"/>
                </a:solidFill>
                <a:latin typeface="Arial" pitchFamily="34" charset="0"/>
                <a:cs typeface="Arial" pitchFamily="34" charset="0"/>
              </a:rPr>
            </a:br>
            <a:r>
              <a:rPr lang="en-US" b="1" i="1" dirty="0" smtClean="0">
                <a:solidFill>
                  <a:srgbClr val="663300"/>
                </a:solidFill>
                <a:latin typeface="Arial" pitchFamily="34" charset="0"/>
                <a:cs typeface="Arial" pitchFamily="34" charset="0"/>
              </a:rPr>
              <a:t>{</a:t>
            </a:r>
            <a:r>
              <a:rPr lang="en-US" b="1" i="1" dirty="0" smtClean="0">
                <a:solidFill>
                  <a:srgbClr val="663300"/>
                </a:solidFill>
                <a:latin typeface="Arial" pitchFamily="34" charset="0"/>
                <a:cs typeface="Arial" pitchFamily="34" charset="0"/>
              </a:rPr>
              <a:t>Isaiah 30:9,10}</a:t>
            </a:r>
          </a:p>
          <a:p>
            <a:pPr>
              <a:spcBef>
                <a:spcPts val="1200"/>
              </a:spcBef>
            </a:pPr>
            <a:endParaRPr lang="en-US" dirty="0">
              <a:latin typeface="Arial" pitchFamily="34" charset="0"/>
              <a:cs typeface="Arial" pitchFamily="34" charset="0"/>
            </a:endParaRPr>
          </a:p>
        </p:txBody>
      </p:sp>
      <p:pic>
        <p:nvPicPr>
          <p:cNvPr id="4" name="Picture 3"/>
          <p:cNvPicPr>
            <a:picLocks noChangeAspect="1" noChangeArrowheads="1"/>
          </p:cNvPicPr>
          <p:nvPr/>
        </p:nvPicPr>
        <p:blipFill>
          <a:blip r:embed="rId3"/>
          <a:srcRect/>
          <a:stretch>
            <a:fillRect/>
          </a:stretch>
        </p:blipFill>
        <p:spPr bwMode="auto">
          <a:xfrm>
            <a:off x="7543800" y="4495800"/>
            <a:ext cx="1055110" cy="1752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85000"/>
            </a:schemeClr>
          </a:solidFill>
          <a:ln w="28575">
            <a:solidFill>
              <a:srgbClr val="663300"/>
            </a:solidFill>
          </a:ln>
        </p:spPr>
        <p:txBody>
          <a:bodyPr>
            <a:normAutofit/>
          </a:bodyPr>
          <a:lstStyle/>
          <a:p>
            <a:r>
              <a:rPr lang="en-US" dirty="0" smtClean="0">
                <a:latin typeface="Arial Narrow" pitchFamily="34" charset="0"/>
                <a:cs typeface="Arial" pitchFamily="34" charset="0"/>
              </a:rPr>
              <a:t>How does saying “</a:t>
            </a:r>
            <a:r>
              <a:rPr lang="en-US" b="1" i="1" u="sng" dirty="0" smtClean="0">
                <a:latin typeface="Arial Narrow" pitchFamily="34" charset="0"/>
                <a:cs typeface="Arial" pitchFamily="34" charset="0"/>
              </a:rPr>
              <a:t>smooth things</a:t>
            </a:r>
            <a:r>
              <a:rPr lang="en-US" dirty="0" smtClean="0">
                <a:latin typeface="Arial Narrow" pitchFamily="34" charset="0"/>
                <a:cs typeface="Arial" pitchFamily="34" charset="0"/>
              </a:rPr>
              <a:t>” help?</a:t>
            </a:r>
          </a:p>
          <a:p>
            <a:pPr lvl="1"/>
            <a:r>
              <a:rPr lang="en-US" b="1" i="1" dirty="0" smtClean="0">
                <a:solidFill>
                  <a:srgbClr val="663300"/>
                </a:solidFill>
                <a:latin typeface="Arial Narrow" pitchFamily="34" charset="0"/>
                <a:cs typeface="Arial" pitchFamily="34" charset="0"/>
              </a:rPr>
              <a:t>“They have also healed the hurt of My people slightly, </a:t>
            </a:r>
            <a:r>
              <a:rPr lang="en-US" b="1" i="1" dirty="0" smtClean="0">
                <a:solidFill>
                  <a:srgbClr val="663300"/>
                </a:solidFill>
                <a:latin typeface="Arial Narrow" pitchFamily="34" charset="0"/>
                <a:cs typeface="Arial" pitchFamily="34" charset="0"/>
              </a:rPr>
              <a:t>saying, </a:t>
            </a:r>
            <a:r>
              <a:rPr lang="en-US" b="1" i="1" dirty="0" smtClean="0">
                <a:solidFill>
                  <a:srgbClr val="663300"/>
                </a:solidFill>
                <a:latin typeface="Arial Narrow" pitchFamily="34" charset="0"/>
                <a:cs typeface="Arial" pitchFamily="34" charset="0"/>
              </a:rPr>
              <a:t>'Peace, </a:t>
            </a:r>
            <a:r>
              <a:rPr lang="en-US" b="1" i="1" dirty="0" smtClean="0">
                <a:solidFill>
                  <a:srgbClr val="663300"/>
                </a:solidFill>
                <a:latin typeface="Arial Narrow" pitchFamily="34" charset="0"/>
                <a:cs typeface="Arial" pitchFamily="34" charset="0"/>
              </a:rPr>
              <a:t>peace,' when there </a:t>
            </a:r>
            <a:r>
              <a:rPr lang="en-US" b="1" i="1" dirty="0" smtClean="0">
                <a:solidFill>
                  <a:srgbClr val="663300"/>
                </a:solidFill>
                <a:latin typeface="Arial Narrow" pitchFamily="34" charset="0"/>
                <a:cs typeface="Arial" pitchFamily="34" charset="0"/>
              </a:rPr>
              <a:t>is no peace. Were they ashamed when they had committed abomination? No! They were not at all ashamed; </a:t>
            </a:r>
            <a:r>
              <a:rPr lang="en-US" b="1" i="1" dirty="0" smtClean="0">
                <a:solidFill>
                  <a:srgbClr val="663300"/>
                </a:solidFill>
                <a:latin typeface="Arial Narrow" pitchFamily="34" charset="0"/>
                <a:cs typeface="Arial" pitchFamily="34" charset="0"/>
              </a:rPr>
              <a:t>nor did </a:t>
            </a:r>
            <a:r>
              <a:rPr lang="en-US" b="1" i="1" dirty="0" smtClean="0">
                <a:solidFill>
                  <a:srgbClr val="663300"/>
                </a:solidFill>
                <a:latin typeface="Arial Narrow" pitchFamily="34" charset="0"/>
                <a:cs typeface="Arial" pitchFamily="34" charset="0"/>
              </a:rPr>
              <a:t>they know how to blush. </a:t>
            </a:r>
            <a:r>
              <a:rPr lang="en-US" b="1" i="1" dirty="0" smtClean="0">
                <a:solidFill>
                  <a:srgbClr val="663300"/>
                </a:solidFill>
                <a:latin typeface="Arial Narrow" pitchFamily="34" charset="0"/>
                <a:cs typeface="Arial" pitchFamily="34" charset="0"/>
              </a:rPr>
              <a:t>Therefore, </a:t>
            </a:r>
            <a:r>
              <a:rPr lang="en-US" b="1" i="1" dirty="0" smtClean="0">
                <a:solidFill>
                  <a:srgbClr val="663300"/>
                </a:solidFill>
                <a:latin typeface="Arial Narrow" pitchFamily="34" charset="0"/>
                <a:cs typeface="Arial" pitchFamily="34" charset="0"/>
              </a:rPr>
              <a:t>they shall fall among those who fall; </a:t>
            </a:r>
            <a:r>
              <a:rPr lang="en-US" b="1" i="1" dirty="0" smtClean="0">
                <a:solidFill>
                  <a:srgbClr val="663300"/>
                </a:solidFill>
                <a:latin typeface="Arial Narrow" pitchFamily="34" charset="0"/>
                <a:cs typeface="Arial" pitchFamily="34" charset="0"/>
              </a:rPr>
              <a:t>at the </a:t>
            </a:r>
            <a:r>
              <a:rPr lang="en-US" b="1" i="1" dirty="0" smtClean="0">
                <a:solidFill>
                  <a:srgbClr val="663300"/>
                </a:solidFill>
                <a:latin typeface="Arial Narrow" pitchFamily="34" charset="0"/>
                <a:cs typeface="Arial" pitchFamily="34" charset="0"/>
              </a:rPr>
              <a:t>time I punish them, </a:t>
            </a:r>
            <a:r>
              <a:rPr lang="en-US" b="1" i="1" dirty="0" smtClean="0">
                <a:solidFill>
                  <a:srgbClr val="663300"/>
                </a:solidFill>
                <a:latin typeface="Arial Narrow" pitchFamily="34" charset="0"/>
                <a:cs typeface="Arial" pitchFamily="34" charset="0"/>
              </a:rPr>
              <a:t>they shall </a:t>
            </a:r>
            <a:r>
              <a:rPr lang="en-US" b="1" i="1" dirty="0" smtClean="0">
                <a:solidFill>
                  <a:srgbClr val="663300"/>
                </a:solidFill>
                <a:latin typeface="Arial Narrow" pitchFamily="34" charset="0"/>
                <a:cs typeface="Arial" pitchFamily="34" charset="0"/>
              </a:rPr>
              <a:t>be cast down</a:t>
            </a:r>
            <a:r>
              <a:rPr lang="en-US" b="1" i="1" dirty="0" smtClean="0">
                <a:solidFill>
                  <a:srgbClr val="663300"/>
                </a:solidFill>
                <a:latin typeface="Arial Narrow" pitchFamily="34" charset="0"/>
                <a:cs typeface="Arial" pitchFamily="34" charset="0"/>
              </a:rPr>
              <a:t>, </a:t>
            </a:r>
            <a:r>
              <a:rPr lang="en-US" b="1" i="1" dirty="0" smtClean="0">
                <a:solidFill>
                  <a:srgbClr val="663300"/>
                </a:solidFill>
                <a:latin typeface="Arial Narrow" pitchFamily="34" charset="0"/>
                <a:cs typeface="Arial" pitchFamily="34" charset="0"/>
              </a:rPr>
              <a:t>says the LORD.” {Jeremiah 6:14,15}</a:t>
            </a:r>
          </a:p>
          <a:p>
            <a:endParaRPr lang="en-US" dirty="0">
              <a:latin typeface="Arial Narrow" pitchFamily="34" charset="0"/>
              <a:cs typeface="Arial" pitchFamily="34" charset="0"/>
            </a:endParaRPr>
          </a:p>
        </p:txBody>
      </p:sp>
      <p:pic>
        <p:nvPicPr>
          <p:cNvPr id="4" name="Picture 3"/>
          <p:cNvPicPr>
            <a:picLocks noChangeAspect="1" noChangeArrowheads="1"/>
          </p:cNvPicPr>
          <p:nvPr/>
        </p:nvPicPr>
        <p:blipFill>
          <a:blip r:embed="rId3"/>
          <a:srcRect/>
          <a:stretch>
            <a:fillRect/>
          </a:stretch>
        </p:blipFill>
        <p:spPr bwMode="auto">
          <a:xfrm>
            <a:off x="7772400" y="5105400"/>
            <a:ext cx="1055110" cy="1752600"/>
          </a:xfrm>
          <a:prstGeom prst="rect">
            <a:avLst/>
          </a:prstGeom>
          <a:noFill/>
          <a:ln w="9525">
            <a:noFill/>
            <a:miter lim="800000"/>
            <a:headEnd/>
            <a:tailEnd/>
          </a:ln>
          <a:effectLst/>
        </p:spPr>
      </p:pic>
      <p:sp>
        <p:nvSpPr>
          <p:cNvPr id="6" name="Title 1"/>
          <p:cNvSpPr>
            <a:spLocks noGrp="1"/>
          </p:cNvSpPr>
          <p:nvPr>
            <p:ph type="title"/>
          </p:nvPr>
        </p:nvSpPr>
        <p:spPr>
          <a:xfrm>
            <a:off x="457200" y="381000"/>
            <a:ext cx="8229600" cy="1143000"/>
          </a:xfrm>
        </p:spPr>
        <p:txBody>
          <a:bodyPr>
            <a:normAutofit/>
          </a:bodyPr>
          <a:lstStyle/>
          <a:p>
            <a:r>
              <a:rPr lang="en-US" sz="4000" b="1" i="1" dirty="0" smtClean="0">
                <a:latin typeface="Arial" pitchFamily="34" charset="0"/>
                <a:cs typeface="Arial" pitchFamily="34" charset="0"/>
              </a:rPr>
              <a:t>“</a:t>
            </a:r>
            <a:r>
              <a:rPr lang="en-US" sz="4000" b="1" i="1" u="sng" dirty="0" smtClean="0">
                <a:latin typeface="Arial" pitchFamily="34" charset="0"/>
                <a:cs typeface="Arial" pitchFamily="34" charset="0"/>
              </a:rPr>
              <a:t>Smooth</a:t>
            </a:r>
            <a:r>
              <a:rPr lang="en-US" b="1" i="1" u="sng" dirty="0" smtClean="0">
                <a:latin typeface="Arial" pitchFamily="34" charset="0"/>
                <a:cs typeface="Arial" pitchFamily="34" charset="0"/>
              </a:rPr>
              <a:t> </a:t>
            </a:r>
            <a:r>
              <a:rPr lang="en-US" sz="4000" b="1" i="1" u="sng" dirty="0" smtClean="0">
                <a:latin typeface="Arial" pitchFamily="34" charset="0"/>
                <a:cs typeface="Arial" pitchFamily="34" charset="0"/>
              </a:rPr>
              <a:t>Things”</a:t>
            </a:r>
            <a:r>
              <a:rPr lang="en-US" sz="4000" b="1" u="sng" dirty="0" smtClean="0">
                <a:latin typeface="Arial" pitchFamily="34" charset="0"/>
                <a:cs typeface="Arial" pitchFamily="34" charset="0"/>
              </a:rPr>
              <a:t> Do Not </a:t>
            </a:r>
            <a:r>
              <a:rPr lang="en-US" sz="4000" b="1" u="sng" dirty="0" smtClean="0">
                <a:latin typeface="Arial" pitchFamily="34" charset="0"/>
                <a:cs typeface="Arial" pitchFamily="34" charset="0"/>
              </a:rPr>
              <a:t>Help</a:t>
            </a:r>
            <a:endParaRPr lang="en-US" sz="4000" b="1" u="sng"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a:solidFill>
            <a:schemeClr val="bg1">
              <a:lumMod val="85000"/>
            </a:schemeClr>
          </a:solidFill>
          <a:ln w="28575">
            <a:solidFill>
              <a:srgbClr val="663300"/>
            </a:solidFill>
          </a:ln>
        </p:spPr>
        <p:txBody>
          <a:bodyPr>
            <a:normAutofit/>
          </a:bodyPr>
          <a:lstStyle/>
          <a:p>
            <a:r>
              <a:rPr lang="en-US" dirty="0" smtClean="0">
                <a:latin typeface="Arial Narrow" pitchFamily="34" charset="0"/>
                <a:cs typeface="Arial" pitchFamily="34" charset="0"/>
              </a:rPr>
              <a:t>How does saying </a:t>
            </a:r>
            <a:r>
              <a:rPr lang="en-US" i="1" dirty="0" smtClean="0">
                <a:latin typeface="Arial Narrow" pitchFamily="34" charset="0"/>
                <a:cs typeface="Arial" pitchFamily="34" charset="0"/>
              </a:rPr>
              <a:t>“</a:t>
            </a:r>
            <a:r>
              <a:rPr lang="en-US" b="1" i="1" u="sng" dirty="0" smtClean="0">
                <a:latin typeface="Arial Narrow" pitchFamily="34" charset="0"/>
                <a:cs typeface="Arial" pitchFamily="34" charset="0"/>
              </a:rPr>
              <a:t>smooth things</a:t>
            </a:r>
            <a:r>
              <a:rPr lang="en-US" i="1" dirty="0" smtClean="0">
                <a:latin typeface="Arial Narrow" pitchFamily="34" charset="0"/>
                <a:cs typeface="Arial" pitchFamily="34" charset="0"/>
              </a:rPr>
              <a:t>” </a:t>
            </a:r>
            <a:r>
              <a:rPr lang="en-US" dirty="0" smtClean="0">
                <a:latin typeface="Arial Narrow" pitchFamily="34" charset="0"/>
                <a:cs typeface="Arial" pitchFamily="34" charset="0"/>
              </a:rPr>
              <a:t>help?</a:t>
            </a:r>
          </a:p>
          <a:p>
            <a:pPr lvl="1"/>
            <a:r>
              <a:rPr lang="en-US" b="1" i="1" dirty="0" smtClean="0">
                <a:solidFill>
                  <a:srgbClr val="663300"/>
                </a:solidFill>
                <a:latin typeface="Arial Narrow" pitchFamily="34" charset="0"/>
                <a:cs typeface="Arial" pitchFamily="34" charset="0"/>
              </a:rPr>
              <a:t>“How shall I console you? To what shall I liken you, O daughter of Jerusalem? What shall I compare with you, that I may comfort you, O virgin daughter of Zion? For your ruin is spread wide as the sea; </a:t>
            </a:r>
            <a:r>
              <a:rPr lang="en-US" b="1" i="1" dirty="0" smtClean="0">
                <a:solidFill>
                  <a:srgbClr val="663300"/>
                </a:solidFill>
                <a:latin typeface="Arial Narrow" pitchFamily="34" charset="0"/>
                <a:cs typeface="Arial" pitchFamily="34" charset="0"/>
              </a:rPr>
              <a:t>who can </a:t>
            </a:r>
            <a:r>
              <a:rPr lang="en-US" b="1" i="1" dirty="0" smtClean="0">
                <a:solidFill>
                  <a:srgbClr val="663300"/>
                </a:solidFill>
                <a:latin typeface="Arial Narrow" pitchFamily="34" charset="0"/>
                <a:cs typeface="Arial" pitchFamily="34" charset="0"/>
              </a:rPr>
              <a:t>heal you? Your prophets have seen for you </a:t>
            </a:r>
            <a:r>
              <a:rPr lang="en-US" b="1" i="1" dirty="0" smtClean="0">
                <a:solidFill>
                  <a:srgbClr val="663300"/>
                </a:solidFill>
                <a:latin typeface="Arial Narrow" pitchFamily="34" charset="0"/>
                <a:cs typeface="Arial" pitchFamily="34" charset="0"/>
              </a:rPr>
              <a:t>false and </a:t>
            </a:r>
            <a:r>
              <a:rPr lang="en-US" b="1" i="1" dirty="0" smtClean="0">
                <a:solidFill>
                  <a:srgbClr val="663300"/>
                </a:solidFill>
                <a:latin typeface="Arial Narrow" pitchFamily="34" charset="0"/>
                <a:cs typeface="Arial" pitchFamily="34" charset="0"/>
              </a:rPr>
              <a:t>deceptive visions; </a:t>
            </a:r>
            <a:r>
              <a:rPr lang="en-US" b="1" i="1" dirty="0" smtClean="0">
                <a:solidFill>
                  <a:srgbClr val="663300"/>
                </a:solidFill>
                <a:latin typeface="Arial Narrow" pitchFamily="34" charset="0"/>
                <a:cs typeface="Arial" pitchFamily="34" charset="0"/>
              </a:rPr>
              <a:t>they have </a:t>
            </a:r>
            <a:r>
              <a:rPr lang="en-US" b="1" i="1" dirty="0" smtClean="0">
                <a:solidFill>
                  <a:srgbClr val="663300"/>
                </a:solidFill>
                <a:latin typeface="Arial Narrow" pitchFamily="34" charset="0"/>
                <a:cs typeface="Arial" pitchFamily="34" charset="0"/>
              </a:rPr>
              <a:t>not uncovered your iniquity, </a:t>
            </a:r>
            <a:r>
              <a:rPr lang="en-US" b="1" i="1" dirty="0" smtClean="0">
                <a:solidFill>
                  <a:srgbClr val="663300"/>
                </a:solidFill>
                <a:latin typeface="Arial Narrow" pitchFamily="34" charset="0"/>
                <a:cs typeface="Arial" pitchFamily="34" charset="0"/>
              </a:rPr>
              <a:t>to bring </a:t>
            </a:r>
            <a:r>
              <a:rPr lang="en-US" b="1" i="1" dirty="0" smtClean="0">
                <a:solidFill>
                  <a:srgbClr val="663300"/>
                </a:solidFill>
                <a:latin typeface="Arial Narrow" pitchFamily="34" charset="0"/>
                <a:cs typeface="Arial" pitchFamily="34" charset="0"/>
              </a:rPr>
              <a:t>back your captives, </a:t>
            </a:r>
            <a:r>
              <a:rPr lang="en-US" b="1" i="1" dirty="0" smtClean="0">
                <a:solidFill>
                  <a:srgbClr val="663300"/>
                </a:solidFill>
                <a:latin typeface="Arial Narrow" pitchFamily="34" charset="0"/>
                <a:cs typeface="Arial" pitchFamily="34" charset="0"/>
              </a:rPr>
              <a:t>but have </a:t>
            </a:r>
            <a:r>
              <a:rPr lang="en-US" b="1" i="1" dirty="0" smtClean="0">
                <a:solidFill>
                  <a:srgbClr val="663300"/>
                </a:solidFill>
                <a:latin typeface="Arial Narrow" pitchFamily="34" charset="0"/>
                <a:cs typeface="Arial" pitchFamily="34" charset="0"/>
              </a:rPr>
              <a:t>envisioned for you false prophecies and delusions.” {Lamentations 2:13,14}</a:t>
            </a:r>
          </a:p>
          <a:p>
            <a:endParaRPr lang="en-US" dirty="0">
              <a:latin typeface="Arial Narrow" pitchFamily="34" charset="0"/>
              <a:cs typeface="Arial" pitchFamily="34" charset="0"/>
            </a:endParaRPr>
          </a:p>
        </p:txBody>
      </p:sp>
      <p:sp>
        <p:nvSpPr>
          <p:cNvPr id="6" name="Title 1"/>
          <p:cNvSpPr>
            <a:spLocks noGrp="1"/>
          </p:cNvSpPr>
          <p:nvPr>
            <p:ph type="title"/>
          </p:nvPr>
        </p:nvSpPr>
        <p:spPr>
          <a:xfrm>
            <a:off x="457200" y="381000"/>
            <a:ext cx="8229600" cy="1143000"/>
          </a:xfrm>
        </p:spPr>
        <p:txBody>
          <a:bodyPr>
            <a:normAutofit/>
          </a:bodyPr>
          <a:lstStyle/>
          <a:p>
            <a:r>
              <a:rPr lang="en-US" sz="4000" b="1" i="1" dirty="0" smtClean="0">
                <a:latin typeface="Arial" pitchFamily="34" charset="0"/>
                <a:cs typeface="Arial" pitchFamily="34" charset="0"/>
              </a:rPr>
              <a:t>“</a:t>
            </a:r>
            <a:r>
              <a:rPr lang="en-US" sz="4000" b="1" i="1" u="sng" dirty="0" smtClean="0">
                <a:latin typeface="Arial" pitchFamily="34" charset="0"/>
                <a:cs typeface="Arial" pitchFamily="34" charset="0"/>
              </a:rPr>
              <a:t>Smooth</a:t>
            </a:r>
            <a:r>
              <a:rPr lang="en-US" b="1" i="1" u="sng" dirty="0" smtClean="0">
                <a:latin typeface="Arial" pitchFamily="34" charset="0"/>
                <a:cs typeface="Arial" pitchFamily="34" charset="0"/>
              </a:rPr>
              <a:t> </a:t>
            </a:r>
            <a:r>
              <a:rPr lang="en-US" sz="4000" b="1" i="1" u="sng" dirty="0" smtClean="0">
                <a:latin typeface="Arial" pitchFamily="34" charset="0"/>
                <a:cs typeface="Arial" pitchFamily="34" charset="0"/>
              </a:rPr>
              <a:t>Things”</a:t>
            </a:r>
            <a:r>
              <a:rPr lang="en-US" sz="4000" b="1" u="sng" dirty="0" smtClean="0">
                <a:latin typeface="Arial" pitchFamily="34" charset="0"/>
                <a:cs typeface="Arial" pitchFamily="34" charset="0"/>
              </a:rPr>
              <a:t> Do Not </a:t>
            </a:r>
            <a:r>
              <a:rPr lang="en-US" sz="4000" b="1" u="sng" dirty="0" smtClean="0">
                <a:latin typeface="Arial" pitchFamily="34" charset="0"/>
                <a:cs typeface="Arial" pitchFamily="34" charset="0"/>
              </a:rPr>
              <a:t>Help</a:t>
            </a:r>
            <a:endParaRPr lang="en-US" sz="4000" b="1" u="sng"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85000"/>
            </a:schemeClr>
          </a:solidFill>
          <a:ln w="28575">
            <a:solidFill>
              <a:srgbClr val="663300"/>
            </a:solidFill>
          </a:ln>
        </p:spPr>
        <p:txBody>
          <a:bodyPr>
            <a:normAutofit/>
          </a:bodyPr>
          <a:lstStyle/>
          <a:p>
            <a:r>
              <a:rPr lang="en-US" dirty="0" smtClean="0">
                <a:latin typeface="Arial Narrow" pitchFamily="34" charset="0"/>
              </a:rPr>
              <a:t>How does saying “</a:t>
            </a:r>
            <a:r>
              <a:rPr lang="en-US" b="1" u="sng" dirty="0" smtClean="0">
                <a:latin typeface="Arial Narrow" pitchFamily="34" charset="0"/>
              </a:rPr>
              <a:t>smooth things</a:t>
            </a:r>
            <a:r>
              <a:rPr lang="en-US" dirty="0" smtClean="0">
                <a:latin typeface="Arial Narrow" pitchFamily="34" charset="0"/>
              </a:rPr>
              <a:t>” help?</a:t>
            </a:r>
          </a:p>
          <a:p>
            <a:pPr lvl="1"/>
            <a:r>
              <a:rPr lang="en-US" b="1" i="1" dirty="0" smtClean="0">
                <a:solidFill>
                  <a:srgbClr val="663300"/>
                </a:solidFill>
                <a:latin typeface="Arial Narrow" pitchFamily="34" charset="0"/>
              </a:rPr>
              <a:t>“Thus says the LORD of hosts: </a:t>
            </a:r>
            <a:r>
              <a:rPr lang="en-US" b="1" i="1" dirty="0" smtClean="0">
                <a:solidFill>
                  <a:srgbClr val="663300"/>
                </a:solidFill>
                <a:latin typeface="Arial Narrow" pitchFamily="34" charset="0"/>
              </a:rPr>
              <a:t>‘Do </a:t>
            </a:r>
            <a:r>
              <a:rPr lang="en-US" b="1" i="1" dirty="0" smtClean="0">
                <a:solidFill>
                  <a:srgbClr val="663300"/>
                </a:solidFill>
                <a:latin typeface="Arial Narrow" pitchFamily="34" charset="0"/>
              </a:rPr>
              <a:t>not listen to the words of the prophets who prophesy to you. They make you </a:t>
            </a:r>
            <a:r>
              <a:rPr lang="en-US" b="1" i="1" dirty="0" smtClean="0">
                <a:solidFill>
                  <a:srgbClr val="663300"/>
                </a:solidFill>
                <a:latin typeface="Arial Narrow" pitchFamily="34" charset="0"/>
              </a:rPr>
              <a:t>worthless; they speak </a:t>
            </a:r>
            <a:r>
              <a:rPr lang="en-US" b="1" i="1" dirty="0" smtClean="0">
                <a:solidFill>
                  <a:srgbClr val="663300"/>
                </a:solidFill>
                <a:latin typeface="Arial Narrow" pitchFamily="34" charset="0"/>
              </a:rPr>
              <a:t>a vision of their own heart, </a:t>
            </a:r>
            <a:r>
              <a:rPr lang="en-US" b="1" i="1" dirty="0" smtClean="0">
                <a:solidFill>
                  <a:srgbClr val="663300"/>
                </a:solidFill>
                <a:latin typeface="Arial Narrow" pitchFamily="34" charset="0"/>
              </a:rPr>
              <a:t>not from </a:t>
            </a:r>
            <a:r>
              <a:rPr lang="en-US" b="1" i="1" dirty="0" smtClean="0">
                <a:solidFill>
                  <a:srgbClr val="663300"/>
                </a:solidFill>
                <a:latin typeface="Arial Narrow" pitchFamily="34" charset="0"/>
              </a:rPr>
              <a:t>the mouth of the LORD. They continually say to those who despise Me, 'The LORD has said, </a:t>
            </a:r>
            <a:r>
              <a:rPr lang="en-US" b="1" i="1" dirty="0" smtClean="0">
                <a:solidFill>
                  <a:srgbClr val="663300"/>
                </a:solidFill>
                <a:latin typeface="Arial Narrow" pitchFamily="34" charset="0"/>
              </a:rPr>
              <a:t>‘You shall </a:t>
            </a:r>
            <a:r>
              <a:rPr lang="en-US" b="1" i="1" dirty="0" smtClean="0">
                <a:solidFill>
                  <a:srgbClr val="663300"/>
                </a:solidFill>
                <a:latin typeface="Arial Narrow" pitchFamily="34" charset="0"/>
              </a:rPr>
              <a:t>have </a:t>
            </a:r>
            <a:r>
              <a:rPr lang="en-US" b="1" i="1" dirty="0" smtClean="0">
                <a:solidFill>
                  <a:srgbClr val="663300"/>
                </a:solidFill>
                <a:latin typeface="Arial Narrow" pitchFamily="34" charset="0"/>
              </a:rPr>
              <a:t>peace;’ </a:t>
            </a:r>
            <a:r>
              <a:rPr lang="en-US" b="1" i="1" dirty="0" smtClean="0">
                <a:solidFill>
                  <a:srgbClr val="663300"/>
                </a:solidFill>
                <a:latin typeface="Arial Narrow" pitchFamily="34" charset="0"/>
              </a:rPr>
              <a:t>And to everyone who walks according to the dictates of his own heart, they say, 'No evil shall come upon you</a:t>
            </a:r>
            <a:r>
              <a:rPr lang="en-US" b="1" i="1" dirty="0" smtClean="0">
                <a:solidFill>
                  <a:srgbClr val="663300"/>
                </a:solidFill>
                <a:latin typeface="Arial Narrow" pitchFamily="34" charset="0"/>
              </a:rPr>
              <a:t>.’” </a:t>
            </a:r>
            <a:r>
              <a:rPr lang="en-US" b="1" i="1" dirty="0" smtClean="0">
                <a:solidFill>
                  <a:srgbClr val="663300"/>
                </a:solidFill>
                <a:latin typeface="Arial Narrow" pitchFamily="34" charset="0"/>
              </a:rPr>
              <a:t>{Jeremiah 23:16,17}</a:t>
            </a:r>
          </a:p>
          <a:p>
            <a:endParaRPr lang="en-US" dirty="0">
              <a:latin typeface="Arial Narrow" pitchFamily="34" charset="0"/>
            </a:endParaRPr>
          </a:p>
        </p:txBody>
      </p:sp>
      <p:pic>
        <p:nvPicPr>
          <p:cNvPr id="4" name="Picture 3"/>
          <p:cNvPicPr>
            <a:picLocks noChangeAspect="1" noChangeArrowheads="1"/>
          </p:cNvPicPr>
          <p:nvPr/>
        </p:nvPicPr>
        <p:blipFill>
          <a:blip r:embed="rId3"/>
          <a:srcRect/>
          <a:stretch>
            <a:fillRect/>
          </a:stretch>
        </p:blipFill>
        <p:spPr bwMode="auto">
          <a:xfrm>
            <a:off x="7848600" y="5257800"/>
            <a:ext cx="1055110" cy="1752600"/>
          </a:xfrm>
          <a:prstGeom prst="rect">
            <a:avLst/>
          </a:prstGeom>
          <a:noFill/>
          <a:ln w="9525">
            <a:noFill/>
            <a:miter lim="800000"/>
            <a:headEnd/>
            <a:tailEnd/>
          </a:ln>
          <a:effectLst/>
        </p:spPr>
      </p:pic>
      <p:sp>
        <p:nvSpPr>
          <p:cNvPr id="6" name="Title 1"/>
          <p:cNvSpPr>
            <a:spLocks noGrp="1"/>
          </p:cNvSpPr>
          <p:nvPr>
            <p:ph type="title"/>
          </p:nvPr>
        </p:nvSpPr>
        <p:spPr>
          <a:xfrm>
            <a:off x="457200" y="381000"/>
            <a:ext cx="8229600" cy="1143000"/>
          </a:xfrm>
        </p:spPr>
        <p:txBody>
          <a:bodyPr>
            <a:normAutofit/>
          </a:bodyPr>
          <a:lstStyle/>
          <a:p>
            <a:r>
              <a:rPr lang="en-US" sz="4000" b="1" i="1" dirty="0" smtClean="0">
                <a:latin typeface="Arial" pitchFamily="34" charset="0"/>
                <a:cs typeface="Arial" pitchFamily="34" charset="0"/>
              </a:rPr>
              <a:t>“</a:t>
            </a:r>
            <a:r>
              <a:rPr lang="en-US" sz="4000" b="1" i="1" u="sng" dirty="0" smtClean="0">
                <a:latin typeface="Arial" pitchFamily="34" charset="0"/>
                <a:cs typeface="Arial" pitchFamily="34" charset="0"/>
              </a:rPr>
              <a:t>Smooth</a:t>
            </a:r>
            <a:r>
              <a:rPr lang="en-US" b="1" i="1" u="sng" dirty="0" smtClean="0">
                <a:latin typeface="Arial" pitchFamily="34" charset="0"/>
                <a:cs typeface="Arial" pitchFamily="34" charset="0"/>
              </a:rPr>
              <a:t> </a:t>
            </a:r>
            <a:r>
              <a:rPr lang="en-US" sz="4000" b="1" i="1" u="sng" dirty="0" smtClean="0">
                <a:latin typeface="Arial" pitchFamily="34" charset="0"/>
                <a:cs typeface="Arial" pitchFamily="34" charset="0"/>
              </a:rPr>
              <a:t>Things”</a:t>
            </a:r>
            <a:r>
              <a:rPr lang="en-US" sz="4000" b="1" u="sng" dirty="0" smtClean="0">
                <a:latin typeface="Arial" pitchFamily="34" charset="0"/>
                <a:cs typeface="Arial" pitchFamily="34" charset="0"/>
              </a:rPr>
              <a:t> Do Not </a:t>
            </a:r>
            <a:r>
              <a:rPr lang="en-US" sz="4000" b="1" u="sng" dirty="0" smtClean="0">
                <a:latin typeface="Arial" pitchFamily="34" charset="0"/>
                <a:cs typeface="Arial" pitchFamily="34" charset="0"/>
              </a:rPr>
              <a:t>Help</a:t>
            </a:r>
            <a:endParaRPr lang="en-US" sz="4000" b="1" u="sng"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a:solidFill>
            <a:schemeClr val="bg1">
              <a:lumMod val="85000"/>
            </a:schemeClr>
          </a:solidFill>
          <a:ln w="28575">
            <a:solidFill>
              <a:srgbClr val="663300"/>
            </a:solidFill>
          </a:ln>
        </p:spPr>
        <p:txBody>
          <a:bodyPr>
            <a:normAutofit/>
          </a:bodyPr>
          <a:lstStyle/>
          <a:p>
            <a:r>
              <a:rPr lang="en-US" dirty="0" smtClean="0">
                <a:latin typeface="Arial" pitchFamily="34" charset="0"/>
                <a:cs typeface="Arial" pitchFamily="34" charset="0"/>
              </a:rPr>
              <a:t>How does saying </a:t>
            </a:r>
            <a:r>
              <a:rPr lang="en-US" i="1" dirty="0" smtClean="0">
                <a:latin typeface="Arial" pitchFamily="34" charset="0"/>
                <a:cs typeface="Arial" pitchFamily="34" charset="0"/>
              </a:rPr>
              <a:t>“</a:t>
            </a:r>
            <a:r>
              <a:rPr lang="en-US" b="1" i="1" u="sng" dirty="0" smtClean="0">
                <a:latin typeface="Arial" pitchFamily="34" charset="0"/>
                <a:cs typeface="Arial" pitchFamily="34" charset="0"/>
              </a:rPr>
              <a:t>smooth things</a:t>
            </a:r>
            <a:r>
              <a:rPr lang="en-US" i="1" dirty="0" smtClean="0">
                <a:latin typeface="Arial" pitchFamily="34" charset="0"/>
                <a:cs typeface="Arial" pitchFamily="34" charset="0"/>
              </a:rPr>
              <a:t>”</a:t>
            </a:r>
            <a:r>
              <a:rPr lang="en-US" dirty="0" smtClean="0">
                <a:latin typeface="Arial" pitchFamily="34" charset="0"/>
                <a:cs typeface="Arial" pitchFamily="34" charset="0"/>
              </a:rPr>
              <a:t> help?</a:t>
            </a:r>
          </a:p>
          <a:p>
            <a:pPr lvl="1"/>
            <a:r>
              <a:rPr lang="en-US" b="1" i="1" dirty="0" smtClean="0">
                <a:solidFill>
                  <a:srgbClr val="663300"/>
                </a:solidFill>
                <a:latin typeface="Arial" pitchFamily="34" charset="0"/>
                <a:cs typeface="Arial" pitchFamily="34" charset="0"/>
              </a:rPr>
              <a:t>“I have not sent these prophets, yet they ran. I have not spoken to them, yet they prophesied. But if they had stood in My counsel, </a:t>
            </a:r>
            <a:r>
              <a:rPr lang="en-US" b="1" i="1" dirty="0" smtClean="0">
                <a:solidFill>
                  <a:srgbClr val="663300"/>
                </a:solidFill>
                <a:latin typeface="Arial" pitchFamily="34" charset="0"/>
                <a:cs typeface="Arial" pitchFamily="34" charset="0"/>
              </a:rPr>
              <a:t>and had </a:t>
            </a:r>
            <a:r>
              <a:rPr lang="en-US" b="1" i="1" dirty="0" smtClean="0">
                <a:solidFill>
                  <a:srgbClr val="663300"/>
                </a:solidFill>
                <a:latin typeface="Arial" pitchFamily="34" charset="0"/>
                <a:cs typeface="Arial" pitchFamily="34" charset="0"/>
              </a:rPr>
              <a:t>caused My people to hear My words, </a:t>
            </a:r>
            <a:r>
              <a:rPr lang="en-US" b="1" i="1" dirty="0" smtClean="0">
                <a:solidFill>
                  <a:srgbClr val="663300"/>
                </a:solidFill>
                <a:latin typeface="Arial" pitchFamily="34" charset="0"/>
                <a:cs typeface="Arial" pitchFamily="34" charset="0"/>
              </a:rPr>
              <a:t>then they </a:t>
            </a:r>
            <a:r>
              <a:rPr lang="en-US" b="1" i="1" dirty="0" smtClean="0">
                <a:solidFill>
                  <a:srgbClr val="663300"/>
                </a:solidFill>
                <a:latin typeface="Arial" pitchFamily="34" charset="0"/>
                <a:cs typeface="Arial" pitchFamily="34" charset="0"/>
              </a:rPr>
              <a:t>would have turned them from their evil way </a:t>
            </a:r>
            <a:r>
              <a:rPr lang="en-US" b="1" i="1" dirty="0" smtClean="0">
                <a:solidFill>
                  <a:srgbClr val="663300"/>
                </a:solidFill>
                <a:latin typeface="Arial" pitchFamily="34" charset="0"/>
                <a:cs typeface="Arial" pitchFamily="34" charset="0"/>
              </a:rPr>
              <a:t>and from </a:t>
            </a:r>
            <a:r>
              <a:rPr lang="en-US" b="1" i="1" dirty="0" smtClean="0">
                <a:solidFill>
                  <a:srgbClr val="663300"/>
                </a:solidFill>
                <a:latin typeface="Arial" pitchFamily="34" charset="0"/>
                <a:cs typeface="Arial" pitchFamily="34" charset="0"/>
              </a:rPr>
              <a:t>the evil of their doings.” </a:t>
            </a:r>
            <a:r>
              <a:rPr lang="en-US" b="1" i="1" dirty="0" smtClean="0">
                <a:solidFill>
                  <a:srgbClr val="663300"/>
                </a:solidFill>
                <a:latin typeface="Arial" pitchFamily="34" charset="0"/>
                <a:cs typeface="Arial" pitchFamily="34" charset="0"/>
              </a:rPr>
              <a:t/>
            </a:r>
            <a:br>
              <a:rPr lang="en-US" b="1" i="1" dirty="0" smtClean="0">
                <a:solidFill>
                  <a:srgbClr val="663300"/>
                </a:solidFill>
                <a:latin typeface="Arial" pitchFamily="34" charset="0"/>
                <a:cs typeface="Arial" pitchFamily="34" charset="0"/>
              </a:rPr>
            </a:br>
            <a:r>
              <a:rPr lang="en-US" b="1" i="1" dirty="0" smtClean="0">
                <a:solidFill>
                  <a:srgbClr val="663300"/>
                </a:solidFill>
                <a:latin typeface="Arial" pitchFamily="34" charset="0"/>
                <a:cs typeface="Arial" pitchFamily="34" charset="0"/>
              </a:rPr>
              <a:t>{</a:t>
            </a:r>
            <a:r>
              <a:rPr lang="en-US" b="1" i="1" dirty="0" smtClean="0">
                <a:solidFill>
                  <a:srgbClr val="663300"/>
                </a:solidFill>
                <a:latin typeface="Arial" pitchFamily="34" charset="0"/>
                <a:cs typeface="Arial" pitchFamily="34" charset="0"/>
              </a:rPr>
              <a:t>Jeremiah 23:21,22</a:t>
            </a:r>
            <a:r>
              <a:rPr lang="en-US" b="1" i="1" dirty="0" smtClean="0">
                <a:solidFill>
                  <a:srgbClr val="663300"/>
                </a:solidFill>
                <a:latin typeface="Arial" pitchFamily="34" charset="0"/>
                <a:cs typeface="Arial" pitchFamily="34" charset="0"/>
              </a:rPr>
              <a:t>}</a:t>
            </a:r>
            <a:endParaRPr lang="en-US" b="1" i="1" dirty="0" smtClean="0">
              <a:solidFill>
                <a:srgbClr val="663300"/>
              </a:solidFill>
              <a:latin typeface="Arial" pitchFamily="34" charset="0"/>
              <a:cs typeface="Arial" pitchFamily="34" charset="0"/>
            </a:endParaRPr>
          </a:p>
        </p:txBody>
      </p:sp>
      <p:pic>
        <p:nvPicPr>
          <p:cNvPr id="4" name="Picture 3"/>
          <p:cNvPicPr>
            <a:picLocks noChangeAspect="1" noChangeArrowheads="1"/>
          </p:cNvPicPr>
          <p:nvPr/>
        </p:nvPicPr>
        <p:blipFill>
          <a:blip r:embed="rId3"/>
          <a:srcRect/>
          <a:stretch>
            <a:fillRect/>
          </a:stretch>
        </p:blipFill>
        <p:spPr bwMode="auto">
          <a:xfrm>
            <a:off x="7848600" y="5257800"/>
            <a:ext cx="1055110" cy="1752600"/>
          </a:xfrm>
          <a:prstGeom prst="rect">
            <a:avLst/>
          </a:prstGeom>
          <a:noFill/>
          <a:ln w="9525">
            <a:noFill/>
            <a:miter lim="800000"/>
            <a:headEnd/>
            <a:tailEnd/>
          </a:ln>
          <a:effectLst/>
        </p:spPr>
      </p:pic>
      <p:sp>
        <p:nvSpPr>
          <p:cNvPr id="6" name="Title 1"/>
          <p:cNvSpPr>
            <a:spLocks noGrp="1"/>
          </p:cNvSpPr>
          <p:nvPr>
            <p:ph type="title"/>
          </p:nvPr>
        </p:nvSpPr>
        <p:spPr>
          <a:xfrm>
            <a:off x="457200" y="381000"/>
            <a:ext cx="8229600" cy="1143000"/>
          </a:xfrm>
        </p:spPr>
        <p:txBody>
          <a:bodyPr>
            <a:normAutofit/>
          </a:bodyPr>
          <a:lstStyle/>
          <a:p>
            <a:r>
              <a:rPr lang="en-US" sz="4000" b="1" i="1" dirty="0" smtClean="0">
                <a:latin typeface="Arial" pitchFamily="34" charset="0"/>
                <a:cs typeface="Arial" pitchFamily="34" charset="0"/>
              </a:rPr>
              <a:t>“</a:t>
            </a:r>
            <a:r>
              <a:rPr lang="en-US" sz="4000" b="1" i="1" u="sng" dirty="0" smtClean="0">
                <a:latin typeface="Arial" pitchFamily="34" charset="0"/>
                <a:cs typeface="Arial" pitchFamily="34" charset="0"/>
              </a:rPr>
              <a:t>Smooth</a:t>
            </a:r>
            <a:r>
              <a:rPr lang="en-US" b="1" i="1" u="sng" dirty="0" smtClean="0">
                <a:latin typeface="Arial" pitchFamily="34" charset="0"/>
                <a:cs typeface="Arial" pitchFamily="34" charset="0"/>
              </a:rPr>
              <a:t> </a:t>
            </a:r>
            <a:r>
              <a:rPr lang="en-US" sz="4000" b="1" i="1" u="sng" dirty="0" smtClean="0">
                <a:latin typeface="Arial" pitchFamily="34" charset="0"/>
                <a:cs typeface="Arial" pitchFamily="34" charset="0"/>
              </a:rPr>
              <a:t>Things”</a:t>
            </a:r>
            <a:r>
              <a:rPr lang="en-US" sz="4000" b="1" u="sng" dirty="0" smtClean="0">
                <a:latin typeface="Arial" pitchFamily="34" charset="0"/>
                <a:cs typeface="Arial" pitchFamily="34" charset="0"/>
              </a:rPr>
              <a:t> Do Not </a:t>
            </a:r>
            <a:r>
              <a:rPr lang="en-US" sz="4000" b="1" u="sng" dirty="0" smtClean="0">
                <a:latin typeface="Arial" pitchFamily="34" charset="0"/>
                <a:cs typeface="Arial" pitchFamily="34" charset="0"/>
              </a:rPr>
              <a:t>Help</a:t>
            </a:r>
            <a:endParaRPr lang="en-US" sz="4000" b="1" u="sng"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15962"/>
            <a:ext cx="8534400" cy="884238"/>
          </a:xfrm>
        </p:spPr>
        <p:txBody>
          <a:bodyPr>
            <a:noAutofit/>
          </a:bodyPr>
          <a:lstStyle/>
          <a:p>
            <a:r>
              <a:rPr lang="en-US" sz="3600" b="1" u="sng" dirty="0" smtClean="0">
                <a:latin typeface="Arial" pitchFamily="34" charset="0"/>
                <a:cs typeface="Arial" pitchFamily="34" charset="0"/>
              </a:rPr>
              <a:t>We Should Have </a:t>
            </a:r>
            <a:r>
              <a:rPr lang="en-US" sz="3600" b="1" u="sng" dirty="0" smtClean="0">
                <a:latin typeface="Arial" pitchFamily="34" charset="0"/>
                <a:cs typeface="Arial" pitchFamily="34" charset="0"/>
              </a:rPr>
              <a:t>an</a:t>
            </a:r>
            <a:r>
              <a:rPr lang="en-US" sz="3600" b="1" u="sng" dirty="0" smtClean="0">
                <a:latin typeface="Arial" pitchFamily="34" charset="0"/>
                <a:cs typeface="Arial" pitchFamily="34" charset="0"/>
              </a:rPr>
              <a:t/>
            </a:r>
            <a:br>
              <a:rPr lang="en-US" sz="3600" b="1" u="sng" dirty="0" smtClean="0">
                <a:latin typeface="Arial" pitchFamily="34" charset="0"/>
                <a:cs typeface="Arial" pitchFamily="34" charset="0"/>
              </a:rPr>
            </a:br>
            <a:r>
              <a:rPr lang="en-US" sz="3600" b="1" u="sng" dirty="0" smtClean="0">
                <a:latin typeface="Arial" pitchFamily="34" charset="0"/>
                <a:cs typeface="Arial" pitchFamily="34" charset="0"/>
              </a:rPr>
              <a:t>Attitude </a:t>
            </a:r>
            <a:r>
              <a:rPr lang="en-US" sz="3600" b="1" u="sng" dirty="0" smtClean="0">
                <a:latin typeface="Arial" pitchFamily="34" charset="0"/>
                <a:cs typeface="Arial" pitchFamily="34" charset="0"/>
              </a:rPr>
              <a:t>Like Job</a:t>
            </a:r>
            <a:endParaRPr lang="en-US" sz="3600" b="1" u="sng" dirty="0">
              <a:latin typeface="Arial" pitchFamily="34" charset="0"/>
              <a:cs typeface="Arial" pitchFamily="34" charset="0"/>
            </a:endParaRPr>
          </a:p>
        </p:txBody>
      </p:sp>
      <p:sp>
        <p:nvSpPr>
          <p:cNvPr id="3" name="Content Placeholder 2"/>
          <p:cNvSpPr>
            <a:spLocks noGrp="1"/>
          </p:cNvSpPr>
          <p:nvPr>
            <p:ph idx="1"/>
          </p:nvPr>
        </p:nvSpPr>
        <p:spPr>
          <a:xfrm>
            <a:off x="457200" y="1874837"/>
            <a:ext cx="8229600" cy="4525963"/>
          </a:xfrm>
          <a:solidFill>
            <a:schemeClr val="bg1">
              <a:lumMod val="85000"/>
            </a:schemeClr>
          </a:solidFill>
          <a:ln w="28575">
            <a:solidFill>
              <a:srgbClr val="663300"/>
            </a:solidFill>
          </a:ln>
        </p:spPr>
        <p:txBody>
          <a:bodyPr>
            <a:normAutofit/>
          </a:bodyPr>
          <a:lstStyle/>
          <a:p>
            <a:pPr>
              <a:spcBef>
                <a:spcPts val="1200"/>
              </a:spcBef>
            </a:pPr>
            <a:r>
              <a:rPr lang="en-US" dirty="0" smtClean="0">
                <a:latin typeface="Arial" pitchFamily="34" charset="0"/>
                <a:cs typeface="Arial" pitchFamily="34" charset="0"/>
              </a:rPr>
              <a:t>Job </a:t>
            </a:r>
            <a:r>
              <a:rPr lang="en-US" dirty="0" smtClean="0">
                <a:latin typeface="Arial" pitchFamily="34" charset="0"/>
                <a:cs typeface="Arial" pitchFamily="34" charset="0"/>
              </a:rPr>
              <a:t>wanted </a:t>
            </a:r>
            <a:r>
              <a:rPr lang="en-US" dirty="0" smtClean="0">
                <a:latin typeface="Arial" pitchFamily="34" charset="0"/>
                <a:cs typeface="Arial" pitchFamily="34" charset="0"/>
              </a:rPr>
              <a:t>to know his sins.</a:t>
            </a:r>
          </a:p>
          <a:p>
            <a:pPr lvl="1"/>
            <a:r>
              <a:rPr lang="en-US" b="1" i="1" dirty="0" smtClean="0">
                <a:solidFill>
                  <a:srgbClr val="663300"/>
                </a:solidFill>
                <a:latin typeface="Arial" pitchFamily="34" charset="0"/>
                <a:cs typeface="Arial" pitchFamily="34" charset="0"/>
              </a:rPr>
              <a:t>“How many are my iniquities and sins? Make me know my transgression and my sin</a:t>
            </a:r>
            <a:r>
              <a:rPr lang="en-US" b="1" i="1" dirty="0" smtClean="0">
                <a:solidFill>
                  <a:srgbClr val="663300"/>
                </a:solidFill>
                <a:latin typeface="Arial" pitchFamily="34" charset="0"/>
                <a:cs typeface="Arial" pitchFamily="34" charset="0"/>
              </a:rPr>
              <a:t>.” {</a:t>
            </a:r>
            <a:r>
              <a:rPr lang="en-US" b="1" i="1" dirty="0" smtClean="0">
                <a:solidFill>
                  <a:srgbClr val="663300"/>
                </a:solidFill>
                <a:latin typeface="Arial" pitchFamily="34" charset="0"/>
                <a:cs typeface="Arial" pitchFamily="34" charset="0"/>
              </a:rPr>
              <a:t>Job 13:23}</a:t>
            </a:r>
          </a:p>
          <a:p>
            <a:pPr>
              <a:spcBef>
                <a:spcPts val="1200"/>
              </a:spcBef>
            </a:pPr>
            <a:r>
              <a:rPr lang="en-US" dirty="0" smtClean="0">
                <a:latin typeface="Arial" pitchFamily="34" charset="0"/>
                <a:cs typeface="Arial" pitchFamily="34" charset="0"/>
              </a:rPr>
              <a:t>Why?</a:t>
            </a:r>
          </a:p>
          <a:p>
            <a:pPr>
              <a:spcBef>
                <a:spcPts val="1200"/>
              </a:spcBef>
            </a:pPr>
            <a:r>
              <a:rPr lang="en-US" dirty="0" smtClean="0">
                <a:latin typeface="Arial" pitchFamily="34" charset="0"/>
                <a:cs typeface="Arial" pitchFamily="34" charset="0"/>
              </a:rPr>
              <a:t>He wanted to correct </a:t>
            </a:r>
            <a:r>
              <a:rPr lang="en-US" dirty="0" smtClean="0">
                <a:latin typeface="Arial" pitchFamily="34" charset="0"/>
                <a:cs typeface="Arial" pitchFamily="34" charset="0"/>
              </a:rPr>
              <a:t>his </a:t>
            </a:r>
            <a:r>
              <a:rPr lang="en-US" dirty="0" smtClean="0">
                <a:latin typeface="Arial" pitchFamily="34" charset="0"/>
                <a:cs typeface="Arial" pitchFamily="34" charset="0"/>
              </a:rPr>
              <a:t>mistakes.</a:t>
            </a:r>
            <a:endParaRPr lang="en-US" dirty="0" smtClean="0">
              <a:latin typeface="Arial" pitchFamily="34" charset="0"/>
              <a:cs typeface="Arial" pitchFamily="34" charset="0"/>
            </a:endParaRPr>
          </a:p>
        </p:txBody>
      </p:sp>
      <p:pic>
        <p:nvPicPr>
          <p:cNvPr id="4" name="Picture 3"/>
          <p:cNvPicPr>
            <a:picLocks noChangeAspect="1" noChangeArrowheads="1"/>
          </p:cNvPicPr>
          <p:nvPr/>
        </p:nvPicPr>
        <p:blipFill>
          <a:blip r:embed="rId3"/>
          <a:srcRect/>
          <a:stretch>
            <a:fillRect/>
          </a:stretch>
        </p:blipFill>
        <p:spPr bwMode="auto">
          <a:xfrm>
            <a:off x="7848600" y="5257800"/>
            <a:ext cx="1055110" cy="1752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884238"/>
          </a:xfrm>
        </p:spPr>
        <p:txBody>
          <a:bodyPr>
            <a:noAutofit/>
          </a:bodyPr>
          <a:lstStyle/>
          <a:p>
            <a:r>
              <a:rPr lang="en-US" sz="3600" b="1" u="sng" dirty="0" smtClean="0">
                <a:latin typeface="Arial" pitchFamily="34" charset="0"/>
                <a:cs typeface="Arial" pitchFamily="34" charset="0"/>
              </a:rPr>
              <a:t>We Must Endure Sound Doctrine</a:t>
            </a:r>
            <a:endParaRPr lang="en-US" sz="3600" b="1" u="sng" dirty="0">
              <a:latin typeface="Arial" pitchFamily="34" charset="0"/>
              <a:cs typeface="Arial" pitchFamily="34" charset="0"/>
            </a:endParaRPr>
          </a:p>
        </p:txBody>
      </p:sp>
      <p:sp>
        <p:nvSpPr>
          <p:cNvPr id="3" name="Content Placeholder 2"/>
          <p:cNvSpPr>
            <a:spLocks noGrp="1"/>
          </p:cNvSpPr>
          <p:nvPr>
            <p:ph idx="1"/>
          </p:nvPr>
        </p:nvSpPr>
        <p:spPr>
          <a:xfrm>
            <a:off x="457200" y="1798637"/>
            <a:ext cx="8229600" cy="4525963"/>
          </a:xfrm>
          <a:solidFill>
            <a:schemeClr val="bg1">
              <a:lumMod val="85000"/>
            </a:schemeClr>
          </a:solidFill>
          <a:ln w="28575">
            <a:solidFill>
              <a:srgbClr val="663300"/>
            </a:solidFill>
          </a:ln>
        </p:spPr>
        <p:txBody>
          <a:bodyPr>
            <a:normAutofit fontScale="85000" lnSpcReduction="10000"/>
          </a:bodyPr>
          <a:lstStyle/>
          <a:p>
            <a:pPr>
              <a:lnSpc>
                <a:spcPct val="120000"/>
              </a:lnSpc>
              <a:spcBef>
                <a:spcPts val="600"/>
              </a:spcBef>
            </a:pPr>
            <a:r>
              <a:rPr lang="en-US" dirty="0" smtClean="0">
                <a:latin typeface="Arial Narrow" pitchFamily="34" charset="0"/>
                <a:cs typeface="Arial" pitchFamily="34" charset="0"/>
              </a:rPr>
              <a:t>Only truth can make one right with God.</a:t>
            </a:r>
          </a:p>
          <a:p>
            <a:pPr lvl="1">
              <a:lnSpc>
                <a:spcPct val="120000"/>
              </a:lnSpc>
              <a:spcBef>
                <a:spcPts val="600"/>
              </a:spcBef>
            </a:pPr>
            <a:r>
              <a:rPr lang="en-US" b="1" i="1" dirty="0" smtClean="0">
                <a:solidFill>
                  <a:srgbClr val="663300"/>
                </a:solidFill>
                <a:latin typeface="Arial Narrow" pitchFamily="34" charset="0"/>
                <a:cs typeface="Arial" pitchFamily="34" charset="0"/>
              </a:rPr>
              <a:t>“Preach the word! Be ready in season and out of season. Convince, rebuke, exhort, with all longsuffering and teaching. For the time will come when they will not endure sound doctrine, but according to their own desires, because they have itching ears, they will heap up for themselves teachers; and they will turn their ears away from the truth, and be turned aside to fables. But you be watchful in all things, endure afflictions, do the work of an evangelist, fulfill your ministry.” </a:t>
            </a:r>
            <a:r>
              <a:rPr lang="en-US" b="1" i="1" dirty="0" smtClean="0">
                <a:solidFill>
                  <a:srgbClr val="663300"/>
                </a:solidFill>
                <a:latin typeface="Arial Narrow" pitchFamily="34" charset="0"/>
                <a:cs typeface="Arial" pitchFamily="34" charset="0"/>
              </a:rPr>
              <a:t> {</a:t>
            </a:r>
            <a:r>
              <a:rPr lang="en-US" b="1" i="1" dirty="0" smtClean="0">
                <a:solidFill>
                  <a:srgbClr val="663300"/>
                </a:solidFill>
                <a:latin typeface="Arial Narrow" pitchFamily="34" charset="0"/>
                <a:cs typeface="Arial" pitchFamily="34" charset="0"/>
              </a:rPr>
              <a:t>2 Timothy 4:2-5</a:t>
            </a:r>
            <a:r>
              <a:rPr lang="en-US" b="1" i="1" dirty="0" smtClean="0">
                <a:solidFill>
                  <a:srgbClr val="663300"/>
                </a:solidFill>
                <a:latin typeface="Arial Narrow" pitchFamily="34" charset="0"/>
                <a:cs typeface="Arial" pitchFamily="34" charset="0"/>
              </a:rPr>
              <a:t>}</a:t>
            </a:r>
            <a:endParaRPr lang="en-US" b="1" i="1" dirty="0" smtClean="0">
              <a:solidFill>
                <a:srgbClr val="663300"/>
              </a:solidFill>
              <a:latin typeface="Arial Narrow" pitchFamily="34" charset="0"/>
              <a:cs typeface="Arial" pitchFamily="34" charset="0"/>
            </a:endParaRPr>
          </a:p>
        </p:txBody>
      </p:sp>
      <p:pic>
        <p:nvPicPr>
          <p:cNvPr id="4" name="Picture 3"/>
          <p:cNvPicPr>
            <a:picLocks noChangeAspect="1" noChangeArrowheads="1"/>
          </p:cNvPicPr>
          <p:nvPr/>
        </p:nvPicPr>
        <p:blipFill>
          <a:blip r:embed="rId3"/>
          <a:srcRect/>
          <a:stretch>
            <a:fillRect/>
          </a:stretch>
        </p:blipFill>
        <p:spPr bwMode="auto">
          <a:xfrm>
            <a:off x="0" y="2819400"/>
            <a:ext cx="1009236" cy="1676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15962"/>
            <a:ext cx="8534400" cy="884238"/>
          </a:xfrm>
        </p:spPr>
        <p:txBody>
          <a:bodyPr>
            <a:noAutofit/>
          </a:bodyPr>
          <a:lstStyle/>
          <a:p>
            <a:r>
              <a:rPr lang="en-US" sz="3600" b="1" u="sng" dirty="0" smtClean="0">
                <a:latin typeface="Arial" pitchFamily="34" charset="0"/>
                <a:cs typeface="Arial" pitchFamily="34" charset="0"/>
              </a:rPr>
              <a:t>How Can We Feel Good </a:t>
            </a:r>
            <a:br>
              <a:rPr lang="en-US" sz="3600" b="1" u="sng" dirty="0" smtClean="0">
                <a:latin typeface="Arial" pitchFamily="34" charset="0"/>
                <a:cs typeface="Arial" pitchFamily="34" charset="0"/>
              </a:rPr>
            </a:br>
            <a:r>
              <a:rPr lang="en-US" sz="3600" b="1" u="sng" dirty="0" smtClean="0">
                <a:latin typeface="Arial" pitchFamily="34" charset="0"/>
                <a:cs typeface="Arial" pitchFamily="34" charset="0"/>
              </a:rPr>
              <a:t>About Ourselves</a:t>
            </a:r>
            <a:r>
              <a:rPr lang="en-US" sz="3600" b="1" dirty="0" smtClean="0">
                <a:latin typeface="Arial" pitchFamily="34" charset="0"/>
                <a:cs typeface="Arial" pitchFamily="34" charset="0"/>
              </a:rPr>
              <a:t>?</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457200" y="2027237"/>
            <a:ext cx="8229600" cy="4525963"/>
          </a:xfrm>
          <a:solidFill>
            <a:schemeClr val="bg1">
              <a:lumMod val="85000"/>
            </a:schemeClr>
          </a:solidFill>
          <a:ln w="28575">
            <a:solidFill>
              <a:srgbClr val="663300"/>
            </a:solidFill>
          </a:ln>
        </p:spPr>
        <p:txBody>
          <a:bodyPr>
            <a:normAutofit/>
          </a:bodyPr>
          <a:lstStyle/>
          <a:p>
            <a:r>
              <a:rPr lang="en-US" dirty="0" smtClean="0">
                <a:latin typeface="Arial Narrow" pitchFamily="34" charset="0"/>
                <a:cs typeface="Arial" pitchFamily="34" charset="0"/>
              </a:rPr>
              <a:t>By knowing </a:t>
            </a:r>
            <a:r>
              <a:rPr lang="en-US" dirty="0" smtClean="0">
                <a:latin typeface="Arial Narrow" pitchFamily="34" charset="0"/>
                <a:cs typeface="Arial" pitchFamily="34" charset="0"/>
              </a:rPr>
              <a:t>we are where God wants us to </a:t>
            </a:r>
            <a:r>
              <a:rPr lang="en-US" dirty="0" smtClean="0">
                <a:latin typeface="Arial Narrow" pitchFamily="34" charset="0"/>
                <a:cs typeface="Arial" pitchFamily="34" charset="0"/>
              </a:rPr>
              <a:t>be.</a:t>
            </a:r>
            <a:endParaRPr lang="en-US" dirty="0" smtClean="0">
              <a:latin typeface="Arial Narrow" pitchFamily="34" charset="0"/>
              <a:cs typeface="Arial" pitchFamily="34" charset="0"/>
            </a:endParaRPr>
          </a:p>
          <a:p>
            <a:pPr lvl="1">
              <a:spcBef>
                <a:spcPts val="1200"/>
              </a:spcBef>
            </a:pPr>
            <a:r>
              <a:rPr lang="en-US" b="1" i="1" dirty="0" smtClean="0">
                <a:solidFill>
                  <a:srgbClr val="663300"/>
                </a:solidFill>
                <a:latin typeface="Arial Narrow" pitchFamily="34" charset="0"/>
                <a:cs typeface="Arial" pitchFamily="34" charset="0"/>
              </a:rPr>
              <a:t>“My little children, let us not love in word or in tongue, but in deed and in truth. And by this we know that we are of the truth, and shall assure our hearts before Him. For if our heart condemns us, God is greater than our heart, and knows all things. Beloved, if our heart does not condemn us, we have confidence toward God.” {1 John 3:18-21</a:t>
            </a:r>
            <a:r>
              <a:rPr lang="en-US" b="1" i="1" dirty="0" smtClean="0">
                <a:solidFill>
                  <a:srgbClr val="663300"/>
                </a:solidFill>
                <a:latin typeface="Arial Narrow" pitchFamily="34" charset="0"/>
                <a:cs typeface="Arial" pitchFamily="34" charset="0"/>
              </a:rPr>
              <a:t>}</a:t>
            </a:r>
            <a:endParaRPr lang="en-US" b="1" i="1" dirty="0" smtClean="0">
              <a:solidFill>
                <a:srgbClr val="663300"/>
              </a:solidFill>
              <a:latin typeface="Arial Narrow" pitchFamily="34" charset="0"/>
              <a:cs typeface="Arial" pitchFamily="34" charset="0"/>
            </a:endParaRPr>
          </a:p>
        </p:txBody>
      </p:sp>
      <p:pic>
        <p:nvPicPr>
          <p:cNvPr id="4" name="Picture 3"/>
          <p:cNvPicPr>
            <a:picLocks noChangeAspect="1" noChangeArrowheads="1"/>
          </p:cNvPicPr>
          <p:nvPr/>
        </p:nvPicPr>
        <p:blipFill>
          <a:blip r:embed="rId3"/>
          <a:srcRect/>
          <a:stretch>
            <a:fillRect/>
          </a:stretch>
        </p:blipFill>
        <p:spPr bwMode="auto">
          <a:xfrm>
            <a:off x="0" y="2819400"/>
            <a:ext cx="1009236" cy="1676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r>
              <a:rPr lang="en-US" b="1" u="sng" dirty="0" smtClean="0">
                <a:latin typeface="Arial" pitchFamily="34" charset="0"/>
                <a:cs typeface="Arial" pitchFamily="34" charset="0"/>
              </a:rPr>
              <a:t>Condemning Guilt</a:t>
            </a:r>
            <a:r>
              <a:rPr lang="en-US" b="1" dirty="0" smtClean="0">
                <a:latin typeface="Arial" pitchFamily="34" charset="0"/>
                <a:cs typeface="Arial" pitchFamily="34" charset="0"/>
              </a:rPr>
              <a:t>?</a:t>
            </a:r>
            <a:endParaRPr lang="en-US" b="1" dirty="0">
              <a:latin typeface="Arial" pitchFamily="34" charset="0"/>
              <a:cs typeface="Arial" pitchFamily="34" charset="0"/>
            </a:endParaRPr>
          </a:p>
        </p:txBody>
      </p:sp>
      <p:sp>
        <p:nvSpPr>
          <p:cNvPr id="3" name="Content Placeholder 2"/>
          <p:cNvSpPr>
            <a:spLocks noGrp="1"/>
          </p:cNvSpPr>
          <p:nvPr>
            <p:ph idx="1"/>
          </p:nvPr>
        </p:nvSpPr>
        <p:spPr>
          <a:solidFill>
            <a:schemeClr val="bg1">
              <a:lumMod val="85000"/>
            </a:schemeClr>
          </a:solidFill>
          <a:ln w="28575">
            <a:solidFill>
              <a:srgbClr val="663300"/>
            </a:solidFill>
          </a:ln>
        </p:spPr>
        <p:txBody>
          <a:bodyPr>
            <a:normAutofit fontScale="92500" lnSpcReduction="10000"/>
          </a:bodyPr>
          <a:lstStyle/>
          <a:p>
            <a:pPr>
              <a:lnSpc>
                <a:spcPct val="110000"/>
              </a:lnSpc>
            </a:pPr>
            <a:r>
              <a:rPr lang="en-US" b="1" i="1" dirty="0" smtClean="0">
                <a:latin typeface="Arial" pitchFamily="34" charset="0"/>
                <a:cs typeface="Arial" pitchFamily="34" charset="0"/>
              </a:rPr>
              <a:t>“I don’t think anything has been done in the name of Christ and under the banner of Christianity that has proven more destructive of human personality and hence, counterproductive for the evangelism enterprise than the often crude, uncouth, and unchristian strategy of attempting to make people aware of their lost and sinful condition.”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1037"/>
            <a:ext cx="8229600" cy="4525963"/>
          </a:xfrm>
          <a:solidFill>
            <a:schemeClr val="bg1">
              <a:lumMod val="85000"/>
            </a:schemeClr>
          </a:solidFill>
          <a:ln w="28575">
            <a:solidFill>
              <a:srgbClr val="663300"/>
            </a:solidFill>
          </a:ln>
        </p:spPr>
        <p:txBody>
          <a:bodyPr>
            <a:normAutofit/>
          </a:bodyPr>
          <a:lstStyle/>
          <a:p>
            <a:r>
              <a:rPr lang="en-US" dirty="0" smtClean="0">
                <a:latin typeface="Arial Narrow" pitchFamily="34" charset="0"/>
                <a:cs typeface="Arial" pitchFamily="34" charset="0"/>
              </a:rPr>
              <a:t>By knowing </a:t>
            </a:r>
            <a:r>
              <a:rPr lang="en-US" dirty="0" smtClean="0">
                <a:latin typeface="Arial Narrow" pitchFamily="34" charset="0"/>
                <a:cs typeface="Arial" pitchFamily="34" charset="0"/>
              </a:rPr>
              <a:t>we are where God wants us to </a:t>
            </a:r>
            <a:r>
              <a:rPr lang="en-US" dirty="0" smtClean="0">
                <a:latin typeface="Arial Narrow" pitchFamily="34" charset="0"/>
                <a:cs typeface="Arial" pitchFamily="34" charset="0"/>
              </a:rPr>
              <a:t>be.</a:t>
            </a:r>
            <a:endParaRPr lang="en-US" dirty="0" smtClean="0">
              <a:latin typeface="Arial Narrow" pitchFamily="34" charset="0"/>
              <a:cs typeface="Arial" pitchFamily="34" charset="0"/>
            </a:endParaRPr>
          </a:p>
          <a:p>
            <a:pPr lvl="1"/>
            <a:r>
              <a:rPr lang="en-US" b="1" i="1" dirty="0" smtClean="0">
                <a:solidFill>
                  <a:srgbClr val="663300"/>
                </a:solidFill>
                <a:latin typeface="Arial Narrow" pitchFamily="34" charset="0"/>
                <a:cs typeface="Arial" pitchFamily="34" charset="0"/>
              </a:rPr>
              <a:t>“Finally, brethren, whatever things are true, whatever things are noble, whatever things are just, whatever things are pure, whatever things are lovely, whatever things are of good report, if there is any virtue and if there is anything praiseworthy--meditate on these things. The things which you learned and received and heard and saw in me, these do, and the God of peace will be with you.” {Philippians 4:8,9}</a:t>
            </a:r>
          </a:p>
          <a:p>
            <a:pPr>
              <a:buNone/>
            </a:pPr>
            <a:endParaRPr lang="en-US" dirty="0">
              <a:latin typeface="Arial Narrow" pitchFamily="34" charset="0"/>
              <a:cs typeface="Arial" pitchFamily="34" charset="0"/>
            </a:endParaRPr>
          </a:p>
        </p:txBody>
      </p:sp>
      <p:pic>
        <p:nvPicPr>
          <p:cNvPr id="4" name="Picture 3"/>
          <p:cNvPicPr>
            <a:picLocks noChangeAspect="1" noChangeArrowheads="1"/>
          </p:cNvPicPr>
          <p:nvPr/>
        </p:nvPicPr>
        <p:blipFill>
          <a:blip r:embed="rId3"/>
          <a:srcRect/>
          <a:stretch>
            <a:fillRect/>
          </a:stretch>
        </p:blipFill>
        <p:spPr bwMode="auto">
          <a:xfrm>
            <a:off x="0" y="2819400"/>
            <a:ext cx="1009236" cy="1676400"/>
          </a:xfrm>
          <a:prstGeom prst="rect">
            <a:avLst/>
          </a:prstGeom>
          <a:noFill/>
          <a:ln w="9525">
            <a:noFill/>
            <a:miter lim="800000"/>
            <a:headEnd/>
            <a:tailEnd/>
          </a:ln>
          <a:effectLst/>
        </p:spPr>
      </p:pic>
      <p:sp>
        <p:nvSpPr>
          <p:cNvPr id="6" name="Title 1"/>
          <p:cNvSpPr>
            <a:spLocks noGrp="1"/>
          </p:cNvSpPr>
          <p:nvPr>
            <p:ph type="title"/>
          </p:nvPr>
        </p:nvSpPr>
        <p:spPr>
          <a:xfrm>
            <a:off x="457200" y="533400"/>
            <a:ext cx="8229600" cy="1143000"/>
          </a:xfrm>
        </p:spPr>
        <p:txBody>
          <a:bodyPr>
            <a:noAutofit/>
          </a:bodyPr>
          <a:lstStyle/>
          <a:p>
            <a:r>
              <a:rPr lang="en-US" sz="3600" b="1" u="sng" dirty="0" smtClean="0">
                <a:latin typeface="Arial" pitchFamily="34" charset="0"/>
                <a:cs typeface="Arial" pitchFamily="34" charset="0"/>
              </a:rPr>
              <a:t>How Can We Feel Good </a:t>
            </a:r>
            <a:br>
              <a:rPr lang="en-US" sz="3600" b="1" u="sng" dirty="0" smtClean="0">
                <a:latin typeface="Arial" pitchFamily="34" charset="0"/>
                <a:cs typeface="Arial" pitchFamily="34" charset="0"/>
              </a:rPr>
            </a:br>
            <a:r>
              <a:rPr lang="en-US" sz="3600" b="1" u="sng" dirty="0" smtClean="0">
                <a:latin typeface="Arial" pitchFamily="34" charset="0"/>
                <a:cs typeface="Arial" pitchFamily="34" charset="0"/>
              </a:rPr>
              <a:t>About Ourselves</a:t>
            </a:r>
            <a:r>
              <a:rPr lang="en-US" sz="3600" b="1" dirty="0" smtClean="0">
                <a:latin typeface="Arial" pitchFamily="34" charset="0"/>
                <a:cs typeface="Arial" pitchFamily="34" charset="0"/>
              </a:rPr>
              <a:t>?</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685800"/>
            <a:ext cx="8229600" cy="1143000"/>
          </a:xfrm>
          <a:ln>
            <a:noFill/>
          </a:ln>
        </p:spPr>
        <p:txBody>
          <a:bodyPr>
            <a:normAutofit fontScale="90000"/>
          </a:bodyPr>
          <a:lstStyle/>
          <a:p>
            <a:pPr eaLnBrk="1" hangingPunct="1">
              <a:spcBef>
                <a:spcPts val="1200"/>
              </a:spcBef>
              <a:defRPr/>
            </a:pPr>
            <a:r>
              <a:rPr lang="en-US" sz="3600" b="1" u="sng" dirty="0" smtClean="0">
                <a:effectLst>
                  <a:outerShdw blurRad="38100" dist="38100" dir="2700000" algn="tl">
                    <a:srgbClr val="000000">
                      <a:alpha val="43137"/>
                    </a:srgbClr>
                  </a:outerShdw>
                </a:effectLst>
                <a:latin typeface="Arial" pitchFamily="34" charset="0"/>
                <a:cs typeface="Arial" pitchFamily="34" charset="0"/>
              </a:rPr>
              <a:t>Through Guilt, We Learn </a:t>
            </a:r>
            <a:br>
              <a:rPr lang="en-US" sz="3600" b="1" u="sng" dirty="0" smtClean="0">
                <a:effectLst>
                  <a:outerShdw blurRad="38100" dist="38100" dir="2700000" algn="tl">
                    <a:srgbClr val="000000">
                      <a:alpha val="43137"/>
                    </a:srgbClr>
                  </a:outerShdw>
                </a:effectLst>
                <a:latin typeface="Arial" pitchFamily="34" charset="0"/>
                <a:cs typeface="Arial" pitchFamily="34" charset="0"/>
              </a:rPr>
            </a:br>
            <a:r>
              <a:rPr lang="en-US" sz="3600" b="1" u="sng" dirty="0" smtClean="0">
                <a:effectLst>
                  <a:outerShdw blurRad="38100" dist="38100" dir="2700000" algn="tl">
                    <a:srgbClr val="000000">
                      <a:alpha val="43137"/>
                    </a:srgbClr>
                  </a:outerShdw>
                </a:effectLst>
                <a:latin typeface="Arial" pitchFamily="34" charset="0"/>
                <a:cs typeface="Arial" pitchFamily="34" charset="0"/>
              </a:rPr>
              <a:t>to Love </a:t>
            </a:r>
            <a:r>
              <a:rPr lang="en-US" sz="3600" b="1" u="sng" dirty="0" smtClean="0">
                <a:effectLst>
                  <a:outerShdw blurRad="38100" dist="38100" dir="2700000" algn="tl">
                    <a:srgbClr val="000000">
                      <a:alpha val="43137"/>
                    </a:srgbClr>
                  </a:outerShdw>
                </a:effectLst>
                <a:latin typeface="Arial" pitchFamily="34" charset="0"/>
                <a:cs typeface="Arial" pitchFamily="34" charset="0"/>
              </a:rPr>
              <a:t>God</a:t>
            </a:r>
          </a:p>
        </p:txBody>
      </p:sp>
      <p:sp>
        <p:nvSpPr>
          <p:cNvPr id="135171" name="Rectangle 3"/>
          <p:cNvSpPr>
            <a:spLocks noGrp="1" noChangeArrowheads="1"/>
          </p:cNvSpPr>
          <p:nvPr>
            <p:ph type="body" idx="1"/>
          </p:nvPr>
        </p:nvSpPr>
        <p:spPr>
          <a:xfrm>
            <a:off x="762000" y="1981200"/>
            <a:ext cx="7772400" cy="4343400"/>
          </a:xfrm>
        </p:spPr>
        <p:txBody>
          <a:bodyPr>
            <a:normAutofit fontScale="92500" lnSpcReduction="10000"/>
          </a:bodyPr>
          <a:lstStyle/>
          <a:p>
            <a:pPr marL="461963" indent="-461963" eaLnBrk="1" hangingPunct="1">
              <a:lnSpc>
                <a:spcPct val="110000"/>
              </a:lnSpc>
              <a:spcBef>
                <a:spcPts val="1800"/>
              </a:spcBef>
              <a:buSzPct val="95000"/>
              <a:buFont typeface="Wingdings" pitchFamily="2" charset="2"/>
              <a:buChar char="Ø"/>
              <a:tabLst>
                <a:tab pos="2574925" algn="l"/>
              </a:tabLst>
            </a:pPr>
            <a:r>
              <a:rPr lang="en-US" b="1" dirty="0" smtClean="0">
                <a:solidFill>
                  <a:schemeClr val="bg1"/>
                </a:solidFill>
                <a:latin typeface="Arial" pitchFamily="34" charset="0"/>
                <a:cs typeface="Arial" pitchFamily="34" charset="0"/>
              </a:rPr>
              <a:t>Matthew 21:31:</a:t>
            </a:r>
            <a:r>
              <a:rPr lang="en-US" b="1" dirty="0">
                <a:solidFill>
                  <a:schemeClr val="bg1"/>
                </a:solidFill>
                <a:latin typeface="Arial" pitchFamily="34" charset="0"/>
                <a:cs typeface="Arial" pitchFamily="34" charset="0"/>
              </a:rPr>
              <a:t> </a:t>
            </a:r>
            <a:r>
              <a:rPr lang="en-US" b="1" dirty="0" smtClean="0">
                <a:latin typeface="Arial" pitchFamily="34" charset="0"/>
                <a:cs typeface="Arial" pitchFamily="34" charset="0"/>
              </a:rPr>
              <a:t>The tax-collectors and prostitutes </a:t>
            </a:r>
            <a:r>
              <a:rPr lang="en-US" b="1" dirty="0" smtClean="0">
                <a:latin typeface="Arial" pitchFamily="34" charset="0"/>
                <a:cs typeface="Arial" pitchFamily="34" charset="0"/>
              </a:rPr>
              <a:t>entered God’s kingdom before </a:t>
            </a:r>
            <a:r>
              <a:rPr lang="en-US" b="1" dirty="0" smtClean="0">
                <a:latin typeface="Arial" pitchFamily="34" charset="0"/>
                <a:cs typeface="Arial" pitchFamily="34" charset="0"/>
              </a:rPr>
              <a:t>the Pharisees. </a:t>
            </a:r>
          </a:p>
          <a:p>
            <a:pPr marL="461963" indent="-461963" eaLnBrk="1" hangingPunct="1">
              <a:lnSpc>
                <a:spcPct val="110000"/>
              </a:lnSpc>
              <a:spcBef>
                <a:spcPts val="1800"/>
              </a:spcBef>
              <a:buSzPct val="95000"/>
              <a:buFont typeface="Wingdings" pitchFamily="2" charset="2"/>
              <a:buChar char="Ø"/>
              <a:tabLst>
                <a:tab pos="2574925" algn="l"/>
              </a:tabLst>
            </a:pPr>
            <a:r>
              <a:rPr lang="en-US" b="1" dirty="0" smtClean="0">
                <a:solidFill>
                  <a:schemeClr val="bg1"/>
                </a:solidFill>
                <a:latin typeface="Arial" pitchFamily="34" charset="0"/>
                <a:cs typeface="Arial" pitchFamily="34" charset="0"/>
              </a:rPr>
              <a:t>Luke 18:9-14:</a:t>
            </a:r>
            <a:r>
              <a:rPr lang="en-US" i="1" dirty="0">
                <a:latin typeface="Arial" pitchFamily="34" charset="0"/>
                <a:cs typeface="Arial" pitchFamily="34" charset="0"/>
              </a:rPr>
              <a:t> </a:t>
            </a:r>
            <a:r>
              <a:rPr lang="en-US" b="1" dirty="0" smtClean="0">
                <a:latin typeface="Arial" pitchFamily="34" charset="0"/>
                <a:cs typeface="Arial" pitchFamily="34" charset="0"/>
              </a:rPr>
              <a:t>The publican was justified, but not the Pharisee.</a:t>
            </a:r>
          </a:p>
          <a:p>
            <a:pPr marL="461963" indent="-461963" eaLnBrk="1" hangingPunct="1">
              <a:lnSpc>
                <a:spcPct val="110000"/>
              </a:lnSpc>
              <a:spcBef>
                <a:spcPts val="1800"/>
              </a:spcBef>
              <a:buSzPct val="95000"/>
              <a:buFont typeface="Wingdings" pitchFamily="2" charset="2"/>
              <a:buChar char="Ø"/>
              <a:tabLst>
                <a:tab pos="2574925" algn="l"/>
              </a:tabLst>
            </a:pPr>
            <a:r>
              <a:rPr lang="en-US" b="1" i="1" dirty="0" smtClean="0">
                <a:solidFill>
                  <a:schemeClr val="bg1"/>
                </a:solidFill>
                <a:latin typeface="Arial" pitchFamily="34" charset="0"/>
                <a:cs typeface="Arial" pitchFamily="34" charset="0"/>
              </a:rPr>
              <a:t>Luke 7:40-47:</a:t>
            </a:r>
            <a:r>
              <a:rPr lang="en-US" b="1" dirty="0">
                <a:solidFill>
                  <a:schemeClr val="bg1"/>
                </a:solidFill>
                <a:latin typeface="Arial" pitchFamily="34" charset="0"/>
                <a:cs typeface="Arial" pitchFamily="34" charset="0"/>
              </a:rPr>
              <a:t> </a:t>
            </a:r>
            <a:r>
              <a:rPr lang="en-US" b="1" dirty="0" smtClean="0">
                <a:latin typeface="Arial" pitchFamily="34" charset="0"/>
                <a:cs typeface="Arial" pitchFamily="34" charset="0"/>
              </a:rPr>
              <a:t>The one who is forgiven much loves much. The one who is forgiven little loves little.</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checkerboard(across)">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checkerboard(across)">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checkerboard(across)">
                                      <p:cBhvr>
                                        <p:cTn id="17" dur="500"/>
                                        <p:tgtEl>
                                          <p:spTgt spid="135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533400"/>
            <a:ext cx="8229600" cy="1143000"/>
          </a:xfrm>
        </p:spPr>
        <p:txBody>
          <a:bodyPr>
            <a:normAutofit/>
          </a:bodyPr>
          <a:lstStyle/>
          <a:p>
            <a:pPr eaLnBrk="1" hangingPunct="1">
              <a:spcBef>
                <a:spcPts val="1200"/>
              </a:spcBef>
              <a:defRPr/>
            </a:pPr>
            <a:r>
              <a:rPr lang="en-US" sz="4000" b="1" u="sng" dirty="0" smtClean="0">
                <a:latin typeface="Arial" pitchFamily="34" charset="0"/>
                <a:cs typeface="Arial" pitchFamily="34" charset="0"/>
              </a:rPr>
              <a:t>Three </a:t>
            </a:r>
            <a:r>
              <a:rPr lang="en-US" sz="4000" b="1" u="sng" dirty="0" smtClean="0">
                <a:latin typeface="Arial" pitchFamily="34" charset="0"/>
                <a:cs typeface="Arial" pitchFamily="34" charset="0"/>
              </a:rPr>
              <a:t>Reactions to </a:t>
            </a:r>
            <a:r>
              <a:rPr lang="en-US" sz="4000" b="1" u="sng" dirty="0" smtClean="0">
                <a:latin typeface="Arial" pitchFamily="34" charset="0"/>
                <a:cs typeface="Arial" pitchFamily="34" charset="0"/>
              </a:rPr>
              <a:t>Guilt</a:t>
            </a:r>
          </a:p>
        </p:txBody>
      </p:sp>
      <p:sp>
        <p:nvSpPr>
          <p:cNvPr id="135171" name="Rectangle 3"/>
          <p:cNvSpPr>
            <a:spLocks noGrp="1" noChangeArrowheads="1"/>
          </p:cNvSpPr>
          <p:nvPr>
            <p:ph type="body" idx="1"/>
          </p:nvPr>
        </p:nvSpPr>
        <p:spPr>
          <a:xfrm>
            <a:off x="762000" y="1981200"/>
            <a:ext cx="7772400" cy="4343400"/>
          </a:xfrm>
        </p:spPr>
        <p:txBody>
          <a:bodyPr>
            <a:normAutofit fontScale="92500" lnSpcReduction="10000"/>
          </a:bodyPr>
          <a:lstStyle/>
          <a:p>
            <a:pPr marL="461963" indent="-461963" eaLnBrk="1" hangingPunct="1">
              <a:lnSpc>
                <a:spcPct val="110000"/>
              </a:lnSpc>
              <a:spcBef>
                <a:spcPts val="1800"/>
              </a:spcBef>
              <a:buSzPct val="95000"/>
              <a:buFont typeface="Wingdings" pitchFamily="2" charset="2"/>
              <a:buChar char="Ø"/>
              <a:tabLst>
                <a:tab pos="2574925" algn="l"/>
              </a:tabLst>
            </a:pP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Pharisees</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en-US" b="1" dirty="0" smtClean="0">
                <a:solidFill>
                  <a:schemeClr val="bg1"/>
                </a:solidFill>
                <a:latin typeface="Arial" pitchFamily="34" charset="0"/>
                <a:cs typeface="Arial" pitchFamily="34" charset="0"/>
              </a:rPr>
              <a:t> </a:t>
            </a:r>
            <a:r>
              <a:rPr lang="en-US" b="1" dirty="0" smtClean="0">
                <a:effectLst>
                  <a:outerShdw blurRad="38100" dist="38100" dir="2700000" algn="tl">
                    <a:srgbClr val="000000">
                      <a:alpha val="43137"/>
                    </a:srgbClr>
                  </a:outerShdw>
                </a:effectLst>
                <a:latin typeface="Arial" pitchFamily="34" charset="0"/>
                <a:cs typeface="Arial" pitchFamily="34" charset="0"/>
              </a:rPr>
              <a:t>Destroy </a:t>
            </a:r>
            <a:r>
              <a:rPr lang="en-US" b="1" dirty="0" smtClean="0">
                <a:effectLst>
                  <a:outerShdw blurRad="38100" dist="38100" dir="2700000" algn="tl">
                    <a:srgbClr val="000000">
                      <a:alpha val="43137"/>
                    </a:srgbClr>
                  </a:outerShdw>
                </a:effectLst>
                <a:latin typeface="Arial" pitchFamily="34" charset="0"/>
                <a:cs typeface="Arial" pitchFamily="34" charset="0"/>
              </a:rPr>
              <a:t>those who expose </a:t>
            </a:r>
            <a:r>
              <a:rPr lang="en-US" b="1" dirty="0" smtClean="0">
                <a:effectLst>
                  <a:outerShdw blurRad="38100" dist="38100" dir="2700000" algn="tl">
                    <a:srgbClr val="000000">
                      <a:alpha val="43137"/>
                    </a:srgbClr>
                  </a:outerShdw>
                </a:effectLst>
                <a:latin typeface="Arial" pitchFamily="34" charset="0"/>
                <a:cs typeface="Arial" pitchFamily="34" charset="0"/>
              </a:rPr>
              <a:t>your sin.</a:t>
            </a:r>
            <a:r>
              <a:rPr lang="en-US" b="1" dirty="0" smtClean="0">
                <a:latin typeface="Arial" pitchFamily="34" charset="0"/>
                <a:cs typeface="Arial" pitchFamily="34" charset="0"/>
              </a:rPr>
              <a:t> </a:t>
            </a:r>
          </a:p>
          <a:p>
            <a:pPr marL="461963" indent="-461963" eaLnBrk="1" hangingPunct="1">
              <a:lnSpc>
                <a:spcPct val="110000"/>
              </a:lnSpc>
              <a:spcBef>
                <a:spcPts val="1800"/>
              </a:spcBef>
              <a:buSzPct val="95000"/>
              <a:buFont typeface="Wingdings" pitchFamily="2" charset="2"/>
              <a:buChar char="Ø"/>
              <a:tabLst>
                <a:tab pos="2574925" algn="l"/>
              </a:tabLst>
            </a:pP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Judas:</a:t>
            </a:r>
            <a:r>
              <a:rPr lang="en-US" i="1" dirty="0" smtClean="0">
                <a:latin typeface="Arial" pitchFamily="34" charset="0"/>
                <a:cs typeface="Arial" pitchFamily="34" charset="0"/>
              </a:rPr>
              <a:t> </a:t>
            </a:r>
            <a:r>
              <a:rPr lang="en-US" b="1" dirty="0" smtClean="0">
                <a:effectLst>
                  <a:outerShdw blurRad="38100" dist="38100" dir="2700000" algn="tl">
                    <a:srgbClr val="000000">
                      <a:alpha val="43137"/>
                    </a:srgbClr>
                  </a:outerShdw>
                </a:effectLst>
                <a:latin typeface="Arial" pitchFamily="34" charset="0"/>
                <a:cs typeface="Arial" pitchFamily="34" charset="0"/>
              </a:rPr>
              <a:t>Destroy yourself.</a:t>
            </a:r>
          </a:p>
          <a:p>
            <a:pPr marL="461963" indent="-461963" eaLnBrk="1" hangingPunct="1">
              <a:lnSpc>
                <a:spcPct val="110000"/>
              </a:lnSpc>
              <a:spcBef>
                <a:spcPts val="1800"/>
              </a:spcBef>
              <a:buSzPct val="95000"/>
              <a:buFont typeface="Wingdings" pitchFamily="2" charset="2"/>
              <a:buChar char="Ø"/>
              <a:tabLst>
                <a:tab pos="2574925" algn="l"/>
              </a:tabLst>
            </a:pP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Peter</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en-US" b="1" dirty="0" smtClean="0">
                <a:solidFill>
                  <a:schemeClr val="bg1"/>
                </a:solidFill>
                <a:latin typeface="Arial" pitchFamily="34" charset="0"/>
                <a:cs typeface="Arial" pitchFamily="34" charset="0"/>
              </a:rPr>
              <a:t> </a:t>
            </a:r>
            <a:r>
              <a:rPr lang="en-US" b="1" dirty="0" smtClean="0">
                <a:effectLst>
                  <a:outerShdw blurRad="38100" dist="38100" dir="2700000" algn="tl">
                    <a:srgbClr val="000000">
                      <a:alpha val="43137"/>
                    </a:srgbClr>
                  </a:outerShdw>
                </a:effectLst>
                <a:latin typeface="Arial" pitchFamily="34" charset="0"/>
                <a:cs typeface="Arial" pitchFamily="34" charset="0"/>
              </a:rPr>
              <a:t>Repent and serve God.</a:t>
            </a:r>
          </a:p>
          <a:p>
            <a:pPr marL="862013" lvl="1" indent="-461963">
              <a:lnSpc>
                <a:spcPct val="110000"/>
              </a:lnSpc>
              <a:spcBef>
                <a:spcPts val="1800"/>
              </a:spcBef>
              <a:buSzPct val="95000"/>
              <a:buFont typeface="Wingdings" pitchFamily="2" charset="2"/>
              <a:buChar char="Ø"/>
              <a:tabLst>
                <a:tab pos="2574925" algn="l"/>
              </a:tabLst>
            </a:pP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“Oh, that my ways were directed </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to keep </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Your statutes! Then I would not be ashamed, </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when I </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look into all Your commandments.” {Psalm 119:5,6}</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checkerboard(across)">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checkerboard(across)">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checkerboard(across)">
                                      <p:cBhvr>
                                        <p:cTn id="17" dur="500"/>
                                        <p:tgtEl>
                                          <p:spTgt spid="135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checkerboard(across)">
                                      <p:cBhvr>
                                        <p:cTn id="22" dur="500"/>
                                        <p:tgtEl>
                                          <p:spTgt spid="135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304800"/>
            <a:ext cx="8229600" cy="1143000"/>
          </a:xfrm>
          <a:noFill/>
          <a:ln w="28575">
            <a:noFill/>
          </a:ln>
        </p:spPr>
        <p:txBody>
          <a:bodyPr>
            <a:normAutofit fontScale="90000"/>
          </a:bodyPr>
          <a:lstStyle/>
          <a:p>
            <a:pPr eaLnBrk="1" hangingPunct="1">
              <a:spcBef>
                <a:spcPts val="1200"/>
              </a:spcBef>
              <a:defRPr/>
            </a:pPr>
            <a:r>
              <a:rPr lang="en-US" b="1" u="sng" dirty="0" smtClean="0">
                <a:latin typeface="Arial" pitchFamily="34" charset="0"/>
                <a:cs typeface="Arial" pitchFamily="34" charset="0"/>
              </a:rPr>
              <a:t>Modern Attempt to </a:t>
            </a:r>
            <a:r>
              <a:rPr lang="en-US" b="1" u="sng" dirty="0" smtClean="0">
                <a:latin typeface="Arial" pitchFamily="34" charset="0"/>
                <a:cs typeface="Arial" pitchFamily="34" charset="0"/>
              </a:rPr>
              <a:t>Remove </a:t>
            </a:r>
            <a:r>
              <a:rPr lang="en-US" b="1" u="sng" dirty="0" smtClean="0">
                <a:latin typeface="Arial" pitchFamily="34" charset="0"/>
                <a:cs typeface="Arial" pitchFamily="34" charset="0"/>
              </a:rPr>
              <a:t>Guilt</a:t>
            </a:r>
          </a:p>
        </p:txBody>
      </p:sp>
      <p:sp>
        <p:nvSpPr>
          <p:cNvPr id="135171" name="Rectangle 3"/>
          <p:cNvSpPr>
            <a:spLocks noGrp="1" noChangeArrowheads="1"/>
          </p:cNvSpPr>
          <p:nvPr>
            <p:ph type="body" idx="1"/>
          </p:nvPr>
        </p:nvSpPr>
        <p:spPr>
          <a:xfrm>
            <a:off x="228600" y="1752600"/>
            <a:ext cx="8305800" cy="4876800"/>
          </a:xfrm>
        </p:spPr>
        <p:txBody>
          <a:bodyPr>
            <a:normAutofit fontScale="77500" lnSpcReduction="20000"/>
          </a:bodyPr>
          <a:lstStyle/>
          <a:p>
            <a:pPr marL="461963" indent="-461963" eaLnBrk="1" hangingPunct="1">
              <a:lnSpc>
                <a:spcPct val="120000"/>
              </a:lnSpc>
              <a:spcBef>
                <a:spcPts val="1800"/>
              </a:spcBef>
              <a:buSzPct val="95000"/>
              <a:buFont typeface="Wingdings" pitchFamily="2" charset="2"/>
              <a:buChar char="Ø"/>
              <a:tabLst>
                <a:tab pos="2574925" algn="l"/>
              </a:tabLst>
            </a:pPr>
            <a:r>
              <a:rPr lang="en-US" b="1" u="sng" dirty="0" smtClean="0">
                <a:latin typeface="Arial Narrow" pitchFamily="34" charset="0"/>
              </a:rPr>
              <a:t>June 1, 2009</a:t>
            </a:r>
            <a:r>
              <a:rPr lang="en-US" b="1" dirty="0" smtClean="0">
                <a:latin typeface="Arial Narrow" pitchFamily="34" charset="0"/>
              </a:rPr>
              <a:t>:  </a:t>
            </a:r>
            <a:r>
              <a:rPr lang="en-US" b="1" dirty="0" smtClean="0">
                <a:solidFill>
                  <a:schemeClr val="bg1"/>
                </a:solidFill>
                <a:latin typeface="Arial Narrow" pitchFamily="34" charset="0"/>
              </a:rPr>
              <a:t>President Obama proclaimed June as Pride Month for Lesbians, </a:t>
            </a:r>
            <a:r>
              <a:rPr lang="en-US" b="1" dirty="0" smtClean="0">
                <a:solidFill>
                  <a:schemeClr val="bg1"/>
                </a:solidFill>
                <a:latin typeface="Arial Narrow" pitchFamily="34" charset="0"/>
              </a:rPr>
              <a:t>Gays, Bisexuals, </a:t>
            </a:r>
            <a:r>
              <a:rPr lang="en-US" b="1" dirty="0" smtClean="0">
                <a:solidFill>
                  <a:schemeClr val="bg1"/>
                </a:solidFill>
                <a:latin typeface="Arial Narrow" pitchFamily="34" charset="0"/>
              </a:rPr>
              <a:t>and Transgendered/Transsexuals.</a:t>
            </a:r>
          </a:p>
          <a:p>
            <a:pPr marL="862013" lvl="1" indent="-461963">
              <a:lnSpc>
                <a:spcPct val="120000"/>
              </a:lnSpc>
              <a:spcBef>
                <a:spcPts val="1800"/>
              </a:spcBef>
              <a:buSzPct val="95000"/>
              <a:buFont typeface="Wingdings" pitchFamily="2" charset="2"/>
              <a:buChar char="Ø"/>
              <a:tabLst>
                <a:tab pos="2574925" algn="l"/>
              </a:tabLst>
            </a:pPr>
            <a:r>
              <a:rPr lang="en-US" b="1" dirty="0" smtClean="0">
                <a:latin typeface="Arial Narrow" pitchFamily="34" charset="0"/>
              </a:rPr>
              <a:t>He glorified the sin of homosexuality</a:t>
            </a:r>
          </a:p>
          <a:p>
            <a:pPr marL="862013" lvl="1" indent="-461963">
              <a:lnSpc>
                <a:spcPct val="120000"/>
              </a:lnSpc>
              <a:spcBef>
                <a:spcPts val="1800"/>
              </a:spcBef>
              <a:buSzPct val="95000"/>
              <a:buFont typeface="Wingdings" pitchFamily="2" charset="2"/>
              <a:buChar char="Ø"/>
              <a:tabLst>
                <a:tab pos="2574925" algn="l"/>
              </a:tabLst>
            </a:pPr>
            <a:r>
              <a:rPr lang="en-US" b="1" dirty="0" smtClean="0">
                <a:latin typeface="Arial Narrow" pitchFamily="34" charset="0"/>
              </a:rPr>
              <a:t>He said those against </a:t>
            </a:r>
            <a:r>
              <a:rPr lang="en-US" b="1" dirty="0" smtClean="0">
                <a:latin typeface="Arial Narrow" pitchFamily="34" charset="0"/>
              </a:rPr>
              <a:t>it were </a:t>
            </a:r>
            <a:r>
              <a:rPr lang="en-US" b="1" dirty="0" smtClean="0">
                <a:latin typeface="Arial Narrow" pitchFamily="34" charset="0"/>
              </a:rPr>
              <a:t>dividing the country.</a:t>
            </a:r>
          </a:p>
          <a:p>
            <a:pPr marL="862013" lvl="1" indent="-461963">
              <a:lnSpc>
                <a:spcPct val="120000"/>
              </a:lnSpc>
              <a:spcBef>
                <a:spcPts val="1800"/>
              </a:spcBef>
              <a:buSzPct val="95000"/>
              <a:buFont typeface="Wingdings" pitchFamily="2" charset="2"/>
              <a:buChar char="Ø"/>
              <a:tabLst>
                <a:tab pos="2574925" algn="l"/>
              </a:tabLst>
            </a:pPr>
            <a:r>
              <a:rPr lang="en-US" b="1" dirty="0" smtClean="0">
                <a:latin typeface="Arial Narrow" pitchFamily="34" charset="0"/>
              </a:rPr>
              <a:t>Advocated </a:t>
            </a:r>
            <a:r>
              <a:rPr lang="en-US" b="1" dirty="0" smtClean="0">
                <a:latin typeface="Arial Narrow" pitchFamily="34" charset="0"/>
              </a:rPr>
              <a:t>repealing </a:t>
            </a:r>
            <a:r>
              <a:rPr lang="en-US" b="1" dirty="0" smtClean="0">
                <a:latin typeface="Arial Narrow" pitchFamily="34" charset="0"/>
              </a:rPr>
              <a:t>“</a:t>
            </a:r>
            <a:r>
              <a:rPr lang="en-US" b="1" i="1" dirty="0" smtClean="0">
                <a:latin typeface="Arial Narrow" pitchFamily="34" charset="0"/>
              </a:rPr>
              <a:t>Don’t Ask, Don’t Tell”</a:t>
            </a:r>
          </a:p>
          <a:p>
            <a:pPr marL="862013" lvl="1" indent="-461963">
              <a:lnSpc>
                <a:spcPct val="120000"/>
              </a:lnSpc>
              <a:spcBef>
                <a:spcPts val="1800"/>
              </a:spcBef>
              <a:buSzPct val="95000"/>
              <a:buFont typeface="Wingdings" pitchFamily="2" charset="2"/>
              <a:buChar char="Ø"/>
              <a:tabLst>
                <a:tab pos="2574925" algn="l"/>
              </a:tabLst>
            </a:pPr>
            <a:r>
              <a:rPr lang="en-US" b="1" dirty="0" smtClean="0">
                <a:latin typeface="Arial Narrow" pitchFamily="34" charset="0"/>
              </a:rPr>
              <a:t>Advocated that criticism </a:t>
            </a:r>
            <a:r>
              <a:rPr lang="en-US" b="1" dirty="0" smtClean="0">
                <a:latin typeface="Arial Narrow" pitchFamily="34" charset="0"/>
              </a:rPr>
              <a:t>of homosexuality </a:t>
            </a:r>
            <a:r>
              <a:rPr lang="en-US" b="1" dirty="0" smtClean="0">
                <a:latin typeface="Arial Narrow" pitchFamily="34" charset="0"/>
              </a:rPr>
              <a:t>be </a:t>
            </a:r>
            <a:r>
              <a:rPr lang="en-US" b="1" dirty="0" smtClean="0">
                <a:latin typeface="Arial Narrow" pitchFamily="34" charset="0"/>
              </a:rPr>
              <a:t>considered a hate crime.</a:t>
            </a:r>
          </a:p>
          <a:p>
            <a:pPr marL="862013" lvl="1" indent="-461963">
              <a:lnSpc>
                <a:spcPct val="120000"/>
              </a:lnSpc>
              <a:spcBef>
                <a:spcPts val="1800"/>
              </a:spcBef>
              <a:buSzPct val="95000"/>
              <a:buFont typeface="Wingdings" pitchFamily="2" charset="2"/>
              <a:buChar char="Ø"/>
              <a:tabLst>
                <a:tab pos="2574925" algn="l"/>
              </a:tabLst>
            </a:pPr>
            <a:r>
              <a:rPr lang="en-US" b="1" dirty="0" smtClean="0">
                <a:latin typeface="Arial Narrow" pitchFamily="34" charset="0"/>
              </a:rPr>
              <a:t>Advocated the recognition of civil unions between homosexuals  and </a:t>
            </a:r>
            <a:r>
              <a:rPr lang="en-US" b="1" dirty="0" smtClean="0">
                <a:latin typeface="Arial Narrow" pitchFamily="34" charset="0"/>
              </a:rPr>
              <a:t>granting them the rights </a:t>
            </a:r>
            <a:r>
              <a:rPr lang="en-US" b="1" dirty="0" smtClean="0">
                <a:latin typeface="Arial Narrow" pitchFamily="34" charset="0"/>
              </a:rPr>
              <a:t>enjoyed by </a:t>
            </a:r>
            <a:r>
              <a:rPr lang="en-US" b="1" dirty="0" smtClean="0">
                <a:latin typeface="Arial Narrow" pitchFamily="34" charset="0"/>
              </a:rPr>
              <a:t>married heterosexuals.</a:t>
            </a:r>
            <a:endParaRPr lang="en-US" b="1" dirty="0" smtClean="0">
              <a:latin typeface="Arial Narrow" pitchFamily="34"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checkerboard(across)">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checkerboard(across)">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checkerboard(across)">
                                      <p:cBhvr>
                                        <p:cTn id="17" dur="500"/>
                                        <p:tgtEl>
                                          <p:spTgt spid="135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checkerboard(across)">
                                      <p:cBhvr>
                                        <p:cTn id="22" dur="500"/>
                                        <p:tgtEl>
                                          <p:spTgt spid="135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35171">
                                            <p:txEl>
                                              <p:pRg st="4" end="4"/>
                                            </p:txEl>
                                          </p:spTgt>
                                        </p:tgtEl>
                                        <p:attrNameLst>
                                          <p:attrName>style.visibility</p:attrName>
                                        </p:attrNameLst>
                                      </p:cBhvr>
                                      <p:to>
                                        <p:strVal val="visible"/>
                                      </p:to>
                                    </p:set>
                                    <p:animEffect transition="in" filter="checkerboard(across)">
                                      <p:cBhvr>
                                        <p:cTn id="27" dur="500"/>
                                        <p:tgtEl>
                                          <p:spTgt spid="135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35171">
                                            <p:txEl>
                                              <p:pRg st="5" end="5"/>
                                            </p:txEl>
                                          </p:spTgt>
                                        </p:tgtEl>
                                        <p:attrNameLst>
                                          <p:attrName>style.visibility</p:attrName>
                                        </p:attrNameLst>
                                      </p:cBhvr>
                                      <p:to>
                                        <p:strVal val="visible"/>
                                      </p:to>
                                    </p:set>
                                    <p:animEffect transition="in" filter="checkerboard(across)">
                                      <p:cBhvr>
                                        <p:cTn id="32" dur="500"/>
                                        <p:tgtEl>
                                          <p:spTgt spid="135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ctrTitle"/>
          </p:nvPr>
        </p:nvSpPr>
        <p:spPr>
          <a:xfrm>
            <a:off x="609600" y="457200"/>
            <a:ext cx="8001000" cy="838200"/>
          </a:xfrm>
          <a:noFill/>
          <a:ln w="38100">
            <a:noFill/>
          </a:ln>
        </p:spPr>
        <p:txBody>
          <a:bodyPr>
            <a:normAutofit/>
          </a:bodyPr>
          <a:lstStyle/>
          <a:p>
            <a:pPr eaLnBrk="1" hangingPunct="1">
              <a:lnSpc>
                <a:spcPct val="80000"/>
              </a:lnSpc>
              <a:defRPr/>
            </a:pPr>
            <a:r>
              <a:rPr lang="en-US" sz="4000" b="1" u="sng" dirty="0" smtClean="0">
                <a:latin typeface="Arial" pitchFamily="34" charset="0"/>
                <a:cs typeface="Arial" pitchFamily="34" charset="0"/>
              </a:rPr>
              <a:t>Will You Become </a:t>
            </a:r>
            <a:r>
              <a:rPr lang="en-US" sz="4000" b="1" u="sng" dirty="0" smtClean="0">
                <a:latin typeface="Arial" pitchFamily="34" charset="0"/>
                <a:cs typeface="Arial" pitchFamily="34" charset="0"/>
              </a:rPr>
              <a:t>a </a:t>
            </a:r>
            <a:r>
              <a:rPr lang="en-US" sz="4000" b="1" u="sng" dirty="0" smtClean="0">
                <a:latin typeface="Arial" pitchFamily="34" charset="0"/>
                <a:cs typeface="Arial" pitchFamily="34" charset="0"/>
              </a:rPr>
              <a:t>Christian?</a:t>
            </a:r>
          </a:p>
        </p:txBody>
      </p:sp>
      <p:sp>
        <p:nvSpPr>
          <p:cNvPr id="204803" name="Rectangle 3"/>
          <p:cNvSpPr>
            <a:spLocks noChangeArrowheads="1"/>
          </p:cNvSpPr>
          <p:nvPr/>
        </p:nvSpPr>
        <p:spPr bwMode="auto">
          <a:xfrm>
            <a:off x="457200" y="1219200"/>
            <a:ext cx="8153400" cy="5678478"/>
          </a:xfrm>
          <a:prstGeom prst="rect">
            <a:avLst/>
          </a:prstGeom>
          <a:noFill/>
          <a:ln w="9525">
            <a:noFill/>
            <a:miter lim="800000"/>
            <a:headEnd/>
            <a:tailEnd/>
          </a:ln>
          <a:effectLst/>
        </p:spPr>
        <p:txBody>
          <a:bodyPr wrap="square" lIns="182880" tIns="182880" rIns="182880" bIns="182880">
            <a:spAutoFit/>
          </a:bodyPr>
          <a:lstStyle/>
          <a:p>
            <a:pPr eaLnBrk="1" hangingPunct="1">
              <a:spcBef>
                <a:spcPts val="1800"/>
              </a:spcBef>
              <a:defRPr/>
            </a:pPr>
            <a:r>
              <a:rPr lang="en-US" sz="3000" b="1" u="sng" dirty="0">
                <a:solidFill>
                  <a:schemeClr val="bg1"/>
                </a:solidFill>
                <a:effectLst>
                  <a:outerShdw blurRad="38100" dist="38100" dir="2700000" algn="tl">
                    <a:srgbClr val="000000"/>
                  </a:outerShdw>
                </a:effectLst>
                <a:latin typeface="Arial" pitchFamily="34" charset="0"/>
                <a:cs typeface="Arial" pitchFamily="34" charset="0"/>
              </a:rPr>
              <a:t>Hear</a:t>
            </a:r>
            <a:r>
              <a:rPr lang="en-US" sz="3000" b="1" dirty="0">
                <a:latin typeface="Arial" pitchFamily="34" charset="0"/>
                <a:cs typeface="Arial" pitchFamily="34" charset="0"/>
              </a:rPr>
              <a:t> </a:t>
            </a:r>
            <a:r>
              <a:rPr lang="en-US" sz="3000" dirty="0" smtClean="0">
                <a:latin typeface="Arial" pitchFamily="34" charset="0"/>
                <a:cs typeface="Arial" pitchFamily="34" charset="0"/>
              </a:rPr>
              <a:t>the Gospel </a:t>
            </a:r>
            <a:r>
              <a:rPr lang="en-US" sz="3000" dirty="0">
                <a:latin typeface="Arial" pitchFamily="34" charset="0"/>
                <a:cs typeface="Arial" pitchFamily="34" charset="0"/>
              </a:rPr>
              <a:t>(</a:t>
            </a:r>
            <a:r>
              <a:rPr lang="en-US" sz="3000" b="1" dirty="0" smtClean="0">
                <a:latin typeface="Arial" pitchFamily="34" charset="0"/>
                <a:cs typeface="Arial" pitchFamily="34" charset="0"/>
              </a:rPr>
              <a:t>Romans </a:t>
            </a:r>
            <a:r>
              <a:rPr lang="en-US" sz="3000" b="1" dirty="0">
                <a:latin typeface="Arial" pitchFamily="34" charset="0"/>
                <a:cs typeface="Arial" pitchFamily="34" charset="0"/>
              </a:rPr>
              <a:t>10:17</a:t>
            </a:r>
            <a:r>
              <a:rPr lang="en-US" sz="3000" dirty="0">
                <a:latin typeface="Arial" pitchFamily="34" charset="0"/>
                <a:cs typeface="Arial" pitchFamily="34" charset="0"/>
              </a:rPr>
              <a:t>)</a:t>
            </a:r>
          </a:p>
          <a:p>
            <a:pPr eaLnBrk="1" hangingPunct="1">
              <a:spcBef>
                <a:spcPts val="1800"/>
              </a:spcBef>
              <a:defRPr/>
            </a:pPr>
            <a:r>
              <a:rPr lang="en-US" sz="3000" b="1" u="sng" dirty="0">
                <a:solidFill>
                  <a:schemeClr val="bg1"/>
                </a:solidFill>
                <a:effectLst>
                  <a:outerShdw blurRad="38100" dist="38100" dir="2700000" algn="tl">
                    <a:srgbClr val="000000"/>
                  </a:outerShdw>
                </a:effectLst>
                <a:latin typeface="Arial" pitchFamily="34" charset="0"/>
                <a:cs typeface="Arial" pitchFamily="34" charset="0"/>
              </a:rPr>
              <a:t>Believe</a:t>
            </a:r>
            <a:r>
              <a:rPr lang="en-US" sz="3000" b="1" dirty="0">
                <a:latin typeface="Arial" pitchFamily="34" charset="0"/>
                <a:cs typeface="Arial" pitchFamily="34" charset="0"/>
              </a:rPr>
              <a:t> </a:t>
            </a:r>
            <a:r>
              <a:rPr lang="en-US" sz="3000" dirty="0" smtClean="0">
                <a:latin typeface="Arial" pitchFamily="34" charset="0"/>
                <a:cs typeface="Arial" pitchFamily="34" charset="0"/>
              </a:rPr>
              <a:t>that Jesus </a:t>
            </a:r>
            <a:r>
              <a:rPr lang="en-US" sz="3000" dirty="0">
                <a:latin typeface="Arial" pitchFamily="34" charset="0"/>
                <a:cs typeface="Arial" pitchFamily="34" charset="0"/>
              </a:rPr>
              <a:t>is the Son of God  </a:t>
            </a:r>
            <a:r>
              <a:rPr lang="en-US" sz="3000" dirty="0" smtClean="0">
                <a:latin typeface="Arial" pitchFamily="34" charset="0"/>
                <a:cs typeface="Arial" pitchFamily="34" charset="0"/>
              </a:rPr>
              <a:t>                 (</a:t>
            </a:r>
            <a:r>
              <a:rPr lang="en-US" sz="3000" b="1" dirty="0">
                <a:latin typeface="Arial" pitchFamily="34" charset="0"/>
                <a:cs typeface="Arial" pitchFamily="34" charset="0"/>
              </a:rPr>
              <a:t>John 8:24</a:t>
            </a:r>
            <a:r>
              <a:rPr lang="en-US" sz="3000" dirty="0">
                <a:latin typeface="Arial" pitchFamily="34" charset="0"/>
                <a:cs typeface="Arial" pitchFamily="34" charset="0"/>
              </a:rPr>
              <a:t>)</a:t>
            </a:r>
          </a:p>
          <a:p>
            <a:pPr eaLnBrk="1" hangingPunct="1">
              <a:spcBef>
                <a:spcPts val="1800"/>
              </a:spcBef>
              <a:defRPr/>
            </a:pPr>
            <a:r>
              <a:rPr lang="en-US" sz="3000" b="1" u="sng" dirty="0">
                <a:solidFill>
                  <a:schemeClr val="bg1"/>
                </a:solidFill>
                <a:effectLst>
                  <a:outerShdw blurRad="38100" dist="38100" dir="2700000" algn="tl">
                    <a:srgbClr val="000000"/>
                  </a:outerShdw>
                </a:effectLst>
                <a:latin typeface="Arial" pitchFamily="34" charset="0"/>
                <a:cs typeface="Arial" pitchFamily="34" charset="0"/>
              </a:rPr>
              <a:t>Repent</a:t>
            </a:r>
            <a:r>
              <a:rPr lang="en-US" sz="3000" b="1" dirty="0">
                <a:latin typeface="Arial" pitchFamily="34" charset="0"/>
                <a:cs typeface="Arial" pitchFamily="34" charset="0"/>
              </a:rPr>
              <a:t> </a:t>
            </a:r>
            <a:r>
              <a:rPr lang="en-US" sz="3000" dirty="0">
                <a:latin typeface="Arial" pitchFamily="34" charset="0"/>
                <a:cs typeface="Arial" pitchFamily="34" charset="0"/>
              </a:rPr>
              <a:t>of </a:t>
            </a:r>
            <a:r>
              <a:rPr lang="en-US" sz="3000" dirty="0" smtClean="0">
                <a:latin typeface="Arial" pitchFamily="34" charset="0"/>
                <a:cs typeface="Arial" pitchFamily="34" charset="0"/>
              </a:rPr>
              <a:t>your sins (</a:t>
            </a:r>
            <a:r>
              <a:rPr lang="en-US" sz="3000" b="1" dirty="0">
                <a:latin typeface="Arial" pitchFamily="34" charset="0"/>
                <a:cs typeface="Arial" pitchFamily="34" charset="0"/>
              </a:rPr>
              <a:t>Acts 17:30</a:t>
            </a:r>
            <a:r>
              <a:rPr lang="en-US" sz="3000" dirty="0">
                <a:latin typeface="Arial" pitchFamily="34" charset="0"/>
                <a:cs typeface="Arial" pitchFamily="34" charset="0"/>
              </a:rPr>
              <a:t>)</a:t>
            </a:r>
            <a:endParaRPr lang="en-US" sz="3000" b="1" dirty="0">
              <a:latin typeface="Arial" pitchFamily="34" charset="0"/>
              <a:cs typeface="Arial" pitchFamily="34" charset="0"/>
            </a:endParaRPr>
          </a:p>
          <a:p>
            <a:pPr eaLnBrk="1" hangingPunct="1">
              <a:spcBef>
                <a:spcPts val="1800"/>
              </a:spcBef>
              <a:defRPr/>
            </a:pPr>
            <a:r>
              <a:rPr lang="en-US" sz="3000" b="1" u="sng" dirty="0">
                <a:solidFill>
                  <a:schemeClr val="bg1"/>
                </a:solidFill>
                <a:effectLst>
                  <a:outerShdw blurRad="38100" dist="38100" dir="2700000" algn="tl">
                    <a:srgbClr val="000000"/>
                  </a:outerShdw>
                </a:effectLst>
                <a:latin typeface="Arial" pitchFamily="34" charset="0"/>
                <a:cs typeface="Arial" pitchFamily="34" charset="0"/>
              </a:rPr>
              <a:t>Confess</a:t>
            </a:r>
            <a:r>
              <a:rPr lang="en-US" sz="3000" b="1" dirty="0">
                <a:latin typeface="Arial" pitchFamily="34" charset="0"/>
                <a:cs typeface="Arial" pitchFamily="34" charset="0"/>
              </a:rPr>
              <a:t> </a:t>
            </a:r>
            <a:r>
              <a:rPr lang="en-US" sz="3000" dirty="0">
                <a:latin typeface="Arial" pitchFamily="34" charset="0"/>
                <a:cs typeface="Arial" pitchFamily="34" charset="0"/>
              </a:rPr>
              <a:t>Jesus as Lord (</a:t>
            </a:r>
            <a:r>
              <a:rPr lang="en-US" sz="3000" b="1" dirty="0" smtClean="0">
                <a:latin typeface="Arial" pitchFamily="34" charset="0"/>
                <a:cs typeface="Arial" pitchFamily="34" charset="0"/>
              </a:rPr>
              <a:t>Romans </a:t>
            </a:r>
            <a:r>
              <a:rPr lang="en-US" sz="3000" b="1" dirty="0">
                <a:latin typeface="Arial" pitchFamily="34" charset="0"/>
                <a:cs typeface="Arial" pitchFamily="34" charset="0"/>
              </a:rPr>
              <a:t>10:9-10</a:t>
            </a:r>
            <a:r>
              <a:rPr lang="en-US" sz="3000" dirty="0">
                <a:latin typeface="Arial" pitchFamily="34" charset="0"/>
                <a:cs typeface="Arial" pitchFamily="34" charset="0"/>
              </a:rPr>
              <a:t>)</a:t>
            </a:r>
          </a:p>
          <a:p>
            <a:pPr eaLnBrk="1" hangingPunct="1">
              <a:spcBef>
                <a:spcPts val="1800"/>
              </a:spcBef>
              <a:defRPr/>
            </a:pPr>
            <a:r>
              <a:rPr lang="en-US" sz="3000" b="1" u="sng" dirty="0">
                <a:solidFill>
                  <a:schemeClr val="bg1"/>
                </a:solidFill>
                <a:effectLst>
                  <a:outerShdw blurRad="38100" dist="38100" dir="2700000" algn="tl">
                    <a:srgbClr val="000000"/>
                  </a:outerShdw>
                </a:effectLst>
                <a:latin typeface="Arial" pitchFamily="34" charset="0"/>
                <a:cs typeface="Arial" pitchFamily="34" charset="0"/>
              </a:rPr>
              <a:t>Be Baptized</a:t>
            </a:r>
            <a:r>
              <a:rPr lang="en-US" sz="3000" b="1" dirty="0">
                <a:solidFill>
                  <a:schemeClr val="bg1"/>
                </a:solidFill>
                <a:latin typeface="Arial" pitchFamily="34" charset="0"/>
                <a:cs typeface="Arial" pitchFamily="34" charset="0"/>
              </a:rPr>
              <a:t> </a:t>
            </a:r>
            <a:r>
              <a:rPr lang="en-US" sz="3000" dirty="0">
                <a:latin typeface="Arial" pitchFamily="34" charset="0"/>
                <a:cs typeface="Arial" pitchFamily="34" charset="0"/>
              </a:rPr>
              <a:t>for </a:t>
            </a:r>
            <a:r>
              <a:rPr lang="en-US" sz="3000" dirty="0" smtClean="0">
                <a:latin typeface="Arial" pitchFamily="34" charset="0"/>
                <a:cs typeface="Arial" pitchFamily="34" charset="0"/>
              </a:rPr>
              <a:t>forgiveness of sins (</a:t>
            </a:r>
            <a:r>
              <a:rPr lang="en-US" sz="3000" b="1" dirty="0">
                <a:latin typeface="Arial" pitchFamily="34" charset="0"/>
                <a:cs typeface="Arial" pitchFamily="34" charset="0"/>
              </a:rPr>
              <a:t>Acts 2:38</a:t>
            </a:r>
            <a:r>
              <a:rPr lang="en-US" sz="3000" dirty="0">
                <a:latin typeface="Arial" pitchFamily="34" charset="0"/>
                <a:cs typeface="Arial" pitchFamily="34" charset="0"/>
              </a:rPr>
              <a:t>)</a:t>
            </a:r>
          </a:p>
          <a:p>
            <a:pPr eaLnBrk="1" hangingPunct="1">
              <a:spcBef>
                <a:spcPts val="1800"/>
              </a:spcBef>
              <a:defRPr/>
            </a:pPr>
            <a:r>
              <a:rPr lang="en-US" sz="3000" b="1" u="sng" dirty="0">
                <a:solidFill>
                  <a:schemeClr val="bg1"/>
                </a:solidFill>
                <a:effectLst>
                  <a:outerShdw blurRad="38100" dist="38100" dir="2700000" algn="tl">
                    <a:srgbClr val="000000"/>
                  </a:outerShdw>
                </a:effectLst>
                <a:latin typeface="Arial" pitchFamily="34" charset="0"/>
                <a:cs typeface="Arial" pitchFamily="34" charset="0"/>
              </a:rPr>
              <a:t>Live Faithfully</a:t>
            </a:r>
            <a:r>
              <a:rPr lang="en-US" sz="3000" b="1" dirty="0">
                <a:solidFill>
                  <a:schemeClr val="bg1"/>
                </a:solidFill>
                <a:latin typeface="Arial" pitchFamily="34" charset="0"/>
                <a:cs typeface="Arial" pitchFamily="34" charset="0"/>
              </a:rPr>
              <a:t> </a:t>
            </a:r>
            <a:r>
              <a:rPr lang="en-US" sz="3000" dirty="0" smtClean="0">
                <a:latin typeface="Arial" pitchFamily="34" charset="0"/>
                <a:cs typeface="Arial" pitchFamily="34" charset="0"/>
              </a:rPr>
              <a:t>until you die (</a:t>
            </a:r>
            <a:r>
              <a:rPr lang="en-US" sz="3000" b="1" dirty="0" smtClean="0">
                <a:latin typeface="Arial" pitchFamily="34" charset="0"/>
                <a:cs typeface="Arial" pitchFamily="34" charset="0"/>
              </a:rPr>
              <a:t>Revelation </a:t>
            </a:r>
            <a:r>
              <a:rPr lang="en-US" sz="3000" b="1" dirty="0">
                <a:latin typeface="Arial" pitchFamily="34" charset="0"/>
                <a:cs typeface="Arial" pitchFamily="34" charset="0"/>
              </a:rPr>
              <a:t>2:10</a:t>
            </a:r>
            <a:r>
              <a:rPr lang="en-US" sz="3000" dirty="0">
                <a:latin typeface="Arial" pitchFamily="34" charset="0"/>
                <a:cs typeface="Arial" pitchFamily="34" charset="0"/>
              </a:rPr>
              <a:t>)</a:t>
            </a:r>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9762"/>
            <a:ext cx="8229600" cy="960438"/>
          </a:xfrm>
        </p:spPr>
        <p:txBody>
          <a:bodyPr>
            <a:normAutofit/>
          </a:bodyPr>
          <a:lstStyle/>
          <a:p>
            <a:r>
              <a:rPr lang="en-US" sz="4000" b="1" u="sng" dirty="0" smtClean="0">
                <a:latin typeface="Arial" pitchFamily="34" charset="0"/>
                <a:cs typeface="Arial" pitchFamily="34" charset="0"/>
              </a:rPr>
              <a:t>The Pain of Unresolved Sin</a:t>
            </a:r>
            <a:endParaRPr lang="en-US" sz="4000" b="1" u="sng" dirty="0">
              <a:latin typeface="Arial" pitchFamily="34" charset="0"/>
              <a:cs typeface="Arial" pitchFamily="34" charset="0"/>
            </a:endParaRPr>
          </a:p>
        </p:txBody>
      </p:sp>
      <p:sp>
        <p:nvSpPr>
          <p:cNvPr id="3" name="Content Placeholder 2"/>
          <p:cNvSpPr>
            <a:spLocks noGrp="1"/>
          </p:cNvSpPr>
          <p:nvPr>
            <p:ph idx="1"/>
          </p:nvPr>
        </p:nvSpPr>
        <p:spPr>
          <a:xfrm>
            <a:off x="457200" y="1798637"/>
            <a:ext cx="8229600" cy="4525963"/>
          </a:xfrm>
          <a:solidFill>
            <a:schemeClr val="bg1">
              <a:lumMod val="85000"/>
            </a:schemeClr>
          </a:solidFill>
          <a:ln w="28575">
            <a:solidFill>
              <a:srgbClr val="663300"/>
            </a:solidFill>
          </a:ln>
        </p:spPr>
        <p:txBody>
          <a:bodyPr>
            <a:normAutofit fontScale="85000" lnSpcReduction="20000"/>
          </a:bodyPr>
          <a:lstStyle/>
          <a:p>
            <a:pPr>
              <a:lnSpc>
                <a:spcPct val="120000"/>
              </a:lnSpc>
            </a:pPr>
            <a:r>
              <a:rPr lang="en-US" b="1" i="1" dirty="0" smtClean="0">
                <a:latin typeface="Arial Narrow" pitchFamily="34" charset="0"/>
              </a:rPr>
              <a:t>“There is no soundness in my flesh because of Your anger, nor any health in my bones because of my sin. For my iniquities have gone over my head; like a heavy burden they are too heavy for me. My wounds are foul and festering because of my foolishness. I am troubled, I am bowed down greatly; I go mourning all the day long. For my loins are full of inflammation, and there is no soundness in my flesh. I am feeble and severely broken; I groan because of the turmoil of my heart.”  </a:t>
            </a:r>
            <a:br>
              <a:rPr lang="en-US" b="1" i="1" dirty="0" smtClean="0">
                <a:latin typeface="Arial Narrow" pitchFamily="34" charset="0"/>
              </a:rPr>
            </a:br>
            <a:r>
              <a:rPr lang="en-US" b="1" i="1" dirty="0" smtClean="0">
                <a:latin typeface="Arial Narrow" pitchFamily="34" charset="0"/>
              </a:rPr>
              <a:t>{Psalm 38:3-8}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457200"/>
            <a:ext cx="8229600" cy="762000"/>
          </a:xfrm>
        </p:spPr>
        <p:txBody>
          <a:bodyPr>
            <a:normAutofit/>
          </a:bodyPr>
          <a:lstStyle/>
          <a:p>
            <a:pPr eaLnBrk="1" hangingPunct="1">
              <a:spcBef>
                <a:spcPts val="1200"/>
              </a:spcBef>
              <a:defRPr/>
            </a:pPr>
            <a:r>
              <a:rPr lang="en-US" sz="4000" b="1" u="sng" dirty="0" smtClean="0">
                <a:latin typeface="Arial" pitchFamily="34" charset="0"/>
                <a:cs typeface="Arial" pitchFamily="34" charset="0"/>
              </a:rPr>
              <a:t>Man’s Answer to Guilt</a:t>
            </a:r>
          </a:p>
        </p:txBody>
      </p:sp>
      <p:sp>
        <p:nvSpPr>
          <p:cNvPr id="32771" name="Rectangle 3"/>
          <p:cNvSpPr>
            <a:spLocks noGrp="1" noChangeArrowheads="1"/>
          </p:cNvSpPr>
          <p:nvPr>
            <p:ph type="body" idx="1"/>
          </p:nvPr>
        </p:nvSpPr>
        <p:spPr>
          <a:xfrm>
            <a:off x="533400" y="1447800"/>
            <a:ext cx="8001000" cy="4953000"/>
          </a:xfrm>
        </p:spPr>
        <p:txBody>
          <a:bodyPr>
            <a:normAutofit fontScale="85000" lnSpcReduction="20000"/>
          </a:bodyPr>
          <a:lstStyle/>
          <a:p>
            <a:pPr marL="461963" indent="-461963" eaLnBrk="1" hangingPunct="1">
              <a:lnSpc>
                <a:spcPct val="120000"/>
              </a:lnSpc>
              <a:spcBef>
                <a:spcPct val="70000"/>
              </a:spcBef>
              <a:buSzPct val="95000"/>
              <a:buFont typeface="Wingdings" pitchFamily="2" charset="2"/>
              <a:buChar char="Ø"/>
            </a:pPr>
            <a:r>
              <a:rPr lang="en-US" b="1" dirty="0" smtClean="0">
                <a:solidFill>
                  <a:schemeClr val="bg1">
                    <a:lumMod val="85000"/>
                  </a:schemeClr>
                </a:solidFill>
                <a:latin typeface="Arial" pitchFamily="34" charset="0"/>
                <a:cs typeface="Arial" pitchFamily="34" charset="0"/>
              </a:rPr>
              <a:t>Accepts no guilt </a:t>
            </a:r>
            <a:r>
              <a:rPr lang="en-US" b="0" dirty="0" smtClean="0">
                <a:latin typeface="Arial" pitchFamily="34" charset="0"/>
                <a:cs typeface="Arial" pitchFamily="34" charset="0"/>
              </a:rPr>
              <a:t>– </a:t>
            </a:r>
            <a:r>
              <a:rPr lang="en-US" b="1" dirty="0" smtClean="0">
                <a:latin typeface="Arial" pitchFamily="34" charset="0"/>
                <a:cs typeface="Arial" pitchFamily="34" charset="0"/>
              </a:rPr>
              <a:t>bad behavior is caused by past experiences, other peoples’ actions, and biological makeup.</a:t>
            </a:r>
          </a:p>
          <a:p>
            <a:pPr marL="461963" indent="-461963" eaLnBrk="1" hangingPunct="1">
              <a:lnSpc>
                <a:spcPct val="120000"/>
              </a:lnSpc>
              <a:spcBef>
                <a:spcPts val="1800"/>
              </a:spcBef>
              <a:buSzPct val="95000"/>
              <a:buFont typeface="Wingdings" pitchFamily="2" charset="2"/>
              <a:buChar char="Ø"/>
            </a:pPr>
            <a:r>
              <a:rPr lang="en-US" b="1" dirty="0" smtClean="0">
                <a:solidFill>
                  <a:schemeClr val="bg1">
                    <a:lumMod val="85000"/>
                  </a:schemeClr>
                </a:solidFill>
                <a:latin typeface="Arial" pitchFamily="34" charset="0"/>
                <a:cs typeface="Arial" pitchFamily="34" charset="0"/>
              </a:rPr>
              <a:t>Denies his actions are wrong</a:t>
            </a:r>
            <a:r>
              <a:rPr lang="en-US" b="1" dirty="0" smtClean="0">
                <a:solidFill>
                  <a:schemeClr val="bg1"/>
                </a:solidFill>
                <a:latin typeface="Arial" pitchFamily="34" charset="0"/>
                <a:cs typeface="Arial" pitchFamily="34" charset="0"/>
              </a:rPr>
              <a:t> </a:t>
            </a:r>
            <a:r>
              <a:rPr lang="en-US" b="1" dirty="0" smtClean="0">
                <a:latin typeface="Arial" pitchFamily="34" charset="0"/>
                <a:cs typeface="Arial" pitchFamily="34" charset="0"/>
              </a:rPr>
              <a:t>– no absolutes;  everything is simply a matter of opinion.</a:t>
            </a:r>
          </a:p>
          <a:p>
            <a:pPr marL="461963" indent="-461963" eaLnBrk="1" hangingPunct="1">
              <a:lnSpc>
                <a:spcPct val="120000"/>
              </a:lnSpc>
              <a:spcBef>
                <a:spcPct val="70000"/>
              </a:spcBef>
              <a:buSzPct val="95000"/>
              <a:buFont typeface="Wingdings" pitchFamily="2" charset="2"/>
              <a:buChar char="Ø"/>
            </a:pPr>
            <a:r>
              <a:rPr lang="en-US" b="1" dirty="0" smtClean="0">
                <a:solidFill>
                  <a:schemeClr val="bg1">
                    <a:lumMod val="85000"/>
                  </a:schemeClr>
                </a:solidFill>
                <a:latin typeface="Arial" pitchFamily="34" charset="0"/>
                <a:cs typeface="Arial" pitchFamily="34" charset="0"/>
              </a:rPr>
              <a:t>Escapes guilt with alcohol/drugs</a:t>
            </a:r>
            <a:r>
              <a:rPr lang="en-US" b="1" dirty="0" smtClean="0">
                <a:solidFill>
                  <a:schemeClr val="bg1"/>
                </a:solidFill>
                <a:latin typeface="Arial" pitchFamily="34" charset="0"/>
                <a:cs typeface="Arial" pitchFamily="34" charset="0"/>
              </a:rPr>
              <a:t> </a:t>
            </a:r>
            <a:r>
              <a:rPr lang="en-US" b="1" dirty="0" smtClean="0">
                <a:latin typeface="Arial" pitchFamily="34" charset="0"/>
                <a:cs typeface="Arial" pitchFamily="34" charset="0"/>
              </a:rPr>
              <a:t>– they </a:t>
            </a:r>
            <a:br>
              <a:rPr lang="en-US" b="1" dirty="0" smtClean="0">
                <a:latin typeface="Arial" pitchFamily="34" charset="0"/>
                <a:cs typeface="Arial" pitchFamily="34" charset="0"/>
              </a:rPr>
            </a:br>
            <a:r>
              <a:rPr lang="en-US" b="1" dirty="0" smtClean="0">
                <a:latin typeface="Arial" pitchFamily="34" charset="0"/>
                <a:cs typeface="Arial" pitchFamily="34" charset="0"/>
              </a:rPr>
              <a:t>ease the pain.</a:t>
            </a:r>
          </a:p>
          <a:p>
            <a:pPr marL="461963" indent="-461963" eaLnBrk="1" hangingPunct="1">
              <a:lnSpc>
                <a:spcPct val="120000"/>
              </a:lnSpc>
              <a:spcBef>
                <a:spcPct val="70000"/>
              </a:spcBef>
              <a:buSzPct val="95000"/>
              <a:buFont typeface="Wingdings" pitchFamily="2" charset="2"/>
              <a:buChar char="Ø"/>
            </a:pPr>
            <a:r>
              <a:rPr lang="en-US" b="1" dirty="0" smtClean="0">
                <a:solidFill>
                  <a:schemeClr val="bg1">
                    <a:lumMod val="85000"/>
                  </a:schemeClr>
                </a:solidFill>
                <a:latin typeface="Arial" pitchFamily="34" charset="0"/>
                <a:cs typeface="Arial" pitchFamily="34" charset="0"/>
              </a:rPr>
              <a:t>Avoids thinking about guilt</a:t>
            </a:r>
            <a:r>
              <a:rPr lang="en-US" b="1" dirty="0" smtClean="0">
                <a:solidFill>
                  <a:schemeClr val="bg1"/>
                </a:solidFill>
                <a:latin typeface="Arial" pitchFamily="34" charset="0"/>
                <a:cs typeface="Arial" pitchFamily="34" charset="0"/>
              </a:rPr>
              <a:t> </a:t>
            </a:r>
            <a:r>
              <a:rPr lang="en-US" b="1" dirty="0" smtClean="0">
                <a:latin typeface="Arial" pitchFamily="34" charset="0"/>
                <a:cs typeface="Arial" pitchFamily="34" charset="0"/>
              </a:rPr>
              <a:t>by losing </a:t>
            </a:r>
            <a:br>
              <a:rPr lang="en-US" b="1" dirty="0" smtClean="0">
                <a:latin typeface="Arial" pitchFamily="34" charset="0"/>
                <a:cs typeface="Arial" pitchFamily="34" charset="0"/>
              </a:rPr>
            </a:br>
            <a:r>
              <a:rPr lang="en-US" b="1" dirty="0" smtClean="0">
                <a:latin typeface="Arial" pitchFamily="34" charset="0"/>
                <a:cs typeface="Arial" pitchFamily="34" charset="0"/>
              </a:rPr>
              <a:t>himself in pleasure, T.V., music, etc. </a:t>
            </a:r>
          </a:p>
        </p:txBody>
      </p:sp>
      <p:pic>
        <p:nvPicPr>
          <p:cNvPr id="2050" name="Picture 2"/>
          <p:cNvPicPr>
            <a:picLocks noChangeAspect="1" noChangeArrowheads="1"/>
          </p:cNvPicPr>
          <p:nvPr/>
        </p:nvPicPr>
        <p:blipFill>
          <a:blip r:embed="rId3"/>
          <a:srcRect/>
          <a:stretch>
            <a:fillRect/>
          </a:stretch>
        </p:blipFill>
        <p:spPr bwMode="auto">
          <a:xfrm>
            <a:off x="7543800" y="3603341"/>
            <a:ext cx="1531937" cy="2721259"/>
          </a:xfrm>
          <a:prstGeom prst="rect">
            <a:avLst/>
          </a:prstGeom>
          <a:noFill/>
          <a:ln w="9525">
            <a:noFill/>
            <a:miter lim="800000"/>
            <a:headEnd/>
            <a:tailEnd/>
          </a:ln>
          <a:effec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checkerboard(across)">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checkerboard(across)">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checkerboard(across)">
                                      <p:cBhvr>
                                        <p:cTn id="17" dur="5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checkerboard(across)">
                                      <p:cBhvr>
                                        <p:cTn id="22"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304800"/>
            <a:ext cx="9144000" cy="990600"/>
          </a:xfrm>
        </p:spPr>
        <p:txBody>
          <a:bodyPr>
            <a:normAutofit/>
          </a:bodyPr>
          <a:lstStyle/>
          <a:p>
            <a:pPr eaLnBrk="1" hangingPunct="1">
              <a:spcBef>
                <a:spcPts val="1200"/>
              </a:spcBef>
              <a:defRPr/>
            </a:pPr>
            <a:r>
              <a:rPr lang="en-US" sz="4000" b="1" u="sng" dirty="0" smtClean="0">
                <a:latin typeface="Arial" pitchFamily="34" charset="0"/>
                <a:cs typeface="Arial" pitchFamily="34" charset="0"/>
              </a:rPr>
              <a:t>The Christian’s Answer to Guilt</a:t>
            </a:r>
          </a:p>
        </p:txBody>
      </p:sp>
      <p:sp>
        <p:nvSpPr>
          <p:cNvPr id="50179" name="Rectangle 3"/>
          <p:cNvSpPr>
            <a:spLocks noGrp="1" noChangeArrowheads="1"/>
          </p:cNvSpPr>
          <p:nvPr>
            <p:ph type="body" idx="1"/>
          </p:nvPr>
        </p:nvSpPr>
        <p:spPr>
          <a:xfrm>
            <a:off x="1143000" y="1447800"/>
            <a:ext cx="7010400" cy="5181600"/>
          </a:xfrm>
        </p:spPr>
        <p:txBody>
          <a:bodyPr>
            <a:normAutofit/>
          </a:bodyPr>
          <a:lstStyle/>
          <a:p>
            <a:pPr marL="461963" indent="-461963" eaLnBrk="1" hangingPunct="1">
              <a:spcBef>
                <a:spcPts val="1800"/>
              </a:spcBef>
              <a:buSzPct val="95000"/>
              <a:buFont typeface="Wingdings" pitchFamily="2" charset="2"/>
              <a:buChar char="Ø"/>
            </a:pPr>
            <a:r>
              <a:rPr lang="en-US" sz="3000" b="1" dirty="0" smtClean="0">
                <a:solidFill>
                  <a:schemeClr val="bg1"/>
                </a:solidFill>
                <a:latin typeface="Arial" pitchFamily="34" charset="0"/>
                <a:cs typeface="Arial" pitchFamily="34" charset="0"/>
              </a:rPr>
              <a:t>Admits that there is right and wrong behavior.</a:t>
            </a:r>
            <a:r>
              <a:rPr lang="en-US" sz="3000" b="0" dirty="0" smtClean="0">
                <a:solidFill>
                  <a:schemeClr val="bg1"/>
                </a:solidFill>
                <a:latin typeface="Arial" pitchFamily="34" charset="0"/>
                <a:cs typeface="Arial" pitchFamily="34" charset="0"/>
              </a:rPr>
              <a:t> </a:t>
            </a:r>
            <a:r>
              <a:rPr lang="en-US" sz="3000" b="1" dirty="0" smtClean="0">
                <a:latin typeface="Arial" pitchFamily="34" charset="0"/>
                <a:cs typeface="Arial" pitchFamily="34" charset="0"/>
              </a:rPr>
              <a:t>Absolute standards exist. God has spoken. </a:t>
            </a:r>
            <a:r>
              <a:rPr lang="en-US" sz="3000" b="1" i="1" dirty="0" smtClean="0">
                <a:latin typeface="Arial" pitchFamily="34" charset="0"/>
                <a:cs typeface="Arial" pitchFamily="34" charset="0"/>
              </a:rPr>
              <a:t>(John 12:48; 17:17)</a:t>
            </a:r>
          </a:p>
          <a:p>
            <a:pPr marL="461963" indent="-461963" eaLnBrk="1" hangingPunct="1">
              <a:spcBef>
                <a:spcPts val="1800"/>
              </a:spcBef>
              <a:buSzPct val="95000"/>
              <a:buFont typeface="Wingdings" pitchFamily="2" charset="2"/>
              <a:buChar char="Ø"/>
            </a:pPr>
            <a:r>
              <a:rPr lang="en-US" sz="3000" b="1" dirty="0" smtClean="0">
                <a:solidFill>
                  <a:schemeClr val="bg1"/>
                </a:solidFill>
                <a:latin typeface="Arial" pitchFamily="34" charset="0"/>
                <a:cs typeface="Arial" pitchFamily="34" charset="0"/>
              </a:rPr>
              <a:t>Admits that we are responsible for our actions. </a:t>
            </a:r>
            <a:r>
              <a:rPr lang="en-US" sz="3000" b="1" i="1" dirty="0" smtClean="0">
                <a:latin typeface="Arial" pitchFamily="34" charset="0"/>
                <a:cs typeface="Arial" pitchFamily="34" charset="0"/>
              </a:rPr>
              <a:t>(Romans 14:12)</a:t>
            </a:r>
          </a:p>
          <a:p>
            <a:pPr marL="461963" indent="-461963" eaLnBrk="1" hangingPunct="1">
              <a:spcBef>
                <a:spcPts val="1800"/>
              </a:spcBef>
              <a:buSzPct val="95000"/>
              <a:buFont typeface="Wingdings" pitchFamily="2" charset="2"/>
              <a:buChar char="Ø"/>
            </a:pPr>
            <a:r>
              <a:rPr lang="en-US" sz="3000" b="1" dirty="0" smtClean="0">
                <a:solidFill>
                  <a:schemeClr val="bg1"/>
                </a:solidFill>
                <a:latin typeface="Arial" pitchFamily="34" charset="0"/>
                <a:cs typeface="Arial" pitchFamily="34" charset="0"/>
              </a:rPr>
              <a:t>Rejoices that the cure for guilt is found in the forgiveness </a:t>
            </a:r>
            <a:r>
              <a:rPr lang="en-US" sz="3000" b="1" dirty="0" smtClean="0">
                <a:latin typeface="Arial" pitchFamily="34" charset="0"/>
                <a:cs typeface="Arial" pitchFamily="34" charset="0"/>
              </a:rPr>
              <a:t>of sins through the sacrifice of Jesus Christ. </a:t>
            </a:r>
            <a:r>
              <a:rPr lang="en-US" sz="3000" b="1" i="1" dirty="0" smtClean="0">
                <a:latin typeface="Arial" pitchFamily="34" charset="0"/>
                <a:cs typeface="Arial" pitchFamily="34" charset="0"/>
              </a:rPr>
              <a:t>(Philippians 4:4)</a:t>
            </a:r>
            <a:r>
              <a:rPr lang="en-US" sz="3000" b="1" dirty="0" smtClean="0">
                <a:latin typeface="Arial" pitchFamily="34" charset="0"/>
                <a:cs typeface="Arial" pitchFamily="34" charset="0"/>
              </a:rPr>
              <a:t>  </a:t>
            </a:r>
          </a:p>
        </p:txBody>
      </p:sp>
      <p:pic>
        <p:nvPicPr>
          <p:cNvPr id="3074" name="Picture 2"/>
          <p:cNvPicPr>
            <a:picLocks noChangeAspect="1" noChangeArrowheads="1"/>
          </p:cNvPicPr>
          <p:nvPr/>
        </p:nvPicPr>
        <p:blipFill>
          <a:blip r:embed="rId3"/>
          <a:srcRect/>
          <a:stretch>
            <a:fillRect/>
          </a:stretch>
        </p:blipFill>
        <p:spPr bwMode="auto">
          <a:xfrm>
            <a:off x="7502525" y="1295400"/>
            <a:ext cx="1717675" cy="1271587"/>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76200" y="1447800"/>
            <a:ext cx="1055110" cy="1752600"/>
          </a:xfrm>
          <a:prstGeom prst="rect">
            <a:avLst/>
          </a:prstGeom>
          <a:noFill/>
          <a:ln w="9525">
            <a:noFill/>
            <a:miter lim="800000"/>
            <a:headEnd/>
            <a:tailEnd/>
          </a:ln>
          <a:effec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strips(downRight)">
                                      <p:cBhvr>
                                        <p:cTn id="7" dur="500"/>
                                        <p:tgtEl>
                                          <p:spTgt spid="50179">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50179">
                                            <p:txEl>
                                              <p:pRg st="1" end="1"/>
                                            </p:txEl>
                                          </p:spTgt>
                                        </p:tgtEl>
                                        <p:attrNameLst>
                                          <p:attrName>style.visibility</p:attrName>
                                        </p:attrNameLst>
                                      </p:cBhvr>
                                      <p:to>
                                        <p:strVal val="visible"/>
                                      </p:to>
                                    </p:set>
                                    <p:animEffect transition="in" filter="strips(downRight)">
                                      <p:cBhvr>
                                        <p:cTn id="10" dur="500"/>
                                        <p:tgtEl>
                                          <p:spTgt spid="50179">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animEffect transition="in" filter="strips(downRight)">
                                      <p:cBhvr>
                                        <p:cTn id="13" dur="5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a:bodyPr>
          <a:lstStyle/>
          <a:p>
            <a:r>
              <a:rPr lang="en-US" sz="4000" b="1" u="sng" dirty="0" smtClean="0">
                <a:latin typeface="Arial" pitchFamily="34" charset="0"/>
                <a:cs typeface="Arial" pitchFamily="34" charset="0"/>
              </a:rPr>
              <a:t>A Damaged Conscience</a:t>
            </a:r>
            <a:endParaRPr lang="en-US" sz="4000" b="1" u="sng" dirty="0">
              <a:latin typeface="Arial" pitchFamily="34" charset="0"/>
              <a:cs typeface="Arial" pitchFamily="34" charset="0"/>
            </a:endParaRPr>
          </a:p>
        </p:txBody>
      </p:sp>
      <p:sp>
        <p:nvSpPr>
          <p:cNvPr id="3" name="Content Placeholder 2"/>
          <p:cNvSpPr>
            <a:spLocks noGrp="1"/>
          </p:cNvSpPr>
          <p:nvPr>
            <p:ph idx="1"/>
          </p:nvPr>
        </p:nvSpPr>
        <p:spPr>
          <a:xfrm>
            <a:off x="457200" y="1798637"/>
            <a:ext cx="8229600" cy="4525963"/>
          </a:xfrm>
          <a:solidFill>
            <a:schemeClr val="bg1">
              <a:lumMod val="85000"/>
            </a:schemeClr>
          </a:solidFill>
          <a:ln w="28575">
            <a:solidFill>
              <a:srgbClr val="663300"/>
            </a:solidFill>
          </a:ln>
        </p:spPr>
        <p:txBody>
          <a:bodyPr>
            <a:normAutofit/>
          </a:bodyPr>
          <a:lstStyle/>
          <a:p>
            <a:r>
              <a:rPr lang="en-US" b="1" i="1" dirty="0" smtClean="0">
                <a:latin typeface="Arial" pitchFamily="34" charset="0"/>
                <a:cs typeface="Arial" pitchFamily="34" charset="0"/>
              </a:rPr>
              <a:t>“To the pure all things are pure, but to those who are defiled and unbelieving nothing is pure; but even their mind and conscience are defiled. They profess to know God, but in works they deny Him, being abominable, disobedient, and disqualified for every good work.” {Titus 1:15,16}</a:t>
            </a:r>
          </a:p>
          <a:p>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a:bodyPr>
          <a:lstStyle/>
          <a:p>
            <a:r>
              <a:rPr lang="en-US" sz="4000" b="1" dirty="0" smtClean="0">
                <a:latin typeface="Arial" pitchFamily="34" charset="0"/>
                <a:cs typeface="Arial" pitchFamily="34" charset="0"/>
              </a:rPr>
              <a:t>“</a:t>
            </a:r>
            <a:r>
              <a:rPr lang="en-US" sz="4000" b="1" u="sng" dirty="0" smtClean="0">
                <a:latin typeface="Arial" pitchFamily="34" charset="0"/>
                <a:cs typeface="Arial" pitchFamily="34" charset="0"/>
              </a:rPr>
              <a:t>He Who Overcomes</a:t>
            </a:r>
            <a:r>
              <a:rPr lang="en-US" sz="4000" b="1" dirty="0" smtClean="0">
                <a:latin typeface="Arial" pitchFamily="34" charset="0"/>
                <a:cs typeface="Arial" pitchFamily="34" charset="0"/>
              </a:rPr>
              <a:t>”</a:t>
            </a:r>
            <a:endParaRPr lang="en-US" sz="4000" b="1" dirty="0">
              <a:latin typeface="Arial" pitchFamily="34" charset="0"/>
              <a:cs typeface="Arial" pitchFamily="34" charset="0"/>
            </a:endParaRPr>
          </a:p>
        </p:txBody>
      </p:sp>
      <p:sp>
        <p:nvSpPr>
          <p:cNvPr id="3" name="Content Placeholder 2"/>
          <p:cNvSpPr>
            <a:spLocks noGrp="1"/>
          </p:cNvSpPr>
          <p:nvPr>
            <p:ph idx="1"/>
          </p:nvPr>
        </p:nvSpPr>
        <p:spPr>
          <a:solidFill>
            <a:schemeClr val="bg1">
              <a:lumMod val="85000"/>
            </a:schemeClr>
          </a:solidFill>
          <a:ln w="28575">
            <a:solidFill>
              <a:srgbClr val="663300"/>
            </a:solidFill>
          </a:ln>
        </p:spPr>
        <p:txBody>
          <a:bodyPr>
            <a:normAutofit/>
          </a:bodyPr>
          <a:lstStyle/>
          <a:p>
            <a:pPr>
              <a:spcBef>
                <a:spcPts val="1200"/>
              </a:spcBef>
            </a:pPr>
            <a:r>
              <a:rPr lang="en-US" dirty="0" smtClean="0">
                <a:latin typeface="Arial" pitchFamily="34" charset="0"/>
                <a:cs typeface="Arial" pitchFamily="34" charset="0"/>
              </a:rPr>
              <a:t>The church </a:t>
            </a:r>
            <a:r>
              <a:rPr lang="en-US" dirty="0" smtClean="0">
                <a:latin typeface="Arial" pitchFamily="34" charset="0"/>
                <a:cs typeface="Arial" pitchFamily="34" charset="0"/>
              </a:rPr>
              <a:t>members at </a:t>
            </a:r>
            <a:r>
              <a:rPr lang="en-US" dirty="0" smtClean="0">
                <a:latin typeface="Arial" pitchFamily="34" charset="0"/>
                <a:cs typeface="Arial" pitchFamily="34" charset="0"/>
              </a:rPr>
              <a:t>Ephesus had </a:t>
            </a:r>
            <a:r>
              <a:rPr lang="en-US" dirty="0" smtClean="0">
                <a:latin typeface="Arial" pitchFamily="34" charset="0"/>
                <a:cs typeface="Arial" pitchFamily="34" charset="0"/>
              </a:rPr>
              <a:t>only </a:t>
            </a:r>
            <a:r>
              <a:rPr lang="en-US" dirty="0" smtClean="0">
                <a:latin typeface="Arial" pitchFamily="34" charset="0"/>
                <a:cs typeface="Arial" pitchFamily="34" charset="0"/>
              </a:rPr>
              <a:t>themselves to blame for </a:t>
            </a:r>
            <a:r>
              <a:rPr lang="en-US" dirty="0" smtClean="0">
                <a:latin typeface="Arial" pitchFamily="34" charset="0"/>
                <a:cs typeface="Arial" pitchFamily="34" charset="0"/>
              </a:rPr>
              <a:t>losing their </a:t>
            </a:r>
            <a:r>
              <a:rPr lang="en-US" i="1" dirty="0" smtClean="0">
                <a:latin typeface="Arial" pitchFamily="34" charset="0"/>
                <a:cs typeface="Arial" pitchFamily="34" charset="0"/>
              </a:rPr>
              <a:t>“</a:t>
            </a:r>
            <a:r>
              <a:rPr lang="en-US" b="1" i="1" u="sng" dirty="0" smtClean="0">
                <a:latin typeface="Arial" pitchFamily="34" charset="0"/>
                <a:cs typeface="Arial" pitchFamily="34" charset="0"/>
              </a:rPr>
              <a:t>first love</a:t>
            </a:r>
            <a:r>
              <a:rPr lang="en-US" i="1" dirty="0" smtClean="0">
                <a:latin typeface="Arial" pitchFamily="34" charset="0"/>
                <a:cs typeface="Arial" pitchFamily="34" charset="0"/>
              </a:rPr>
              <a:t>.”</a:t>
            </a:r>
          </a:p>
          <a:p>
            <a:pPr lvl="1">
              <a:spcBef>
                <a:spcPts val="1200"/>
              </a:spcBef>
            </a:pPr>
            <a:r>
              <a:rPr lang="en-US" b="1" i="1" dirty="0" smtClean="0">
                <a:solidFill>
                  <a:srgbClr val="663300"/>
                </a:solidFill>
                <a:latin typeface="Arial" pitchFamily="34" charset="0"/>
                <a:cs typeface="Arial" pitchFamily="34" charset="0"/>
              </a:rPr>
              <a:t>“He who has an ear, let him hear what the Spirit says to the churches. To him who </a:t>
            </a:r>
            <a:r>
              <a:rPr lang="en-US" b="1" i="1" u="sng" dirty="0" smtClean="0">
                <a:solidFill>
                  <a:srgbClr val="663300"/>
                </a:solidFill>
                <a:latin typeface="Arial" pitchFamily="34" charset="0"/>
                <a:cs typeface="Arial" pitchFamily="34" charset="0"/>
              </a:rPr>
              <a:t>overcomes</a:t>
            </a:r>
            <a:r>
              <a:rPr lang="en-US" b="1" i="1" dirty="0" smtClean="0">
                <a:solidFill>
                  <a:srgbClr val="663300"/>
                </a:solidFill>
                <a:latin typeface="Arial" pitchFamily="34" charset="0"/>
                <a:cs typeface="Arial" pitchFamily="34" charset="0"/>
              </a:rPr>
              <a:t> I will give to eat from the tree of life, which is in the midst of the Paradise of God.” {Revelation 2:7</a:t>
            </a:r>
            <a:r>
              <a:rPr lang="en-US" b="1" i="1" dirty="0" smtClean="0">
                <a:solidFill>
                  <a:srgbClr val="663300"/>
                </a:solidFill>
                <a:latin typeface="Arial" pitchFamily="34" charset="0"/>
                <a:cs typeface="Arial" pitchFamily="34" charset="0"/>
              </a:rPr>
              <a:t>}</a:t>
            </a:r>
            <a:endParaRPr lang="en-US" b="1" i="1" dirty="0" smtClean="0">
              <a:solidFill>
                <a:srgbClr val="663300"/>
              </a:solidFill>
              <a:latin typeface="Arial" pitchFamily="34" charset="0"/>
              <a:cs typeface="Arial" pitchFamily="34" charset="0"/>
            </a:endParaRPr>
          </a:p>
        </p:txBody>
      </p:sp>
      <p:pic>
        <p:nvPicPr>
          <p:cNvPr id="4" name="Picture 3"/>
          <p:cNvPicPr>
            <a:picLocks noChangeAspect="1" noChangeArrowheads="1"/>
          </p:cNvPicPr>
          <p:nvPr/>
        </p:nvPicPr>
        <p:blipFill>
          <a:blip r:embed="rId3"/>
          <a:srcRect/>
          <a:stretch>
            <a:fillRect/>
          </a:stretch>
        </p:blipFill>
        <p:spPr bwMode="auto">
          <a:xfrm>
            <a:off x="7620000" y="5334000"/>
            <a:ext cx="1055110" cy="1752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85000"/>
            </a:schemeClr>
          </a:solidFill>
          <a:ln w="28575">
            <a:solidFill>
              <a:srgbClr val="663300"/>
            </a:solidFill>
          </a:ln>
        </p:spPr>
        <p:txBody>
          <a:bodyPr>
            <a:normAutofit/>
          </a:bodyPr>
          <a:lstStyle/>
          <a:p>
            <a:r>
              <a:rPr lang="en-US" dirty="0" smtClean="0">
                <a:latin typeface="Arial" pitchFamily="34" charset="0"/>
                <a:cs typeface="Arial" pitchFamily="34" charset="0"/>
              </a:rPr>
              <a:t>The Christians at </a:t>
            </a:r>
            <a:r>
              <a:rPr lang="en-US" dirty="0" err="1" smtClean="0">
                <a:latin typeface="Arial" pitchFamily="34" charset="0"/>
                <a:cs typeface="Arial" pitchFamily="34" charset="0"/>
              </a:rPr>
              <a:t>Pergamos</a:t>
            </a:r>
            <a:r>
              <a:rPr lang="en-US" dirty="0" smtClean="0">
                <a:latin typeface="Arial" pitchFamily="34" charset="0"/>
                <a:cs typeface="Arial" pitchFamily="34" charset="0"/>
              </a:rPr>
              <a:t> were the ones who allowed the false teaching of Balaam.</a:t>
            </a:r>
          </a:p>
          <a:p>
            <a:pPr lvl="1"/>
            <a:r>
              <a:rPr lang="en-US" b="1" i="1" dirty="0" smtClean="0">
                <a:solidFill>
                  <a:srgbClr val="663300"/>
                </a:solidFill>
                <a:latin typeface="Arial" pitchFamily="34" charset="0"/>
                <a:cs typeface="Arial" pitchFamily="34" charset="0"/>
              </a:rPr>
              <a:t>“He who has an ear, let him hear what the Spirit says to the churches. To him who overcomes I will give some of the hidden manna to eat. And I will give him a white stone, and on the stone a new name written which no one knows except him who receives it.” {Revelation 2:17}</a:t>
            </a:r>
          </a:p>
          <a:p>
            <a:endParaRPr lang="en-US" dirty="0">
              <a:latin typeface="Arial" pitchFamily="34" charset="0"/>
              <a:cs typeface="Arial" pitchFamily="34" charset="0"/>
            </a:endParaRPr>
          </a:p>
        </p:txBody>
      </p:sp>
      <p:pic>
        <p:nvPicPr>
          <p:cNvPr id="4" name="Picture 3"/>
          <p:cNvPicPr>
            <a:picLocks noChangeAspect="1" noChangeArrowheads="1"/>
          </p:cNvPicPr>
          <p:nvPr/>
        </p:nvPicPr>
        <p:blipFill>
          <a:blip r:embed="rId3"/>
          <a:srcRect/>
          <a:stretch>
            <a:fillRect/>
          </a:stretch>
        </p:blipFill>
        <p:spPr bwMode="auto">
          <a:xfrm>
            <a:off x="7620000" y="5334000"/>
            <a:ext cx="1055110" cy="1752600"/>
          </a:xfrm>
          <a:prstGeom prst="rect">
            <a:avLst/>
          </a:prstGeom>
          <a:noFill/>
          <a:ln w="9525">
            <a:noFill/>
            <a:miter lim="800000"/>
            <a:headEnd/>
            <a:tailEnd/>
          </a:ln>
          <a:effectLst/>
        </p:spPr>
      </p:pic>
      <p:sp>
        <p:nvSpPr>
          <p:cNvPr id="6" name="Title 1"/>
          <p:cNvSpPr>
            <a:spLocks noGrp="1"/>
          </p:cNvSpPr>
          <p:nvPr>
            <p:ph type="title"/>
          </p:nvPr>
        </p:nvSpPr>
        <p:spPr>
          <a:xfrm>
            <a:off x="457200" y="381000"/>
            <a:ext cx="8229600" cy="1143000"/>
          </a:xfrm>
        </p:spPr>
        <p:txBody>
          <a:bodyPr>
            <a:normAutofit/>
          </a:bodyPr>
          <a:lstStyle/>
          <a:p>
            <a:r>
              <a:rPr lang="en-US" sz="4000" b="1" dirty="0" smtClean="0">
                <a:latin typeface="Arial" pitchFamily="34" charset="0"/>
                <a:cs typeface="Arial" pitchFamily="34" charset="0"/>
              </a:rPr>
              <a:t>“</a:t>
            </a:r>
            <a:r>
              <a:rPr lang="en-US" sz="4000" b="1" u="sng" dirty="0" smtClean="0">
                <a:latin typeface="Arial" pitchFamily="34" charset="0"/>
                <a:cs typeface="Arial" pitchFamily="34" charset="0"/>
              </a:rPr>
              <a:t>He Who Overcomes</a:t>
            </a:r>
            <a:r>
              <a:rPr lang="en-US" sz="4000" b="1" dirty="0" smtClean="0">
                <a:latin typeface="Arial" pitchFamily="34" charset="0"/>
                <a:cs typeface="Arial" pitchFamily="34" charset="0"/>
              </a:rPr>
              <a:t>”</a:t>
            </a:r>
            <a:endParaRPr lang="en-US" sz="4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85000"/>
            </a:schemeClr>
          </a:solidFill>
          <a:ln w="28575">
            <a:solidFill>
              <a:srgbClr val="663300"/>
            </a:solidFill>
          </a:ln>
        </p:spPr>
        <p:txBody>
          <a:bodyPr>
            <a:normAutofit fontScale="92500"/>
          </a:bodyPr>
          <a:lstStyle/>
          <a:p>
            <a:pPr>
              <a:lnSpc>
                <a:spcPct val="110000"/>
              </a:lnSpc>
              <a:spcBef>
                <a:spcPts val="1200"/>
              </a:spcBef>
            </a:pPr>
            <a:r>
              <a:rPr lang="en-US" dirty="0" smtClean="0">
                <a:latin typeface="Arial" pitchFamily="34" charset="0"/>
                <a:cs typeface="Arial" pitchFamily="34" charset="0"/>
              </a:rPr>
              <a:t>Christians at Thyatira were the ones who tolerated </a:t>
            </a:r>
            <a:r>
              <a:rPr lang="en-US" b="1" u="sng" dirty="0" smtClean="0">
                <a:latin typeface="Arial" pitchFamily="34" charset="0"/>
                <a:cs typeface="Arial" pitchFamily="34" charset="0"/>
              </a:rPr>
              <a:t>Jezebel</a:t>
            </a:r>
            <a:r>
              <a:rPr lang="en-US" dirty="0" smtClean="0">
                <a:latin typeface="Arial" pitchFamily="34" charset="0"/>
                <a:cs typeface="Arial" pitchFamily="34" charset="0"/>
              </a:rPr>
              <a:t> in their midst.</a:t>
            </a:r>
          </a:p>
          <a:p>
            <a:pPr lvl="1">
              <a:lnSpc>
                <a:spcPct val="110000"/>
              </a:lnSpc>
              <a:spcBef>
                <a:spcPts val="1200"/>
              </a:spcBef>
            </a:pPr>
            <a:r>
              <a:rPr lang="en-US" b="1" i="1" dirty="0" smtClean="0">
                <a:solidFill>
                  <a:srgbClr val="663300"/>
                </a:solidFill>
                <a:latin typeface="Arial" pitchFamily="34" charset="0"/>
                <a:cs typeface="Arial" pitchFamily="34" charset="0"/>
              </a:rPr>
              <a:t>“And he who overcomes, and keeps My works until the end, to him I will give power over the </a:t>
            </a:r>
            <a:r>
              <a:rPr lang="en-US" b="1" i="1" dirty="0" smtClean="0">
                <a:solidFill>
                  <a:srgbClr val="663300"/>
                </a:solidFill>
                <a:latin typeface="Arial" pitchFamily="34" charset="0"/>
                <a:cs typeface="Arial" pitchFamily="34" charset="0"/>
              </a:rPr>
              <a:t>nations—’He shall </a:t>
            </a:r>
            <a:r>
              <a:rPr lang="en-US" b="1" i="1" dirty="0" smtClean="0">
                <a:solidFill>
                  <a:srgbClr val="663300"/>
                </a:solidFill>
                <a:latin typeface="Arial" pitchFamily="34" charset="0"/>
                <a:cs typeface="Arial" pitchFamily="34" charset="0"/>
              </a:rPr>
              <a:t>rule them with a rod of iron; </a:t>
            </a:r>
            <a:r>
              <a:rPr lang="en-US" b="1" i="1" dirty="0" smtClean="0">
                <a:solidFill>
                  <a:srgbClr val="663300"/>
                </a:solidFill>
                <a:latin typeface="Arial" pitchFamily="34" charset="0"/>
                <a:cs typeface="Arial" pitchFamily="34" charset="0"/>
              </a:rPr>
              <a:t>they </a:t>
            </a:r>
            <a:r>
              <a:rPr lang="en-US" b="1" i="1" dirty="0" smtClean="0">
                <a:solidFill>
                  <a:srgbClr val="663300"/>
                </a:solidFill>
                <a:latin typeface="Arial" pitchFamily="34" charset="0"/>
                <a:cs typeface="Arial" pitchFamily="34" charset="0"/>
              </a:rPr>
              <a:t>shall be dashed to pieces like the potter's vessels' --as I also have received from My Father; and I will give him the morning star.” {Revelation 2:26-28}</a:t>
            </a:r>
          </a:p>
          <a:p>
            <a:pPr>
              <a:lnSpc>
                <a:spcPct val="110000"/>
              </a:lnSpc>
              <a:spcBef>
                <a:spcPts val="1200"/>
              </a:spcBef>
            </a:pPr>
            <a:endParaRPr lang="en-US" dirty="0">
              <a:latin typeface="Arial" pitchFamily="34" charset="0"/>
              <a:cs typeface="Arial" pitchFamily="34" charset="0"/>
            </a:endParaRPr>
          </a:p>
        </p:txBody>
      </p:sp>
      <p:pic>
        <p:nvPicPr>
          <p:cNvPr id="4" name="Picture 3"/>
          <p:cNvPicPr>
            <a:picLocks noChangeAspect="1" noChangeArrowheads="1"/>
          </p:cNvPicPr>
          <p:nvPr/>
        </p:nvPicPr>
        <p:blipFill>
          <a:blip r:embed="rId3"/>
          <a:srcRect/>
          <a:stretch>
            <a:fillRect/>
          </a:stretch>
        </p:blipFill>
        <p:spPr bwMode="auto">
          <a:xfrm>
            <a:off x="7620000" y="5334000"/>
            <a:ext cx="1055110" cy="1752600"/>
          </a:xfrm>
          <a:prstGeom prst="rect">
            <a:avLst/>
          </a:prstGeom>
          <a:noFill/>
          <a:ln w="9525">
            <a:noFill/>
            <a:miter lim="800000"/>
            <a:headEnd/>
            <a:tailEnd/>
          </a:ln>
          <a:effectLst/>
        </p:spPr>
      </p:pic>
      <p:sp>
        <p:nvSpPr>
          <p:cNvPr id="6" name="Title 1"/>
          <p:cNvSpPr>
            <a:spLocks noGrp="1"/>
          </p:cNvSpPr>
          <p:nvPr>
            <p:ph type="title"/>
          </p:nvPr>
        </p:nvSpPr>
        <p:spPr>
          <a:xfrm>
            <a:off x="457200" y="304800"/>
            <a:ext cx="8229600" cy="1143000"/>
          </a:xfrm>
        </p:spPr>
        <p:txBody>
          <a:bodyPr>
            <a:normAutofit/>
          </a:bodyPr>
          <a:lstStyle/>
          <a:p>
            <a:r>
              <a:rPr lang="en-US" sz="4000" b="1" dirty="0" smtClean="0">
                <a:latin typeface="Arial" pitchFamily="34" charset="0"/>
                <a:cs typeface="Arial" pitchFamily="34" charset="0"/>
              </a:rPr>
              <a:t>“</a:t>
            </a:r>
            <a:r>
              <a:rPr lang="en-US" sz="4000" b="1" u="sng" dirty="0" smtClean="0">
                <a:latin typeface="Arial" pitchFamily="34" charset="0"/>
                <a:cs typeface="Arial" pitchFamily="34" charset="0"/>
              </a:rPr>
              <a:t>He Who Overcomes</a:t>
            </a:r>
            <a:r>
              <a:rPr lang="en-US" sz="4000" b="1" dirty="0" smtClean="0">
                <a:latin typeface="Arial" pitchFamily="34" charset="0"/>
                <a:cs typeface="Arial" pitchFamily="34" charset="0"/>
              </a:rPr>
              <a:t>”</a:t>
            </a:r>
            <a:endParaRPr lang="en-US" sz="4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3241</Words>
  <Application>Microsoft Office PowerPoint</Application>
  <PresentationFormat>On-screen Show (4:3)</PresentationFormat>
  <Paragraphs>175</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The Problem  of Guilt</vt:lpstr>
      <vt:lpstr>Condemning Guilt?</vt:lpstr>
      <vt:lpstr>The Pain of Unresolved Sin</vt:lpstr>
      <vt:lpstr>Man’s Answer to Guilt</vt:lpstr>
      <vt:lpstr>The Christian’s Answer to Guilt</vt:lpstr>
      <vt:lpstr>A Damaged Conscience</vt:lpstr>
      <vt:lpstr>“He Who Overcomes”</vt:lpstr>
      <vt:lpstr>“He Who Overcomes”</vt:lpstr>
      <vt:lpstr>“He Who Overcomes”</vt:lpstr>
      <vt:lpstr>“He Who Overcomes”</vt:lpstr>
      <vt:lpstr>“He Who Overcomes”</vt:lpstr>
      <vt:lpstr>“Smooth Things” Do Not Help</vt:lpstr>
      <vt:lpstr>“Smooth Things” Do Not Help</vt:lpstr>
      <vt:lpstr>“Smooth Things” Do Not Help</vt:lpstr>
      <vt:lpstr>“Smooth Things” Do Not Help</vt:lpstr>
      <vt:lpstr>“Smooth Things” Do Not Help</vt:lpstr>
      <vt:lpstr>We Should Have an Attitude Like Job</vt:lpstr>
      <vt:lpstr>We Must Endure Sound Doctrine</vt:lpstr>
      <vt:lpstr>How Can We Feel Good  About Ourselves?</vt:lpstr>
      <vt:lpstr>How Can We Feel Good  About Ourselves?</vt:lpstr>
      <vt:lpstr>Through Guilt, We Learn  to Love God</vt:lpstr>
      <vt:lpstr>Three Reactions to Guilt</vt:lpstr>
      <vt:lpstr>Modern Attempt to Remove Guilt</vt:lpstr>
      <vt:lpstr>Will You Become a Christian?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Problem  of Guilt</dc:title>
  <dc:creator>Keith Greer</dc:creator>
  <cp:lastModifiedBy>Carolyn Rix</cp:lastModifiedBy>
  <cp:revision>27</cp:revision>
  <dcterms:created xsi:type="dcterms:W3CDTF">2009-06-17T15:04:10Z</dcterms:created>
  <dcterms:modified xsi:type="dcterms:W3CDTF">2010-01-28T19:14:11Z</dcterms:modified>
</cp:coreProperties>
</file>