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E6F2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994" autoAdjust="0"/>
  </p:normalViewPr>
  <p:slideViewPr>
    <p:cSldViewPr>
      <p:cViewPr varScale="1">
        <p:scale>
          <a:sx n="49" d="100"/>
          <a:sy n="49" d="100"/>
        </p:scale>
        <p:origin x="-595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440" y="-67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E733B1-0B3F-4A4D-AEF8-426CBE9D3DF5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CE49A-74AA-4227-B55B-3B0314ADC68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redirect?link_code=as2&amp;path=ASIN/B000008UPI&amp;tag=flyingsamdigi-20&amp;camp=1789&amp;creative=9325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O Be Careful, Little Eyes  (Title Slide)</a:t>
            </a:r>
          </a:p>
          <a:p>
            <a:r>
              <a:rPr lang="en-US" dirty="0" smtClean="0">
                <a:hlinkClick r:id="rId3" tooltip="Click for details"/>
              </a:rPr>
              <a:t>Listen to sample &amp; buy CD »</a:t>
            </a:r>
            <a:r>
              <a:rPr lang="en-US" dirty="0" smtClean="0"/>
              <a:t> </a:t>
            </a:r>
          </a:p>
          <a:p>
            <a:r>
              <a:rPr lang="en-US" dirty="0" smtClean="0"/>
              <a:t>O be careful little eyes what you see</a:t>
            </a:r>
          </a:p>
          <a:p>
            <a:r>
              <a:rPr lang="en-US" dirty="0" smtClean="0"/>
              <a:t>O be careful little eyes what you see</a:t>
            </a:r>
          </a:p>
          <a:p>
            <a:r>
              <a:rPr lang="en-US" dirty="0" smtClean="0"/>
              <a:t>There's a Father up above</a:t>
            </a:r>
          </a:p>
          <a:p>
            <a:r>
              <a:rPr lang="en-US" dirty="0" smtClean="0"/>
              <a:t>And He's looking down in love</a:t>
            </a:r>
          </a:p>
          <a:p>
            <a:r>
              <a:rPr lang="en-US" dirty="0" smtClean="0"/>
              <a:t>So, be careful little eyes what you see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be careful little ears what you hear</a:t>
            </a:r>
          </a:p>
          <a:p>
            <a:r>
              <a:rPr lang="en-US" dirty="0" smtClean="0"/>
              <a:t>O be careful little ears what you hear</a:t>
            </a:r>
          </a:p>
          <a:p>
            <a:r>
              <a:rPr lang="en-US" dirty="0" smtClean="0"/>
              <a:t>There's a Father up above</a:t>
            </a:r>
          </a:p>
          <a:p>
            <a:r>
              <a:rPr lang="en-US" dirty="0" smtClean="0"/>
              <a:t>And He's looking down in love</a:t>
            </a:r>
          </a:p>
          <a:p>
            <a:r>
              <a:rPr lang="en-US" dirty="0" smtClean="0"/>
              <a:t>So, be careful little ears what you hear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be careful little hands what you do</a:t>
            </a:r>
          </a:p>
          <a:p>
            <a:r>
              <a:rPr lang="en-US" dirty="0" smtClean="0"/>
              <a:t>O be careful little hands what you do</a:t>
            </a:r>
          </a:p>
          <a:p>
            <a:r>
              <a:rPr lang="en-US" dirty="0" smtClean="0"/>
              <a:t>There's a Father up above</a:t>
            </a:r>
          </a:p>
          <a:p>
            <a:r>
              <a:rPr lang="en-US" dirty="0" smtClean="0"/>
              <a:t>And He's looking down in love</a:t>
            </a:r>
          </a:p>
          <a:p>
            <a:r>
              <a:rPr lang="en-US" dirty="0" smtClean="0"/>
              <a:t>So, be careful little hands what you do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be careful little feet where you go</a:t>
            </a:r>
          </a:p>
          <a:p>
            <a:r>
              <a:rPr lang="en-US" dirty="0" smtClean="0"/>
              <a:t>O be careful little feet where you go</a:t>
            </a:r>
          </a:p>
          <a:p>
            <a:r>
              <a:rPr lang="en-US" dirty="0" smtClean="0"/>
              <a:t>There's a Father up above</a:t>
            </a:r>
          </a:p>
          <a:p>
            <a:r>
              <a:rPr lang="en-US" dirty="0" smtClean="0"/>
              <a:t>And He's looking down in love</a:t>
            </a:r>
          </a:p>
          <a:p>
            <a:r>
              <a:rPr lang="en-US" dirty="0" smtClean="0"/>
              <a:t>So, be careful little feet where you go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 be careful little mouth what you say</a:t>
            </a:r>
          </a:p>
          <a:p>
            <a:r>
              <a:rPr lang="en-US" dirty="0" smtClean="0"/>
              <a:t>O be careful little mouth what you say</a:t>
            </a:r>
          </a:p>
          <a:p>
            <a:r>
              <a:rPr lang="en-US" dirty="0" smtClean="0"/>
              <a:t>There's a Father up above</a:t>
            </a:r>
          </a:p>
          <a:p>
            <a:r>
              <a:rPr lang="en-US" dirty="0" smtClean="0"/>
              <a:t>And He's looking down in love</a:t>
            </a:r>
          </a:p>
          <a:p>
            <a:r>
              <a:rPr lang="en-US" dirty="0" smtClean="0"/>
              <a:t>So, be careful little mouth what you 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5469-D361-4B1E-9149-581B0D5BE69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Some Sins of the Tongue</a:t>
            </a:r>
            <a:r>
              <a:rPr lang="en-US" b="0" baseline="0" dirty="0" smtClean="0"/>
              <a:t>… (</a:t>
            </a:r>
            <a:r>
              <a:rPr lang="en-US" b="1" baseline="0" dirty="0" smtClean="0"/>
              <a:t>Titus 1:11</a:t>
            </a:r>
            <a:r>
              <a:rPr lang="en-US" b="0" baseline="0" dirty="0" smtClean="0"/>
              <a:t>) </a:t>
            </a:r>
            <a:endParaRPr lang="en-US" b="0" baseline="0" dirty="0" smtClean="0"/>
          </a:p>
          <a:p>
            <a:r>
              <a:rPr lang="en-US" b="0" baseline="0" dirty="0" smtClean="0"/>
              <a:t>The false teacher’s false teaching must </a:t>
            </a:r>
            <a:r>
              <a:rPr lang="en-US" b="0" baseline="0" dirty="0" smtClean="0"/>
              <a:t>be </a:t>
            </a:r>
            <a:r>
              <a:rPr lang="en-US" b="0" baseline="0" dirty="0" smtClean="0"/>
              <a:t>opposed and </a:t>
            </a:r>
            <a:r>
              <a:rPr lang="en-US" b="0" baseline="0" dirty="0" smtClean="0"/>
              <a:t>stopped! </a:t>
            </a:r>
            <a:r>
              <a:rPr lang="en-US" b="0" baseline="0" dirty="0" smtClean="0"/>
              <a:t>It can lead souls </a:t>
            </a:r>
            <a:r>
              <a:rPr lang="en-US" b="0" baseline="0" dirty="0" smtClean="0"/>
              <a:t>away from God </a:t>
            </a:r>
            <a:r>
              <a:rPr lang="en-US" b="0" baseline="0" dirty="0" smtClean="0"/>
              <a:t>and toward destruction. This opposition must </a:t>
            </a:r>
            <a:r>
              <a:rPr lang="en-US" b="0" baseline="0" dirty="0" smtClean="0"/>
              <a:t>be done with love (</a:t>
            </a:r>
            <a:r>
              <a:rPr lang="en-US" b="1" baseline="0" dirty="0" smtClean="0"/>
              <a:t>Eph.4:15</a:t>
            </a:r>
            <a:r>
              <a:rPr lang="en-US" b="0" baseline="0" dirty="0" smtClean="0"/>
              <a:t>), </a:t>
            </a:r>
            <a:r>
              <a:rPr lang="en-US" b="0" baseline="0" dirty="0" smtClean="0"/>
              <a:t>but it MUST be done!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Some Sins of the Tongue</a:t>
            </a:r>
            <a:r>
              <a:rPr lang="en-US" b="0" baseline="0" dirty="0" smtClean="0"/>
              <a:t>… (</a:t>
            </a:r>
            <a:r>
              <a:rPr lang="en-US" b="1" baseline="0" dirty="0" smtClean="0"/>
              <a:t>2 Cor.12:20</a:t>
            </a:r>
            <a:r>
              <a:rPr lang="en-US" b="0" baseline="0" dirty="0" smtClean="0"/>
              <a:t>) </a:t>
            </a:r>
            <a:endParaRPr lang="en-US" b="0" baseline="0" dirty="0" smtClean="0"/>
          </a:p>
          <a:p>
            <a:r>
              <a:rPr lang="en-US" b="0" baseline="0" dirty="0" smtClean="0"/>
              <a:t>Paul </a:t>
            </a:r>
            <a:r>
              <a:rPr lang="en-US" b="0" baseline="0" dirty="0" smtClean="0"/>
              <a:t>warned about problems that could arise among brethren </a:t>
            </a:r>
            <a:r>
              <a:rPr lang="en-US" b="0" baseline="0" dirty="0" smtClean="0"/>
              <a:t>because of failure </a:t>
            </a:r>
            <a:r>
              <a:rPr lang="en-US" b="0" baseline="0" dirty="0" smtClean="0"/>
              <a:t>to properly guard </a:t>
            </a:r>
            <a:r>
              <a:rPr lang="en-US" b="0" baseline="0" dirty="0" smtClean="0"/>
              <a:t>their tongues. </a:t>
            </a:r>
            <a:r>
              <a:rPr lang="en-US" b="0" baseline="0" dirty="0" smtClean="0"/>
              <a:t>All of these sinful emotions are stirred by words </a:t>
            </a:r>
            <a:r>
              <a:rPr lang="en-US" b="0" baseline="0" dirty="0" smtClean="0"/>
              <a:t>from an </a:t>
            </a:r>
            <a:r>
              <a:rPr lang="en-US" b="0" baseline="0" dirty="0" smtClean="0"/>
              <a:t>evil tongue. </a:t>
            </a:r>
            <a:r>
              <a:rPr lang="en-US" b="0" baseline="0" dirty="0" smtClean="0"/>
              <a:t>Such conduct </a:t>
            </a:r>
            <a:r>
              <a:rPr lang="en-US" b="0" baseline="0" dirty="0" smtClean="0"/>
              <a:t>can be avoided by </a:t>
            </a:r>
            <a:r>
              <a:rPr lang="en-US" b="0" baseline="0" dirty="0" smtClean="0"/>
              <a:t>practicing self-control (</a:t>
            </a:r>
            <a:r>
              <a:rPr lang="en-US" b="1" baseline="0" dirty="0" smtClean="0"/>
              <a:t>Gal.5:22,23)</a:t>
            </a:r>
            <a:r>
              <a:rPr lang="en-US" b="0" baseline="0" dirty="0" smtClean="0"/>
              <a:t>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Some Sins of the Tongue</a:t>
            </a:r>
            <a:r>
              <a:rPr lang="en-US" b="0" baseline="0" dirty="0" smtClean="0"/>
              <a:t>… (</a:t>
            </a:r>
            <a:r>
              <a:rPr lang="en-US" b="1" baseline="0" dirty="0" smtClean="0"/>
              <a:t>1 Tim. 5:13</a:t>
            </a:r>
            <a:r>
              <a:rPr lang="en-US" b="0" baseline="0" dirty="0" smtClean="0"/>
              <a:t>)</a:t>
            </a:r>
          </a:p>
          <a:p>
            <a:r>
              <a:rPr lang="en-US" b="0" baseline="0" dirty="0" smtClean="0"/>
              <a:t>People who are idle will </a:t>
            </a:r>
            <a:r>
              <a:rPr lang="en-US" b="0" baseline="0" dirty="0" smtClean="0"/>
              <a:t>fill </a:t>
            </a:r>
            <a:r>
              <a:rPr lang="en-US" b="0" baseline="0" dirty="0" smtClean="0"/>
              <a:t>their time </a:t>
            </a:r>
            <a:r>
              <a:rPr lang="en-US" b="0" baseline="0" dirty="0" smtClean="0"/>
              <a:t>with something. </a:t>
            </a:r>
            <a:r>
              <a:rPr lang="en-US" b="0" baseline="0" dirty="0" smtClean="0"/>
              <a:t>Before we repeat a matter, we need to ask one question: why </a:t>
            </a:r>
            <a:r>
              <a:rPr lang="en-US" b="0" baseline="0" dirty="0" smtClean="0"/>
              <a:t>are we are telling </a:t>
            </a:r>
            <a:r>
              <a:rPr lang="en-US" b="0" baseline="0" dirty="0" smtClean="0"/>
              <a:t>this </a:t>
            </a:r>
            <a:r>
              <a:rPr lang="en-US" b="0" baseline="0" dirty="0" smtClean="0"/>
              <a:t>person? Have we </a:t>
            </a:r>
            <a:r>
              <a:rPr lang="en-US" b="0" baseline="0" dirty="0" smtClean="0"/>
              <a:t>talked </a:t>
            </a:r>
            <a:r>
              <a:rPr lang="en-US" b="0" baseline="0" dirty="0" smtClean="0"/>
              <a:t>to </a:t>
            </a:r>
            <a:r>
              <a:rPr lang="en-US" b="0" baseline="0" dirty="0" smtClean="0"/>
              <a:t>the other person? </a:t>
            </a:r>
            <a:r>
              <a:rPr lang="en-US" b="0" baseline="0" dirty="0" smtClean="0"/>
              <a:t>(</a:t>
            </a:r>
            <a:r>
              <a:rPr lang="en-US" b="1" baseline="0" dirty="0" smtClean="0"/>
              <a:t>Prov.26:20</a:t>
            </a:r>
            <a:r>
              <a:rPr lang="en-US" b="0" baseline="0" dirty="0" smtClean="0"/>
              <a:t>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Some Sins of the Tongue</a:t>
            </a:r>
            <a:r>
              <a:rPr lang="en-US" b="0" baseline="0" dirty="0" smtClean="0"/>
              <a:t>… (</a:t>
            </a:r>
            <a:r>
              <a:rPr lang="en-US" b="1" baseline="0" dirty="0" smtClean="0"/>
              <a:t>Eph.4:29</a:t>
            </a:r>
            <a:r>
              <a:rPr lang="en-US" b="0" baseline="0" dirty="0" smtClean="0"/>
              <a:t>)  </a:t>
            </a:r>
            <a:endParaRPr lang="en-US" b="0" baseline="0" dirty="0" smtClean="0"/>
          </a:p>
          <a:p>
            <a:r>
              <a:rPr lang="en-US" b="0" baseline="0" dirty="0" smtClean="0"/>
              <a:t>Edification should be the aim of a person’s speech. </a:t>
            </a:r>
            <a:r>
              <a:rPr lang="en-US" b="0" baseline="0" dirty="0" smtClean="0"/>
              <a:t>Imparting </a:t>
            </a:r>
            <a:r>
              <a:rPr lang="en-US" b="0" i="1" baseline="0" dirty="0" smtClean="0"/>
              <a:t>grace</a:t>
            </a:r>
            <a:r>
              <a:rPr lang="en-US" b="0" baseline="0" dirty="0" smtClean="0"/>
              <a:t> may mean </a:t>
            </a:r>
            <a:r>
              <a:rPr lang="en-US" b="0" baseline="0" dirty="0" smtClean="0"/>
              <a:t>giving </a:t>
            </a:r>
            <a:r>
              <a:rPr lang="en-US" b="0" baseline="0" dirty="0" smtClean="0"/>
              <a:t>others what </a:t>
            </a:r>
            <a:r>
              <a:rPr lang="en-US" b="0" baseline="0" dirty="0" smtClean="0"/>
              <a:t>they don’t deserve—but what is proper! (</a:t>
            </a:r>
            <a:r>
              <a:rPr lang="en-US" b="1" baseline="0" dirty="0" smtClean="0"/>
              <a:t>Col.4:6) </a:t>
            </a:r>
            <a:r>
              <a:rPr lang="en-US" b="0" baseline="0" dirty="0" smtClean="0"/>
              <a:t>We </a:t>
            </a:r>
            <a:r>
              <a:rPr lang="en-US" b="0" baseline="0" dirty="0" smtClean="0"/>
              <a:t>must be careful about </a:t>
            </a:r>
            <a:r>
              <a:rPr lang="en-US" b="0" baseline="0" dirty="0" smtClean="0"/>
              <a:t>saying unnecessary things </a:t>
            </a:r>
            <a:r>
              <a:rPr lang="en-US" b="0" baseline="0" dirty="0" smtClean="0"/>
              <a:t>that </a:t>
            </a:r>
            <a:r>
              <a:rPr lang="en-US" b="0" baseline="0" dirty="0" smtClean="0"/>
              <a:t>serve </a:t>
            </a:r>
            <a:r>
              <a:rPr lang="en-US" b="0" baseline="0" dirty="0" smtClean="0"/>
              <a:t>no good </a:t>
            </a:r>
            <a:r>
              <a:rPr lang="en-US" b="0" baseline="0" dirty="0" smtClean="0"/>
              <a:t>purpose.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Some Sins of the Tongue</a:t>
            </a:r>
            <a:r>
              <a:rPr lang="en-US" b="0" baseline="0" dirty="0" smtClean="0"/>
              <a:t>… (</a:t>
            </a:r>
            <a:r>
              <a:rPr lang="en-US" b="1" baseline="0" dirty="0" smtClean="0"/>
              <a:t>Eph.5:4</a:t>
            </a:r>
            <a:r>
              <a:rPr lang="en-US" b="0" baseline="0" dirty="0" smtClean="0"/>
              <a:t>) </a:t>
            </a:r>
            <a:endParaRPr lang="en-US" b="0" baseline="0" dirty="0" smtClean="0"/>
          </a:p>
          <a:p>
            <a:r>
              <a:rPr lang="en-US" b="0" baseline="0" dirty="0" smtClean="0"/>
              <a:t>Some </a:t>
            </a:r>
            <a:r>
              <a:rPr lang="en-US" b="0" baseline="0" dirty="0" smtClean="0"/>
              <a:t>language and speech is just not compatible with </a:t>
            </a:r>
            <a:r>
              <a:rPr lang="en-US" b="0" baseline="0" dirty="0" smtClean="0"/>
              <a:t>Christianity. We </a:t>
            </a:r>
            <a:r>
              <a:rPr lang="en-US" b="0" baseline="0" dirty="0" smtClean="0"/>
              <a:t>must be careful </a:t>
            </a:r>
            <a:r>
              <a:rPr lang="en-US" b="0" baseline="0" dirty="0" smtClean="0"/>
              <a:t>about the kinds </a:t>
            </a:r>
            <a:r>
              <a:rPr lang="en-US" b="0" baseline="0" dirty="0" smtClean="0"/>
              <a:t>of conversations </a:t>
            </a:r>
            <a:r>
              <a:rPr lang="en-US" b="0" baseline="0" dirty="0" smtClean="0"/>
              <a:t>in which we involve ourselves.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Some Sins of the Tongue</a:t>
            </a:r>
            <a:r>
              <a:rPr lang="en-US" b="0" baseline="0" dirty="0" smtClean="0"/>
              <a:t>… </a:t>
            </a:r>
            <a:endParaRPr lang="en-US" b="0" baseline="0" dirty="0" smtClean="0"/>
          </a:p>
          <a:p>
            <a:r>
              <a:rPr lang="en-US" b="0" baseline="0" dirty="0" smtClean="0"/>
              <a:t>Following is </a:t>
            </a:r>
            <a:r>
              <a:rPr lang="en-US" b="0" baseline="0" dirty="0" smtClean="0"/>
              <a:t>a list of </a:t>
            </a:r>
            <a:r>
              <a:rPr lang="en-US" b="0" baseline="0" dirty="0" smtClean="0"/>
              <a:t>tongue dangers that God’s people need </a:t>
            </a:r>
            <a:r>
              <a:rPr lang="en-US" b="0" baseline="0" dirty="0" smtClean="0"/>
              <a:t>to </a:t>
            </a:r>
            <a:r>
              <a:rPr lang="en-US" b="0" baseline="0" dirty="0" smtClean="0"/>
              <a:t>avoid. They are all sinful uses of the tongue. </a:t>
            </a:r>
            <a:r>
              <a:rPr lang="en-US" b="0" baseline="0" dirty="0" smtClean="0"/>
              <a:t>(</a:t>
            </a:r>
            <a:r>
              <a:rPr lang="en-US" b="0" i="1" baseline="0" dirty="0" smtClean="0"/>
              <a:t>Briefly comment on each one</a:t>
            </a:r>
            <a:r>
              <a:rPr lang="en-US" b="0" baseline="0" dirty="0" smtClean="0"/>
              <a:t>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Effects</a:t>
            </a:r>
            <a:r>
              <a:rPr lang="en-US" b="1" baseline="0" dirty="0" smtClean="0"/>
              <a:t> the Tongue Can Have</a:t>
            </a:r>
            <a:r>
              <a:rPr lang="en-US" b="0" baseline="0" dirty="0" smtClean="0"/>
              <a:t>…</a:t>
            </a:r>
          </a:p>
          <a:p>
            <a:pPr marL="228600" indent="-228600">
              <a:buAutoNum type="arabicParenBoth"/>
            </a:pPr>
            <a:r>
              <a:rPr lang="en-US" b="0" baseline="0" dirty="0" smtClean="0"/>
              <a:t>Like poison (</a:t>
            </a:r>
            <a:r>
              <a:rPr lang="en-US" b="1" baseline="0" dirty="0" smtClean="0"/>
              <a:t>Jam.3:8); </a:t>
            </a:r>
            <a:r>
              <a:rPr lang="en-US" b="0" baseline="0" dirty="0" smtClean="0"/>
              <a:t>can </a:t>
            </a:r>
            <a:r>
              <a:rPr lang="en-US" b="0" baseline="0" dirty="0" smtClean="0"/>
              <a:t>kill </a:t>
            </a:r>
            <a:r>
              <a:rPr lang="en-US" b="0" baseline="0" dirty="0" smtClean="0"/>
              <a:t>relationships. </a:t>
            </a:r>
          </a:p>
          <a:p>
            <a:pPr marL="228600" indent="-228600">
              <a:buAutoNum type="arabicParenBoth"/>
            </a:pPr>
            <a:r>
              <a:rPr lang="en-US" b="0" baseline="0" dirty="0" smtClean="0"/>
              <a:t>A destructive fire (</a:t>
            </a:r>
            <a:r>
              <a:rPr lang="en-US" b="1" baseline="0" dirty="0" smtClean="0"/>
              <a:t>Jam.3:6); </a:t>
            </a:r>
            <a:r>
              <a:rPr lang="en-US" b="0" baseline="0" dirty="0" smtClean="0"/>
              <a:t>can </a:t>
            </a:r>
            <a:r>
              <a:rPr lang="en-US" b="0" baseline="0" dirty="0" smtClean="0"/>
              <a:t>destroy </a:t>
            </a:r>
            <a:r>
              <a:rPr lang="en-US" b="0" baseline="0" dirty="0" smtClean="0"/>
              <a:t>in a minute things </a:t>
            </a:r>
            <a:r>
              <a:rPr lang="en-US" b="0" baseline="0" dirty="0" smtClean="0"/>
              <a:t>that took years to </a:t>
            </a:r>
            <a:r>
              <a:rPr lang="en-US" b="0" baseline="0" dirty="0" smtClean="0"/>
              <a:t>build. </a:t>
            </a:r>
          </a:p>
          <a:p>
            <a:pPr marL="228600" indent="-228600">
              <a:buAutoNum type="arabicParenBoth"/>
            </a:pPr>
            <a:r>
              <a:rPr lang="en-US" b="0" baseline="0" dirty="0" smtClean="0"/>
              <a:t>Destroys a neighbor (</a:t>
            </a:r>
            <a:r>
              <a:rPr lang="en-US" b="1" baseline="0" dirty="0" smtClean="0"/>
              <a:t>Prov.11:9)</a:t>
            </a:r>
            <a:r>
              <a:rPr lang="en-US" b="0" baseline="0" dirty="0" smtClean="0"/>
              <a:t>. </a:t>
            </a:r>
          </a:p>
          <a:p>
            <a:pPr marL="228600" indent="-228600">
              <a:buAutoNum type="arabicParenBoth"/>
            </a:pPr>
            <a:r>
              <a:rPr lang="en-US" b="0" baseline="0" dirty="0" smtClean="0"/>
              <a:t>Reveals secrets (</a:t>
            </a:r>
            <a:r>
              <a:rPr lang="en-US" b="1" baseline="0" dirty="0" smtClean="0"/>
              <a:t>Prov.11:13</a:t>
            </a:r>
            <a:r>
              <a:rPr lang="en-US" b="1" baseline="0" dirty="0" smtClean="0"/>
              <a:t>; </a:t>
            </a:r>
            <a:r>
              <a:rPr lang="en-US" b="1" baseline="0" dirty="0" smtClean="0"/>
              <a:t>20:19); </a:t>
            </a:r>
            <a:r>
              <a:rPr lang="en-US" b="0" baseline="0" dirty="0" smtClean="0"/>
              <a:t>destroys </a:t>
            </a:r>
            <a:r>
              <a:rPr lang="en-US" b="0" baseline="0" dirty="0" smtClean="0"/>
              <a:t>one </a:t>
            </a:r>
            <a:r>
              <a:rPr lang="en-US" b="0" baseline="0" dirty="0" err="1" smtClean="0"/>
              <a:t>credability</a:t>
            </a:r>
            <a:r>
              <a:rPr lang="en-US" b="0" baseline="0" dirty="0" smtClean="0"/>
              <a:t>. </a:t>
            </a:r>
          </a:p>
          <a:p>
            <a:pPr marL="228600" indent="-228600">
              <a:buAutoNum type="arabicParenBoth"/>
            </a:pPr>
            <a:r>
              <a:rPr lang="en-US" b="0" baseline="0" dirty="0" smtClean="0"/>
              <a:t>Sows strife (</a:t>
            </a:r>
            <a:r>
              <a:rPr lang="en-US" b="1" baseline="0" dirty="0" smtClean="0"/>
              <a:t>Prov.16:28)</a:t>
            </a:r>
            <a:r>
              <a:rPr lang="en-US" b="0" baseline="0" dirty="0" smtClean="0"/>
              <a:t>. </a:t>
            </a:r>
          </a:p>
          <a:p>
            <a:pPr marL="228600" indent="-228600">
              <a:buAutoNum type="arabicParenBoth"/>
            </a:pPr>
            <a:r>
              <a:rPr lang="en-US" b="0" baseline="0" dirty="0" smtClean="0"/>
              <a:t>Separates friends (</a:t>
            </a:r>
            <a:r>
              <a:rPr lang="en-US" b="1" baseline="0" dirty="0" smtClean="0"/>
              <a:t>Prov.16:28</a:t>
            </a:r>
            <a:r>
              <a:rPr lang="en-US" b="0" baseline="0" dirty="0" smtClean="0"/>
              <a:t>; </a:t>
            </a:r>
            <a:r>
              <a:rPr lang="en-US" b="1" baseline="0" dirty="0" smtClean="0"/>
              <a:t>17:9); </a:t>
            </a:r>
            <a:r>
              <a:rPr lang="en-US" b="0" baseline="0" dirty="0" smtClean="0"/>
              <a:t>many </a:t>
            </a:r>
            <a:r>
              <a:rPr lang="en-US" b="0" baseline="0" dirty="0" smtClean="0"/>
              <a:t>friendships have been </a:t>
            </a:r>
            <a:r>
              <a:rPr lang="en-US" b="0" baseline="0" dirty="0" smtClean="0"/>
              <a:t>ruined </a:t>
            </a:r>
            <a:r>
              <a:rPr lang="en-US" b="0" baseline="0" dirty="0" smtClean="0"/>
              <a:t>by uncontrolled </a:t>
            </a:r>
            <a:r>
              <a:rPr lang="en-US" b="0" baseline="0" dirty="0" smtClean="0"/>
              <a:t>tongued. </a:t>
            </a:r>
          </a:p>
          <a:p>
            <a:pPr marL="228600" indent="-228600">
              <a:buAutoNum type="arabicParenBoth"/>
            </a:pPr>
            <a:r>
              <a:rPr lang="en-US" b="0" baseline="0" dirty="0" smtClean="0"/>
              <a:t>Destroys </a:t>
            </a:r>
            <a:r>
              <a:rPr lang="en-US" b="0" baseline="0" dirty="0" smtClean="0"/>
              <a:t>a </a:t>
            </a:r>
            <a:r>
              <a:rPr lang="en-US" b="0" baseline="0" dirty="0" smtClean="0"/>
              <a:t>church (</a:t>
            </a:r>
            <a:r>
              <a:rPr lang="en-US" b="1" baseline="0" dirty="0" smtClean="0"/>
              <a:t>Gal.5:15); the </a:t>
            </a:r>
            <a:r>
              <a:rPr lang="en-US" b="0" baseline="0" dirty="0" smtClean="0"/>
              <a:t>worst </a:t>
            </a:r>
            <a:r>
              <a:rPr lang="en-US" b="0" baseline="0" dirty="0" smtClean="0"/>
              <a:t>case and something God </a:t>
            </a:r>
            <a:r>
              <a:rPr lang="en-US" b="0" baseline="0" dirty="0" smtClean="0"/>
              <a:t>hates </a:t>
            </a:r>
            <a:r>
              <a:rPr lang="en-US" b="0" baseline="0" dirty="0" smtClean="0"/>
              <a:t>(</a:t>
            </a:r>
            <a:r>
              <a:rPr lang="en-US" b="1" baseline="0" dirty="0" smtClean="0"/>
              <a:t>Prov.6:19</a:t>
            </a:r>
            <a:r>
              <a:rPr lang="en-US" b="0" baseline="0" dirty="0" smtClean="0"/>
              <a:t>).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to Prevent</a:t>
            </a:r>
            <a:r>
              <a:rPr lang="en-US" b="1" baseline="0" dirty="0" smtClean="0"/>
              <a:t> Misuse of the Tongue</a:t>
            </a:r>
            <a:r>
              <a:rPr lang="en-US" b="0" baseline="0" dirty="0" smtClean="0"/>
              <a:t>…</a:t>
            </a:r>
          </a:p>
          <a:p>
            <a:pPr marL="228600" indent="-228600">
              <a:buAutoNum type="arabicParenBoth"/>
            </a:pPr>
            <a:r>
              <a:rPr lang="en-US" b="0" baseline="0" dirty="0" smtClean="0"/>
              <a:t>Restraint (</a:t>
            </a:r>
            <a:r>
              <a:rPr lang="en-US" b="1" baseline="0" dirty="0" smtClean="0"/>
              <a:t>Prov.10:19;29:11); </a:t>
            </a:r>
            <a:r>
              <a:rPr lang="en-US" b="0" baseline="0" dirty="0" smtClean="0"/>
              <a:t>choose your words carefully </a:t>
            </a:r>
            <a:r>
              <a:rPr lang="en-US" b="0" baseline="0" dirty="0" smtClean="0"/>
              <a:t>and soberly. </a:t>
            </a:r>
            <a:endParaRPr lang="en-US" b="0" baseline="0" dirty="0" smtClean="0"/>
          </a:p>
          <a:p>
            <a:pPr marL="228600" indent="-228600">
              <a:buAutoNum type="arabicParenBoth"/>
            </a:pPr>
            <a:r>
              <a:rPr lang="en-US" b="0" baseline="0" dirty="0" smtClean="0"/>
              <a:t>Be careful what you say </a:t>
            </a:r>
            <a:r>
              <a:rPr lang="en-US" b="0" baseline="0" dirty="0" smtClean="0"/>
              <a:t>to </a:t>
            </a:r>
            <a:r>
              <a:rPr lang="en-US" b="0" baseline="0" dirty="0" smtClean="0"/>
              <a:t>and about others (</a:t>
            </a:r>
            <a:r>
              <a:rPr lang="en-US" b="1" baseline="0" dirty="0" smtClean="0"/>
              <a:t>Jam.1:19; Prov.11:13); </a:t>
            </a:r>
            <a:r>
              <a:rPr lang="en-US" b="0" baseline="0" dirty="0" smtClean="0"/>
              <a:t>think </a:t>
            </a:r>
            <a:r>
              <a:rPr lang="en-US" b="0" baseline="0" dirty="0" smtClean="0"/>
              <a:t>before you speak. Measure your words and consider</a:t>
            </a:r>
            <a:r>
              <a:rPr lang="en-US" b="0" dirty="0" smtClean="0"/>
              <a:t> </a:t>
            </a:r>
            <a:r>
              <a:rPr lang="en-US" b="0" dirty="0" smtClean="0"/>
              <a:t>the effect they might have on others.</a:t>
            </a:r>
            <a:r>
              <a:rPr lang="en-US" b="0" baseline="0" dirty="0" smtClean="0"/>
              <a:t> </a:t>
            </a:r>
          </a:p>
          <a:p>
            <a:pPr marL="228600" indent="-228600">
              <a:buAutoNum type="arabicParenBoth"/>
            </a:pPr>
            <a:r>
              <a:rPr lang="en-US" b="0" baseline="0" dirty="0" smtClean="0"/>
              <a:t>Give </a:t>
            </a:r>
            <a:r>
              <a:rPr lang="en-US" b="0" baseline="0" dirty="0" smtClean="0"/>
              <a:t>the benefit of the </a:t>
            </a:r>
            <a:r>
              <a:rPr lang="en-US" b="0" baseline="0" dirty="0" smtClean="0"/>
              <a:t>doubt (</a:t>
            </a:r>
            <a:r>
              <a:rPr lang="en-US" b="1" baseline="0" dirty="0" smtClean="0"/>
              <a:t>1 Cor.13:4-8); d</a:t>
            </a:r>
            <a:r>
              <a:rPr lang="en-US" baseline="0" dirty="0" smtClean="0"/>
              <a:t>on’t </a:t>
            </a:r>
            <a:r>
              <a:rPr lang="en-US" baseline="0" dirty="0" smtClean="0"/>
              <a:t>be so quick to think the </a:t>
            </a:r>
            <a:r>
              <a:rPr lang="en-US" baseline="0" dirty="0" smtClean="0"/>
              <a:t>worse instead of </a:t>
            </a:r>
            <a:r>
              <a:rPr lang="en-US" baseline="0" dirty="0" smtClean="0"/>
              <a:t>the </a:t>
            </a:r>
            <a:r>
              <a:rPr lang="en-US" baseline="0" dirty="0" smtClean="0"/>
              <a:t>better.</a:t>
            </a:r>
            <a:r>
              <a:rPr lang="en-US" b="0" baseline="0" dirty="0" smtClean="0"/>
              <a:t> </a:t>
            </a:r>
          </a:p>
          <a:p>
            <a:pPr marL="228600" indent="-228600">
              <a:buAutoNum type="arabicParenBoth"/>
            </a:pPr>
            <a:r>
              <a:rPr lang="en-US" b="0" baseline="0" dirty="0" smtClean="0"/>
              <a:t>Purify your mind (</a:t>
            </a:r>
            <a:r>
              <a:rPr lang="en-US" b="1" baseline="0" dirty="0" smtClean="0"/>
              <a:t>Matthew 23:25,26</a:t>
            </a:r>
            <a:r>
              <a:rPr lang="en-US" b="1" baseline="0" dirty="0" smtClean="0"/>
              <a:t>; 12:33; </a:t>
            </a:r>
            <a:r>
              <a:rPr lang="en-US" b="1" baseline="0" dirty="0" smtClean="0"/>
              <a:t>Rom.12:1,2); </a:t>
            </a:r>
            <a:r>
              <a:rPr lang="en-US" b="0" baseline="0" dirty="0" smtClean="0"/>
              <a:t>be </a:t>
            </a:r>
            <a:r>
              <a:rPr lang="en-US" b="0" baseline="0" dirty="0" smtClean="0"/>
              <a:t>careful that </a:t>
            </a:r>
            <a:r>
              <a:rPr lang="en-US" b="0" baseline="0" dirty="0" smtClean="0"/>
              <a:t>you don’t </a:t>
            </a:r>
            <a:r>
              <a:rPr lang="en-US" b="0" baseline="0" dirty="0" smtClean="0"/>
              <a:t>make </a:t>
            </a:r>
            <a:r>
              <a:rPr lang="en-US" b="0" baseline="0" dirty="0" smtClean="0"/>
              <a:t>your life one that is full </a:t>
            </a:r>
            <a:r>
              <a:rPr lang="en-US" b="0" baseline="0" dirty="0" smtClean="0"/>
              <a:t>of </a:t>
            </a:r>
            <a:r>
              <a:rPr lang="en-US" b="0" baseline="0" dirty="0" smtClean="0"/>
              <a:t>hypocrisy.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Review</a:t>
            </a:r>
            <a:r>
              <a:rPr lang="en-US" baseline="0" dirty="0" smtClean="0"/>
              <a:t> of our study…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5469-D361-4B1E-9149-581B0D5BE69A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Summary—Invitation…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5469-D361-4B1E-9149-581B0D5BE6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text…</a:t>
            </a:r>
            <a:r>
              <a:rPr lang="en-US" b="1" dirty="0" smtClean="0"/>
              <a:t>Matt.12:33,34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text…</a:t>
            </a:r>
            <a:r>
              <a:rPr lang="en-US" b="1" dirty="0" smtClean="0"/>
              <a:t>Matt.12:35,36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text…</a:t>
            </a:r>
            <a:r>
              <a:rPr lang="en-US" b="1" dirty="0" smtClean="0"/>
              <a:t>Matt.12:37</a:t>
            </a:r>
            <a:r>
              <a:rPr lang="en-US" b="0" dirty="0" smtClean="0"/>
              <a:t>. Let us see what we can learn from these words uttered by our Lord concerning the need for rightful and edifying</a:t>
            </a:r>
            <a:r>
              <a:rPr lang="en-US" b="0" baseline="0" dirty="0" smtClean="0"/>
              <a:t> speech…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The Christian Is Concerned About</a:t>
            </a:r>
            <a:r>
              <a:rPr lang="en-US" b="0" baseline="0" dirty="0" smtClean="0"/>
              <a:t> What He /She Says… (</a:t>
            </a:r>
            <a:r>
              <a:rPr lang="en-US" b="1" baseline="0" dirty="0" smtClean="0"/>
              <a:t>Psa.39:1</a:t>
            </a:r>
            <a:r>
              <a:rPr lang="en-US" b="0" baseline="0" dirty="0" smtClean="0"/>
              <a:t>) Each of us must guard </a:t>
            </a:r>
            <a:r>
              <a:rPr lang="en-US" b="0" baseline="0" dirty="0" smtClean="0"/>
              <a:t>his tongue lest we </a:t>
            </a:r>
            <a:r>
              <a:rPr lang="en-US" b="0" baseline="0" dirty="0" smtClean="0"/>
              <a:t>use it to commit sin. </a:t>
            </a:r>
            <a:r>
              <a:rPr lang="en-US" b="0" baseline="0" dirty="0" smtClean="0"/>
              <a:t>To </a:t>
            </a:r>
            <a:r>
              <a:rPr lang="en-US" b="0" baseline="0" dirty="0" smtClean="0"/>
              <a:t>guard the </a:t>
            </a:r>
            <a:r>
              <a:rPr lang="en-US" b="0" baseline="0" dirty="0" smtClean="0"/>
              <a:t>tongue, </a:t>
            </a:r>
            <a:r>
              <a:rPr lang="en-US" b="0" baseline="0" dirty="0" smtClean="0"/>
              <a:t>we MUST guard our hearts. This is especially true when </a:t>
            </a:r>
            <a:r>
              <a:rPr lang="en-US" b="0" baseline="0" dirty="0" smtClean="0"/>
              <a:t>we are around </a:t>
            </a:r>
            <a:r>
              <a:rPr lang="en-US" b="0" baseline="0" dirty="0" smtClean="0"/>
              <a:t>others who </a:t>
            </a:r>
            <a:r>
              <a:rPr lang="en-US" b="0" baseline="0" dirty="0" smtClean="0"/>
              <a:t>use </a:t>
            </a:r>
            <a:r>
              <a:rPr lang="en-US" b="0" baseline="0" dirty="0" smtClean="0"/>
              <a:t>their </a:t>
            </a:r>
            <a:r>
              <a:rPr lang="en-US" b="0" baseline="0" dirty="0" smtClean="0"/>
              <a:t>speech </a:t>
            </a:r>
            <a:r>
              <a:rPr lang="en-US" b="0" baseline="0" dirty="0" smtClean="0"/>
              <a:t>in a wicked </a:t>
            </a:r>
            <a:r>
              <a:rPr lang="en-US" b="0" baseline="0" dirty="0" smtClean="0"/>
              <a:t>way. We do </a:t>
            </a:r>
            <a:r>
              <a:rPr lang="en-US" b="0" baseline="0" dirty="0" smtClean="0"/>
              <a:t>not </a:t>
            </a:r>
            <a:r>
              <a:rPr lang="en-US" b="0" baseline="0" dirty="0" smtClean="0"/>
              <a:t>want to follow </a:t>
            </a:r>
            <a:r>
              <a:rPr lang="en-US" b="0" baseline="0" dirty="0" smtClean="0"/>
              <a:t>their conduct </a:t>
            </a:r>
            <a:r>
              <a:rPr lang="en-US" b="0" baseline="0" dirty="0" smtClean="0"/>
              <a:t>and add </a:t>
            </a:r>
            <a:r>
              <a:rPr lang="en-US" b="0" baseline="0" dirty="0" smtClean="0"/>
              <a:t>our </a:t>
            </a:r>
            <a:r>
              <a:rPr lang="en-US" b="0" baseline="0" dirty="0" smtClean="0"/>
              <a:t>voices </a:t>
            </a:r>
            <a:r>
              <a:rPr lang="en-US" b="0" baseline="0" dirty="0" smtClean="0"/>
              <a:t>to the situation!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The Christian Is Concerned About</a:t>
            </a:r>
            <a:r>
              <a:rPr lang="en-US" b="0" baseline="0" dirty="0" smtClean="0"/>
              <a:t> What He /She Says… (</a:t>
            </a:r>
            <a:r>
              <a:rPr lang="en-US" b="1" baseline="0" dirty="0" smtClean="0"/>
              <a:t>Jam.1:26</a:t>
            </a:r>
            <a:r>
              <a:rPr lang="en-US" b="0" baseline="0" dirty="0" smtClean="0"/>
              <a:t>) </a:t>
            </a:r>
            <a:endParaRPr lang="en-US" b="0" baseline="0" dirty="0" smtClean="0"/>
          </a:p>
          <a:p>
            <a:r>
              <a:rPr lang="en-US" b="0" baseline="0" dirty="0" smtClean="0"/>
              <a:t>God’s </a:t>
            </a:r>
            <a:r>
              <a:rPr lang="en-US" b="0" baseline="0" dirty="0" smtClean="0"/>
              <a:t>people must be </a:t>
            </a:r>
            <a:r>
              <a:rPr lang="en-US" b="0" baseline="0" dirty="0" smtClean="0"/>
              <a:t>people who </a:t>
            </a:r>
            <a:r>
              <a:rPr lang="en-US" b="0" baseline="0" dirty="0" smtClean="0"/>
              <a:t>have mastered the ability to </a:t>
            </a:r>
            <a:r>
              <a:rPr lang="en-US" b="0" i="1" baseline="0" dirty="0" smtClean="0"/>
              <a:t>bridle</a:t>
            </a:r>
            <a:r>
              <a:rPr lang="en-US" b="0" baseline="0" dirty="0" smtClean="0"/>
              <a:t> their tongues. Defined, the word means</a:t>
            </a:r>
            <a:r>
              <a:rPr lang="en-US" b="0" baseline="0" dirty="0" smtClean="0"/>
              <a:t>, “</a:t>
            </a:r>
            <a:r>
              <a:rPr lang="en-US" b="1" i="1" baseline="0" dirty="0" smtClean="0"/>
              <a:t>to curb or check; to control or restrain</a:t>
            </a:r>
            <a:r>
              <a:rPr lang="en-US" b="0" baseline="0" dirty="0" smtClean="0"/>
              <a:t>.” {Illus. horse bridle</a:t>
            </a:r>
            <a:r>
              <a:rPr lang="en-US" b="0" baseline="0" dirty="0" smtClean="0"/>
              <a:t>} Our </a:t>
            </a:r>
            <a:r>
              <a:rPr lang="en-US" b="0" baseline="0" dirty="0" smtClean="0"/>
              <a:t>religion is useless (unprofitable and vain} if we don’t control our </a:t>
            </a:r>
            <a:r>
              <a:rPr lang="en-US" b="0" baseline="0" dirty="0" smtClean="0"/>
              <a:t>tongues! </a:t>
            </a:r>
            <a:r>
              <a:rPr lang="en-US" b="0" baseline="0" dirty="0" smtClean="0"/>
              <a:t>This can only be accomplished </a:t>
            </a:r>
            <a:r>
              <a:rPr lang="en-US" b="0" baseline="0" dirty="0" smtClean="0"/>
              <a:t>if we understand </a:t>
            </a:r>
            <a:r>
              <a:rPr lang="en-US" b="0" baseline="0" dirty="0" smtClean="0"/>
              <a:t>that our words have meaning and </a:t>
            </a:r>
            <a:r>
              <a:rPr lang="en-US" b="0" baseline="0" dirty="0" smtClean="0"/>
              <a:t>power—either </a:t>
            </a:r>
            <a:r>
              <a:rPr lang="en-US" b="0" baseline="0" dirty="0" smtClean="0"/>
              <a:t>good or evil!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r>
              <a:rPr lang="en-US" baseline="0" dirty="0" smtClean="0"/>
              <a:t> of our study…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5469-D361-4B1E-9149-581B0D5BE69A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The Tongue Is Dangerous</a:t>
            </a:r>
            <a:r>
              <a:rPr lang="en-US" dirty="0" smtClean="0"/>
              <a:t>. </a:t>
            </a:r>
            <a:endParaRPr lang="en-US" dirty="0" smtClean="0"/>
          </a:p>
          <a:p>
            <a:pPr marL="228600" indent="-228600">
              <a:buAutoNum type="arabicParenBoth"/>
            </a:pPr>
            <a:r>
              <a:rPr lang="en-US" dirty="0" smtClean="0"/>
              <a:t>Tremendous power for </a:t>
            </a:r>
            <a:r>
              <a:rPr lang="en-US" dirty="0" smtClean="0"/>
              <a:t>both </a:t>
            </a:r>
            <a:r>
              <a:rPr lang="en-US" dirty="0" smtClean="0"/>
              <a:t>good</a:t>
            </a:r>
            <a:r>
              <a:rPr lang="en-US" baseline="0" dirty="0" smtClean="0"/>
              <a:t> and evil. </a:t>
            </a:r>
            <a:r>
              <a:rPr lang="en-US" baseline="0" dirty="0" smtClean="0"/>
              <a:t>(</a:t>
            </a:r>
            <a:r>
              <a:rPr lang="en-US" i="1" baseline="0" dirty="0" smtClean="0"/>
              <a:t>But most often is the cause of </a:t>
            </a:r>
            <a:r>
              <a:rPr lang="en-US" i="1" baseline="0" dirty="0" smtClean="0"/>
              <a:t>big problems</a:t>
            </a:r>
            <a:r>
              <a:rPr lang="en-US" baseline="0" dirty="0" smtClean="0"/>
              <a:t>) </a:t>
            </a:r>
            <a:r>
              <a:rPr lang="en-US" b="1" baseline="0" dirty="0" smtClean="0"/>
              <a:t>Jam.3:1-6</a:t>
            </a:r>
            <a:r>
              <a:rPr lang="en-US" baseline="0" dirty="0" smtClean="0"/>
              <a:t>. </a:t>
            </a:r>
            <a:endParaRPr lang="en-US" baseline="0" dirty="0" smtClean="0"/>
          </a:p>
          <a:p>
            <a:pPr marL="228600" indent="-228600">
              <a:buAutoNum type="arabicParenBoth"/>
            </a:pPr>
            <a:r>
              <a:rPr lang="en-US" baseline="0" dirty="0" smtClean="0"/>
              <a:t>Is never fully tamed—</a:t>
            </a:r>
            <a:r>
              <a:rPr lang="en-US" b="1" baseline="0" dirty="0" smtClean="0"/>
              <a:t>Jam.3:7,8</a:t>
            </a:r>
            <a:r>
              <a:rPr lang="en-US" baseline="0" dirty="0" smtClean="0"/>
              <a:t>. </a:t>
            </a:r>
            <a:endParaRPr lang="en-US" baseline="0" dirty="0" smtClean="0"/>
          </a:p>
          <a:p>
            <a:pPr marL="228600" indent="-228600">
              <a:buAutoNum type="arabicParenBoth"/>
            </a:pPr>
            <a:r>
              <a:rPr lang="en-US" baseline="0" dirty="0" smtClean="0"/>
              <a:t>Reflects </a:t>
            </a:r>
            <a:r>
              <a:rPr lang="en-US" baseline="0" dirty="0" smtClean="0"/>
              <a:t>what is in the heart—</a:t>
            </a:r>
            <a:r>
              <a:rPr lang="en-US" b="1" baseline="0" dirty="0" smtClean="0"/>
              <a:t>Jam.3:9-12</a:t>
            </a:r>
            <a:r>
              <a:rPr lang="en-US" baseline="0" dirty="0" smtClean="0"/>
              <a:t>. People sometimes say, “</a:t>
            </a:r>
            <a:r>
              <a:rPr lang="en-US" b="1" baseline="0" dirty="0" smtClean="0"/>
              <a:t>I’m sorry I said that.” </a:t>
            </a:r>
            <a:r>
              <a:rPr lang="en-US" baseline="0" dirty="0" smtClean="0"/>
              <a:t>What they </a:t>
            </a:r>
            <a:r>
              <a:rPr lang="en-US" baseline="0" dirty="0" smtClean="0"/>
              <a:t>mean </a:t>
            </a:r>
            <a:r>
              <a:rPr lang="en-US" baseline="0" dirty="0" smtClean="0"/>
              <a:t>is they are sorry </a:t>
            </a:r>
            <a:r>
              <a:rPr lang="en-US" baseline="0" dirty="0" smtClean="0"/>
              <a:t>what </a:t>
            </a:r>
            <a:r>
              <a:rPr lang="en-US" baseline="0" dirty="0" smtClean="0"/>
              <a:t>they were </a:t>
            </a:r>
            <a:r>
              <a:rPr lang="en-US" baseline="0" dirty="0" smtClean="0"/>
              <a:t>thinking slipped out!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375469-D361-4B1E-9149-581B0D5BE69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0" dirty="0" smtClean="0"/>
              <a:t>Some Sins of the Tongue</a:t>
            </a:r>
            <a:r>
              <a:rPr lang="en-US" b="0" baseline="0" dirty="0" smtClean="0"/>
              <a:t>… (</a:t>
            </a:r>
            <a:r>
              <a:rPr lang="en-US" b="1" baseline="0" dirty="0" smtClean="0"/>
              <a:t>Acts 20:30</a:t>
            </a:r>
            <a:r>
              <a:rPr lang="en-US" b="0" baseline="0" dirty="0" smtClean="0"/>
              <a:t>) </a:t>
            </a:r>
            <a:endParaRPr lang="en-US" b="0" baseline="0" dirty="0" smtClean="0"/>
          </a:p>
          <a:p>
            <a:r>
              <a:rPr lang="en-US" b="0" baseline="0" dirty="0" smtClean="0"/>
              <a:t>God’s </a:t>
            </a:r>
            <a:r>
              <a:rPr lang="en-US" b="0" baseline="0" dirty="0" smtClean="0"/>
              <a:t>people must listen carefully </a:t>
            </a:r>
            <a:r>
              <a:rPr lang="en-US" b="0" baseline="0" dirty="0" smtClean="0"/>
              <a:t>to the </a:t>
            </a:r>
            <a:r>
              <a:rPr lang="en-US" b="0" baseline="0" dirty="0" smtClean="0"/>
              <a:t>words of teachers and </a:t>
            </a:r>
            <a:r>
              <a:rPr lang="en-US" b="0" baseline="0" dirty="0" smtClean="0"/>
              <a:t>preachers </a:t>
            </a:r>
            <a:r>
              <a:rPr lang="en-US" b="0" baseline="0" dirty="0" smtClean="0"/>
              <a:t>giving instructions. Be </a:t>
            </a:r>
            <a:r>
              <a:rPr lang="en-US" b="0" baseline="0" dirty="0" smtClean="0"/>
              <a:t>certain they </a:t>
            </a:r>
            <a:r>
              <a:rPr lang="en-US" b="0" baseline="0" dirty="0" smtClean="0"/>
              <a:t>are </a:t>
            </a:r>
            <a:r>
              <a:rPr lang="en-US" b="0" baseline="0" dirty="0" smtClean="0"/>
              <a:t>teaching from </a:t>
            </a:r>
            <a:r>
              <a:rPr lang="en-US" b="0" baseline="0" dirty="0" smtClean="0"/>
              <a:t>God’s word—not </a:t>
            </a:r>
            <a:r>
              <a:rPr lang="en-US" b="0" baseline="0" dirty="0" smtClean="0"/>
              <a:t>their personal </a:t>
            </a:r>
            <a:r>
              <a:rPr lang="en-US" b="0" baseline="0" dirty="0" smtClean="0"/>
              <a:t>opinions. (</a:t>
            </a:r>
            <a:r>
              <a:rPr lang="en-US" b="1" baseline="0" dirty="0" smtClean="0"/>
              <a:t>Acts 17:11</a:t>
            </a:r>
            <a:r>
              <a:rPr lang="en-US" b="0" baseline="0" dirty="0" smtClean="0"/>
              <a:t>)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CE49A-74AA-4227-B55B-3B0314ADC681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EA358-AD50-47DA-A6B2-A712BD14CB57}" type="datetimeFigureOut">
              <a:rPr lang="en-US" smtClean="0"/>
              <a:pPr/>
              <a:t>12/28/2009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D33CC-A295-4794-9509-FF15ABF8FF5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45720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419600" y="533400"/>
            <a:ext cx="4191000" cy="4924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“Be Careful Little Mouth What You Say…”</a:t>
            </a:r>
            <a:endParaRPr lang="en-US" sz="5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5943600"/>
            <a:ext cx="3810000" cy="584775"/>
          </a:xfrm>
          <a:prstGeom prst="rect">
            <a:avLst/>
          </a:prstGeom>
          <a:solidFill>
            <a:schemeClr val="bg1"/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Matthew 12:33-37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0"/>
            <a:ext cx="56388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243840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“Whose mouths must be stopped, who subvert whole households, teaching things which they ought not, for the sake of dishonest gain.”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905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Titus 1:11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9" name="Picture 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" y="1600200"/>
            <a:ext cx="281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000" y="1295400"/>
            <a:ext cx="16764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Sins of the Tongue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57912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2163901"/>
            <a:ext cx="4495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“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For I fear lest, when I come, I shall not find you such as I wish, and that I shall be found by you such as you do not wish; lest there be contentions, jealousies, outbursts of wrath, selfish ambitions, </a:t>
            </a:r>
            <a:r>
              <a:rPr lang="en-US" sz="2400" b="1" i="1" dirty="0" err="1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backbitings</a:t>
            </a:r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, whisperings, conceits, tumults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.”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2 Corinthians 12:20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9" name="Picture 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" y="1600200"/>
            <a:ext cx="281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000" y="1295400"/>
            <a:ext cx="16764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Sins of the Tongue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57912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33800" y="21336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“And besides they learn to be idle, wandering about from house to house, and not only idle but also gossips and busybodies, saying things which they ought not.”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1 Timothy 5:13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9" name="Picture 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" y="1600200"/>
            <a:ext cx="281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000" y="1295400"/>
            <a:ext cx="16764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Sins of the Tongue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57912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33800" y="1981200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Let no corrupt word proceed out of your mouth, but what is good for necessary edification, that it may impart grace to the hearers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Ephesians 4:29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9" name="Picture 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" y="1600200"/>
            <a:ext cx="281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000" y="1295400"/>
            <a:ext cx="16764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Sins of the Tongue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95400"/>
            <a:ext cx="57912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733800" y="2210812"/>
            <a:ext cx="449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Neither filthiness, nor foolish talking, nor coarse jesting, which are not fitting, but rather giving of thanks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.”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1600200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Ephesians 5:4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9" name="Picture 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" y="1600200"/>
            <a:ext cx="281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000" y="1295400"/>
            <a:ext cx="16764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Sins of the Tongue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04800" y="1600200"/>
            <a:ext cx="281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62000" y="1295400"/>
            <a:ext cx="16764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 Diagonal Corner Rectangle 7"/>
          <p:cNvSpPr/>
          <p:nvPr/>
        </p:nvSpPr>
        <p:spPr>
          <a:xfrm>
            <a:off x="2971800" y="1447800"/>
            <a:ext cx="6019800" cy="5257800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00400" y="1564243"/>
            <a:ext cx="571500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lying tongue 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flattering tongue 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proud tongue 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overused tongue 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swift tongue 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backbiting tongue 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tale-bearing (</a:t>
            </a:r>
            <a:r>
              <a:rPr lang="en-US" sz="2400" b="1" i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gossiping)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 tongue 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cursing tongue 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filthy-talking tongue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complaining tongue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The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silent tongue </a:t>
            </a:r>
            <a:endParaRPr lang="en-US" sz="24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Sins of the Tongue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686800" cy="769441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Effects 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Tongue </a:t>
            </a:r>
            <a:r>
              <a:rPr lang="en-US" sz="44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Can Have</a:t>
            </a:r>
            <a:endParaRPr lang="en-US" sz="44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971800" y="1143000"/>
            <a:ext cx="6019800" cy="5715000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3048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3200400" y="1295400"/>
            <a:ext cx="51054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Like poison </a:t>
            </a:r>
            <a:r>
              <a:rPr lang="en-US" sz="2800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(James 3:8)</a:t>
            </a: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A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destructive fire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James 3:6)</a:t>
            </a: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Destroys a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neighbor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/>
            </a:r>
            <a:b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Proverbs 11:9)</a:t>
            </a: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Reveals secrets</a:t>
            </a:r>
            <a:b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Proverbs 11:13; 20:19)</a:t>
            </a: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Sows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strife 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Proverbs 16:28)</a:t>
            </a: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Separates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friends</a:t>
            </a:r>
            <a:b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Proverbs 16:28; 17:9)</a:t>
            </a: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Destroys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>a church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  <a:t/>
            </a:r>
            <a:br>
              <a:rPr lang="en-US" sz="2800" b="1" dirty="0" smtClean="0">
                <a:solidFill>
                  <a:schemeClr val="bg2">
                    <a:lumMod val="10000"/>
                  </a:schemeClr>
                </a:solidFill>
                <a:latin typeface="Arial Narrow" pitchFamily="34" charset="0"/>
              </a:rPr>
            </a:b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(</a:t>
            </a:r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</a:rPr>
              <a:t>Galatians 5:15)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28600"/>
            <a:ext cx="8991600" cy="646331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How to Prevent Misuse of the Tongue</a:t>
            </a:r>
            <a:endParaRPr lang="en-US" sz="36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971800" y="1143000"/>
            <a:ext cx="6019800" cy="5715000"/>
          </a:xfrm>
          <a:prstGeom prst="round2DiagRect">
            <a:avLst/>
          </a:prstGeom>
          <a:solidFill>
            <a:srgbClr val="FFFFFF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47800"/>
            <a:ext cx="2895600" cy="54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3429000" y="1569452"/>
            <a:ext cx="5181600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Restraint 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-</a:t>
            </a:r>
            <a:r>
              <a:rPr lang="en-US" sz="3200" dirty="0" smtClean="0">
                <a:latin typeface="Arial Narrow" pitchFamily="34" charset="0"/>
                <a:cs typeface="Arial" pitchFamily="34" charset="0"/>
              </a:rPr>
              <a:t>                            </a:t>
            </a: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(Proverbs </a:t>
            </a: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10:19; </a:t>
            </a: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29:11) </a:t>
            </a:r>
            <a:endParaRPr lang="en-US" sz="3200" b="1" dirty="0" smtClean="0">
              <a:solidFill>
                <a:schemeClr val="accent1"/>
              </a:solidFill>
              <a:latin typeface="Arial Narrow" pitchFamily="34" charset="0"/>
              <a:cs typeface="Arial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Being careful what we say to and about others</a:t>
            </a:r>
            <a:r>
              <a:rPr lang="en-US" sz="3200" b="1" dirty="0" smtClean="0">
                <a:latin typeface="Arial Narrow" pitchFamily="34" charset="0"/>
                <a:cs typeface="Arial" pitchFamily="34" charset="0"/>
              </a:rPr>
              <a:t/>
            </a:r>
            <a:br>
              <a:rPr lang="en-US" sz="3200" b="1" dirty="0" smtClean="0">
                <a:latin typeface="Arial Narrow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(James </a:t>
            </a: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1:19; Proverbs </a:t>
            </a: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11:13)</a:t>
            </a:r>
            <a:r>
              <a:rPr lang="en-US" sz="3200" dirty="0" smtClean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en-US" sz="3200" dirty="0" smtClean="0">
              <a:solidFill>
                <a:srgbClr val="FF0000"/>
              </a:solidFill>
              <a:latin typeface="Arial Narrow" pitchFamily="34" charset="0"/>
              <a:cs typeface="Arial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Give </a:t>
            </a:r>
            <a:r>
              <a:rPr lang="en-US" sz="32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the benefit of the doubt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(1 </a:t>
            </a: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Corinthians </a:t>
            </a: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13:4-8) </a:t>
            </a:r>
            <a:endParaRPr lang="en-US" sz="3200" b="1" dirty="0" smtClean="0">
              <a:solidFill>
                <a:schemeClr val="accent1"/>
              </a:solidFill>
              <a:latin typeface="Arial Narrow" pitchFamily="34" charset="0"/>
              <a:cs typeface="Arial" pitchFamily="34" charset="0"/>
            </a:endParaRPr>
          </a:p>
          <a:p>
            <a:pPr marL="228600" indent="-228600">
              <a:spcBef>
                <a:spcPts val="600"/>
              </a:spcBef>
              <a:buClr>
                <a:schemeClr val="bg2">
                  <a:lumMod val="25000"/>
                </a:schemeClr>
              </a:buClr>
              <a:buFont typeface="Arial" pitchFamily="34" charset="0"/>
              <a:buChar char="•"/>
            </a:pPr>
            <a:r>
              <a:rPr lang="en-US" sz="3200" b="1" dirty="0" smtClean="0">
                <a:latin typeface="Arial Narrow" pitchFamily="34" charset="0"/>
                <a:cs typeface="Arial" pitchFamily="34" charset="0"/>
              </a:rPr>
              <a:t>Purify </a:t>
            </a:r>
            <a:r>
              <a:rPr lang="en-US" sz="3200" b="1" dirty="0" smtClean="0">
                <a:latin typeface="Arial Narrow" pitchFamily="34" charset="0"/>
                <a:cs typeface="Arial" pitchFamily="34" charset="0"/>
              </a:rPr>
              <a:t>your mind </a:t>
            </a:r>
            <a:br>
              <a:rPr lang="en-US" sz="3200" b="1" dirty="0" smtClean="0">
                <a:latin typeface="Arial Narrow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(Matthew </a:t>
            </a:r>
            <a:r>
              <a:rPr lang="en-US" sz="3200" b="1" dirty="0" smtClean="0">
                <a:solidFill>
                  <a:schemeClr val="accent1"/>
                </a:solidFill>
                <a:latin typeface="Arial Narrow" pitchFamily="34" charset="0"/>
                <a:cs typeface="Arial" pitchFamily="34" charset="0"/>
              </a:rPr>
              <a:t>23:25-26; 12:33</a:t>
            </a:r>
            <a:r>
              <a:rPr lang="en-US" sz="3200" b="1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32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1"/>
            <a:ext cx="52873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04800"/>
            <a:ext cx="8686800" cy="584775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 Careful Little Mouth What You Say…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4953000" y="990600"/>
            <a:ext cx="3962400" cy="5715000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105400" y="1310819"/>
            <a:ext cx="3657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Tongue Is Dangerous</a:t>
            </a:r>
          </a:p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Sins of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Tongue</a:t>
            </a:r>
            <a:endParaRPr lang="en-US" sz="3000" b="1" dirty="0" smtClean="0">
              <a:ln w="1841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Effects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Tongue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Can Have</a:t>
            </a:r>
          </a:p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to Prevent Misuse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Tongue</a:t>
            </a:r>
            <a:endParaRPr lang="en-US" sz="3000" b="1" dirty="0" smtClean="0">
              <a:ln w="1841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413862"/>
            <a:ext cx="9144000" cy="544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2400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Every one of us can work harder at being careful about: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334000"/>
            <a:ext cx="89154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663300"/>
                </a:solidFill>
                <a:latin typeface="Arial Black" pitchFamily="34" charset="0"/>
              </a:rPr>
              <a:t>What  </a:t>
            </a:r>
            <a:r>
              <a:rPr lang="en-US" sz="4000" u="sng" dirty="0" smtClean="0">
                <a:solidFill>
                  <a:srgbClr val="663300"/>
                </a:solidFill>
                <a:latin typeface="Arial Black" pitchFamily="34" charset="0"/>
              </a:rPr>
              <a:t>we </a:t>
            </a:r>
            <a:r>
              <a:rPr lang="en-US" sz="4000" u="sng" dirty="0" smtClean="0">
                <a:solidFill>
                  <a:srgbClr val="663300"/>
                </a:solidFill>
                <a:latin typeface="Arial Black" pitchFamily="34" charset="0"/>
              </a:rPr>
              <a:t>say</a:t>
            </a:r>
            <a:r>
              <a:rPr lang="en-US" sz="4000" dirty="0" smtClean="0">
                <a:solidFill>
                  <a:srgbClr val="663300"/>
                </a:solidFill>
                <a:latin typeface="Arial Black" pitchFamily="34" charset="0"/>
              </a:rPr>
              <a:t>; how </a:t>
            </a:r>
            <a:r>
              <a:rPr lang="en-US" sz="4000" dirty="0" smtClean="0">
                <a:solidFill>
                  <a:srgbClr val="663300"/>
                </a:solidFill>
                <a:latin typeface="Arial Black" pitchFamily="34" charset="0"/>
              </a:rPr>
              <a:t>we </a:t>
            </a:r>
            <a:r>
              <a:rPr lang="en-US" sz="4000" u="sng" dirty="0" smtClean="0">
                <a:solidFill>
                  <a:srgbClr val="663300"/>
                </a:solidFill>
                <a:latin typeface="Arial Black" pitchFamily="34" charset="0"/>
              </a:rPr>
              <a:t>say </a:t>
            </a:r>
            <a:r>
              <a:rPr lang="en-US" sz="4000" u="sng" dirty="0" smtClean="0">
                <a:solidFill>
                  <a:srgbClr val="663300"/>
                </a:solidFill>
                <a:latin typeface="Arial Black" pitchFamily="34" charset="0"/>
              </a:rPr>
              <a:t>it</a:t>
            </a:r>
            <a:r>
              <a:rPr lang="en-US" sz="4000" dirty="0" smtClean="0">
                <a:solidFill>
                  <a:srgbClr val="663300"/>
                </a:solidFill>
                <a:latin typeface="Arial Black" pitchFamily="34" charset="0"/>
              </a:rPr>
              <a:t>;</a:t>
            </a:r>
            <a:r>
              <a:rPr lang="en-US" sz="4000" u="sng" dirty="0" smtClean="0">
                <a:solidFill>
                  <a:srgbClr val="663300"/>
                </a:solidFill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663300"/>
                </a:solidFill>
                <a:latin typeface="Arial Black" pitchFamily="34" charset="0"/>
              </a:rPr>
              <a:t>to </a:t>
            </a:r>
            <a:r>
              <a:rPr lang="en-US" sz="4000" u="sng" dirty="0" smtClean="0">
                <a:solidFill>
                  <a:srgbClr val="663300"/>
                </a:solidFill>
                <a:latin typeface="Arial Black" pitchFamily="34" charset="0"/>
              </a:rPr>
              <a:t>whom we</a:t>
            </a:r>
            <a:r>
              <a:rPr lang="en-US" sz="4000" dirty="0" smtClean="0">
                <a:solidFill>
                  <a:srgbClr val="663300"/>
                </a:solidFill>
                <a:latin typeface="Arial Black" pitchFamily="34" charset="0"/>
              </a:rPr>
              <a:t> </a:t>
            </a:r>
            <a:r>
              <a:rPr lang="en-US" sz="4000" dirty="0" smtClean="0">
                <a:solidFill>
                  <a:srgbClr val="663300"/>
                </a:solidFill>
                <a:latin typeface="Arial Black" pitchFamily="34" charset="0"/>
              </a:rPr>
              <a:t>say it!</a:t>
            </a:r>
            <a:endParaRPr lang="en-US" sz="4000" dirty="0">
              <a:solidFill>
                <a:srgbClr val="6633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584775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 Careful Little Mouth What You Say…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3505199" cy="380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228600" y="1219200"/>
            <a:ext cx="2133600" cy="1371600"/>
          </a:xfrm>
          <a:prstGeom prst="wedgeRoundRectCallout">
            <a:avLst>
              <a:gd name="adj1" fmla="val -674"/>
              <a:gd name="adj2" fmla="val 12464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#@%^** “&gt;”@## @!@%## *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066800"/>
            <a:ext cx="5791200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19050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“Either make the tree good and its fruit good, or else make the tree bad and its fruit bad; for a tree is known by its fruit. Brood of vipers! How can you, being evil, speak good things? For out of the abundance of the heart the mouth speaks.”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447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Matthew 12:33,34</a:t>
            </a:r>
            <a:endParaRPr lang="en-US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3505199" cy="380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228600" y="1219200"/>
            <a:ext cx="2133600" cy="1371600"/>
          </a:xfrm>
          <a:prstGeom prst="wedgeRoundRectCallout">
            <a:avLst>
              <a:gd name="adj1" fmla="val -674"/>
              <a:gd name="adj2" fmla="val 12464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#@%^** “&gt;”@## @!@%## *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066800"/>
            <a:ext cx="5791200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1905000"/>
            <a:ext cx="4267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“A good man out of the good treasure of his heart brings forth good things, and an evil man out of the evil treasure brings forth evil things. But I say to you that for every idle word men may speak, they will give account of it in the day of judgment.”</a:t>
            </a:r>
            <a:endParaRPr lang="en-US" sz="24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447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 Black" pitchFamily="34" charset="0"/>
              </a:rPr>
              <a:t>Matthew 12:35,36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8686800" cy="584775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 Careful Little Mouth What You Say…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743200"/>
            <a:ext cx="3505199" cy="380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ular Callout 3"/>
          <p:cNvSpPr/>
          <p:nvPr/>
        </p:nvSpPr>
        <p:spPr>
          <a:xfrm>
            <a:off x="228600" y="1219200"/>
            <a:ext cx="2133600" cy="1371600"/>
          </a:xfrm>
          <a:prstGeom prst="wedgeRoundRectCallout">
            <a:avLst>
              <a:gd name="adj1" fmla="val -674"/>
              <a:gd name="adj2" fmla="val 124640"/>
              <a:gd name="adj3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#@%^** “&gt;”@## @!@%## *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066800"/>
            <a:ext cx="5791200" cy="5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86200" y="2169855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“For by your words you will be justified, and by your words you will be condemned.”</a:t>
            </a:r>
            <a:endParaRPr lang="en-US" sz="32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4478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rial Black" pitchFamily="34" charset="0"/>
              </a:rPr>
              <a:t>Matthew 12:37</a:t>
            </a:r>
            <a:endParaRPr lang="en-US" sz="2400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304800"/>
            <a:ext cx="8686800" cy="584775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 Careful Little Mouth What You Say…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Christian Is Concerned About What He /She Says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0"/>
            <a:ext cx="5334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91000" y="2667000"/>
            <a:ext cx="411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“I said, ‘I will guard my ways, 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lest I </a:t>
            </a:r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sin with my tongue; I will restrain my mouth with a muzzle, while the wicked are before me.”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981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Psalm 39:1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1"/>
            <a:ext cx="3348111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1524000"/>
            <a:ext cx="53340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191000" y="2514600"/>
            <a:ext cx="4114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“If anyone among you thinks he is religious, and does not bridle his tongue but deceives his own heart, this one's religion is useless.”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1905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James 1:26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1"/>
            <a:ext cx="3348111" cy="495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8600" y="304800"/>
            <a:ext cx="8686800" cy="1200329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Christian Is Concerned About What He /She Says</a:t>
            </a:r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…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1"/>
            <a:ext cx="52873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ound Diagonal Corner Rectangle 18"/>
          <p:cNvSpPr/>
          <p:nvPr/>
        </p:nvSpPr>
        <p:spPr>
          <a:xfrm>
            <a:off x="4953000" y="990600"/>
            <a:ext cx="3962400" cy="5715000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105400" y="1310819"/>
            <a:ext cx="3657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Tongue Is Dangerous</a:t>
            </a:r>
          </a:p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Sins of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Tongue</a:t>
            </a:r>
            <a:endParaRPr lang="en-US" sz="3000" b="1" dirty="0" smtClean="0">
              <a:ln w="1841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Effects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Tongue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Can Have</a:t>
            </a:r>
          </a:p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How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to Prevent Misuse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30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Tongue</a:t>
            </a:r>
            <a:endParaRPr lang="en-US" sz="3000" b="1" dirty="0" smtClean="0">
              <a:ln w="18415" cmpd="sng">
                <a:noFill/>
                <a:prstDash val="solid"/>
              </a:ln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04800"/>
            <a:ext cx="8686800" cy="584775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Be Careful Little Mouth What You Say…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>
          <a:xfrm>
            <a:off x="4114800" y="990600"/>
            <a:ext cx="4876800" cy="5715000"/>
          </a:xfrm>
          <a:prstGeom prst="round2DiagRect">
            <a:avLst/>
          </a:prstGeom>
          <a:solidFill>
            <a:schemeClr val="bg2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191000" y="1309330"/>
            <a:ext cx="47244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Tremendous </a:t>
            </a: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power for good and evil</a:t>
            </a:r>
            <a:endParaRPr lang="en-US" sz="3200" b="1" dirty="0" smtClean="0">
              <a:ln w="18415" cmpd="sng">
                <a:noFill/>
                <a:prstDash val="solid"/>
              </a:ln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685800" lvl="2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−"/>
            </a:pPr>
            <a:r>
              <a:rPr lang="en-US" sz="2800" i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(But most often is the cause of big problems</a:t>
            </a:r>
            <a:r>
              <a:rPr lang="en-US" sz="2800" i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) —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James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3:1-6</a:t>
            </a:r>
          </a:p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never fully tamed</a:t>
            </a:r>
            <a:r>
              <a:rPr lang="en-US" sz="3200" i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James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3:7,8</a:t>
            </a:r>
          </a:p>
          <a:p>
            <a:pPr marL="228600" indent="-228600">
              <a:spcBef>
                <a:spcPts val="1200"/>
              </a:spcBef>
              <a:buClr>
                <a:schemeClr val="bg2">
                  <a:lumMod val="10000"/>
                </a:schemeClr>
              </a:buClr>
              <a:buFont typeface="Arial" pitchFamily="34" charset="0"/>
              <a:buChar char="•"/>
            </a:pP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Reflects </a:t>
            </a: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what is </a:t>
            </a: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32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the heart</a:t>
            </a:r>
            <a:r>
              <a:rPr lang="en-US" sz="3200" i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—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James </a:t>
            </a:r>
            <a:r>
              <a:rPr lang="en-US" sz="2400" b="1" dirty="0" smtClean="0">
                <a:ln w="18415" cmpd="sng">
                  <a:noFill/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3:9-12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8686800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The Tongue </a:t>
            </a:r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Is Dangerous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7" descr="C:\Documents and Settings\Don McClain\Local Settings\Temporary Internet Files\Content.IE5\LHMZ7M8W\MPj042276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4267200" cy="42672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  <a:reflection blurRad="6350" stA="52000" endA="300" endPos="35000" dir="5400000" sy="-100000" algn="bl" rotWithShape="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707886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6633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Some Sins of the Tongue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524000"/>
            <a:ext cx="5638800" cy="5334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810000" y="2438400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“Also from among yourselves men will rise up, speaking perverse things, to draw away the disciples after themselves.”</a:t>
            </a:r>
            <a:endParaRPr lang="en-US" sz="2800" b="1" i="1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9600" y="19050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Arial Black" pitchFamily="34" charset="0"/>
              </a:rPr>
              <a:t>Acts 20:30</a:t>
            </a:r>
            <a:endParaRPr lang="en-US" sz="2800" dirty="0">
              <a:latin typeface="Arial Black" pitchFamily="34" charset="0"/>
            </a:endParaRPr>
          </a:p>
        </p:txBody>
      </p:sp>
      <p:pic>
        <p:nvPicPr>
          <p:cNvPr id="9" name="Picture 1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" y="1600200"/>
            <a:ext cx="2819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2000" y="1295400"/>
            <a:ext cx="1676400" cy="1703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1560</Words>
  <Application>Microsoft Office PowerPoint</Application>
  <PresentationFormat>On-screen Show (4:3)</PresentationFormat>
  <Paragraphs>166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Keith Greer</dc:creator>
  <cp:lastModifiedBy>Carolyn Rix</cp:lastModifiedBy>
  <cp:revision>24</cp:revision>
  <dcterms:created xsi:type="dcterms:W3CDTF">2009-07-28T14:04:20Z</dcterms:created>
  <dcterms:modified xsi:type="dcterms:W3CDTF">2009-12-28T23:37:19Z</dcterms:modified>
</cp:coreProperties>
</file>