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711" r:id="rId2"/>
    <p:sldMasterId id="2147483747" r:id="rId3"/>
  </p:sldMasterIdLst>
  <p:notesMasterIdLst>
    <p:notesMasterId r:id="rId14"/>
  </p:notesMasterIdLst>
  <p:sldIdLst>
    <p:sldId id="756" r:id="rId4"/>
    <p:sldId id="256" r:id="rId5"/>
    <p:sldId id="257" r:id="rId6"/>
    <p:sldId id="760" r:id="rId7"/>
    <p:sldId id="261" r:id="rId8"/>
    <p:sldId id="262" r:id="rId9"/>
    <p:sldId id="263" r:id="rId10"/>
    <p:sldId id="264" r:id="rId11"/>
    <p:sldId id="265" r:id="rId12"/>
    <p:sldId id="75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rvice" id="{F3D0A326-848B-403A-A056-8FFE20F92914}">
          <p14:sldIdLst/>
        </p14:section>
        <p14:section name="Opening song" id="{0654DAB5-AE50-44A2-8AF8-8E0510C8D86D}">
          <p14:sldIdLst/>
        </p14:section>
        <p14:section name="Prayer" id="{AA7EF9D7-2C1A-4A9E-B897-034327F9C43B}">
          <p14:sldIdLst/>
        </p14:section>
        <p14:section name="Scripture Reading" id="{9A28BFB2-9F46-438F-AEE7-B3FFCE5D145F}">
          <p14:sldIdLst/>
        </p14:section>
        <p14:section name="Song(s)" id="{F8F9A752-988C-4EE5-973C-DF67270C0D70}">
          <p14:sldIdLst/>
        </p14:section>
        <p14:section name="Lord's Supper" id="{EF0736C1-8E37-46BA-BF55-85A1B1056937}">
          <p14:sldIdLst/>
        </p14:section>
        <p14:section name="Song" id="{233B487B-5101-4156-A243-A60B2BC2DFE3}">
          <p14:sldIdLst/>
        </p14:section>
        <p14:section name="Sermon" id="{ECE0CD35-CB87-435B-8717-E0A7CD30F08D}">
          <p14:sldIdLst>
            <p14:sldId id="756"/>
            <p14:sldId id="256"/>
            <p14:sldId id="257"/>
            <p14:sldId id="760"/>
            <p14:sldId id="261"/>
            <p14:sldId id="262"/>
            <p14:sldId id="263"/>
            <p14:sldId id="264"/>
            <p14:sldId id="265"/>
            <p14:sldId id="757"/>
          </p14:sldIdLst>
        </p14:section>
        <p14:section name="Song" id="{0E89271B-AEF7-417E-BEAD-CBF4682F4AAA}">
          <p14:sldIdLst/>
        </p14:section>
        <p14:section name="End" id="{9DF123F3-2949-4C9A-9B17-20F16A955194}">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603" autoAdjust="0"/>
    <p:restoredTop sz="86469" autoAdjust="0"/>
  </p:normalViewPr>
  <p:slideViewPr>
    <p:cSldViewPr>
      <p:cViewPr varScale="1">
        <p:scale>
          <a:sx n="69" d="100"/>
          <a:sy n="69" d="100"/>
        </p:scale>
        <p:origin x="39" y="66"/>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76" d="100"/>
          <a:sy n="76" d="100"/>
        </p:scale>
        <p:origin x="-2971"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38DE7A2-50D1-4400-88E2-5E32D940C051}" type="datetimeFigureOut">
              <a:rPr lang="en-US"/>
              <a:pPr/>
              <a:t>10/11/2026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9F674F-5FF1-4C50-AE02-5B1470F93F7E}" type="slidenum">
              <a:rPr lang="en-US"/>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EE617-B2F9-1258-05CD-4DD67CD07F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D1AB45-8374-191F-C88C-70C955B60C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C0D64D-08D8-0CC9-C22B-D6B22E5CB0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468A89-2406-3AE3-005A-86FF81C9FACC}"/>
              </a:ext>
            </a:extLst>
          </p:cNvPr>
          <p:cNvSpPr>
            <a:spLocks noGrp="1"/>
          </p:cNvSpPr>
          <p:nvPr>
            <p:ph type="sldNum" sz="quarter" idx="5"/>
          </p:nvPr>
        </p:nvSpPr>
        <p:spPr/>
        <p:txBody>
          <a:bodyPr/>
          <a:lstStyle/>
          <a:p>
            <a:fld id="{709F674F-5FF1-4C50-AE02-5B1470F93F7E}" type="slidenum">
              <a:rPr lang="en-US" smtClean="0"/>
              <a:pPr/>
              <a:t>1</a:t>
            </a:fld>
            <a:endParaRPr lang="en-US"/>
          </a:p>
        </p:txBody>
      </p:sp>
    </p:spTree>
    <p:extLst>
      <p:ext uri="{BB962C8B-B14F-4D97-AF65-F5344CB8AC3E}">
        <p14:creationId xmlns:p14="http://schemas.microsoft.com/office/powerpoint/2010/main" val="3556713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C67B3-4CA9-5082-08A8-A0E8F5C07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11ED6-C7CE-85CF-2388-76D827DC2E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78056F-8681-2CAF-20DD-0847F333DE6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327417-6D5F-46F2-4130-034652A8EB8C}"/>
              </a:ext>
            </a:extLst>
          </p:cNvPr>
          <p:cNvSpPr>
            <a:spLocks noGrp="1"/>
          </p:cNvSpPr>
          <p:nvPr>
            <p:ph type="sldNum" sz="quarter" idx="5"/>
          </p:nvPr>
        </p:nvSpPr>
        <p:spPr/>
        <p:txBody>
          <a:bodyPr/>
          <a:lstStyle/>
          <a:p>
            <a:fld id="{709F674F-5FF1-4C50-AE02-5B1470F93F7E}" type="slidenum">
              <a:rPr lang="en-US" smtClean="0"/>
              <a:pPr/>
              <a:t>10</a:t>
            </a:fld>
            <a:endParaRPr lang="en-US"/>
          </a:p>
        </p:txBody>
      </p:sp>
    </p:spTree>
    <p:extLst>
      <p:ext uri="{BB962C8B-B14F-4D97-AF65-F5344CB8AC3E}">
        <p14:creationId xmlns:p14="http://schemas.microsoft.com/office/powerpoint/2010/main" val="3610378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4373FE-46E5-4EC3-8B09-87BB8EC9119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1714918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4373FE-46E5-4EC3-8B09-87BB8EC9119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776980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44373FE-46E5-4EC3-8B09-87BB8EC9119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18086932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44373FE-46E5-4EC3-8B09-87BB8EC91198}"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1845884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44373FE-46E5-4EC3-8B09-87BB8EC91198}"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824099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44373FE-46E5-4EC3-8B09-87BB8EC91198}"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42564004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4373FE-46E5-4EC3-8B09-87BB8EC91198}"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93549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4373FE-46E5-4EC3-8B09-87BB8EC91198}"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3016785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44373FE-46E5-4EC3-8B09-87BB8EC91198}"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1466738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4373FE-46E5-4EC3-8B09-87BB8EC9119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25210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44373FE-46E5-4EC3-8B09-87BB8EC91198}"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4E781A-A49D-456A-A786-A4020587AF63}" type="slidenum">
              <a:rPr lang="en-US" smtClean="0"/>
              <a:t>‹#›</a:t>
            </a:fld>
            <a:endParaRPr lang="en-US"/>
          </a:p>
        </p:txBody>
      </p:sp>
    </p:spTree>
    <p:extLst>
      <p:ext uri="{BB962C8B-B14F-4D97-AF65-F5344CB8AC3E}">
        <p14:creationId xmlns:p14="http://schemas.microsoft.com/office/powerpoint/2010/main" val="5840746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760F119-1FF8-4546-B33C-D899D33F052B}"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1576955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60F119-1FF8-4546-B33C-D899D33F052B}"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504486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60F119-1FF8-4546-B33C-D899D33F052B}"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3389880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60F119-1FF8-4546-B33C-D899D33F052B}"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36574456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60F119-1FF8-4546-B33C-D899D33F052B}"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992359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760F119-1FF8-4546-B33C-D899D33F052B}"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2774055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60F119-1FF8-4546-B33C-D899D33F052B}"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2542082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60F119-1FF8-4546-B33C-D899D33F052B}"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7595190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760F119-1FF8-4546-B33C-D899D33F052B}"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2741952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60F119-1FF8-4546-B33C-D899D33F052B}"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40139209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60F119-1FF8-4546-B33C-D899D33F052B}"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0070FE-0EBA-446C-AA80-56E31AE14312}" type="slidenum">
              <a:rPr lang="en-US" smtClean="0"/>
              <a:t>‹#›</a:t>
            </a:fld>
            <a:endParaRPr lang="en-US"/>
          </a:p>
        </p:txBody>
      </p:sp>
    </p:spTree>
    <p:extLst>
      <p:ext uri="{BB962C8B-B14F-4D97-AF65-F5344CB8AC3E}">
        <p14:creationId xmlns:p14="http://schemas.microsoft.com/office/powerpoint/2010/main" val="26751348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A855BCF-5E31-4C3B-97AE-679A30C2E2E4}"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16089819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855BCF-5E31-4C3B-97AE-679A30C2E2E4}"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20297597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855BCF-5E31-4C3B-97AE-679A30C2E2E4}"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23560842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A855BCF-5E31-4C3B-97AE-679A30C2E2E4}"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18547209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A855BCF-5E31-4C3B-97AE-679A30C2E2E4}"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31881132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A855BCF-5E31-4C3B-97AE-679A30C2E2E4}"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38830237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855BCF-5E31-4C3B-97AE-679A30C2E2E4}"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3526945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855BCF-5E31-4C3B-97AE-679A30C2E2E4}"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15043407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A855BCF-5E31-4C3B-97AE-679A30C2E2E4}"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4983539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855BCF-5E31-4C3B-97AE-679A30C2E2E4}"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25219373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A855BCF-5E31-4C3B-97AE-679A30C2E2E4}"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55428D-21D7-4031-88B6-627629A13780}" type="slidenum">
              <a:rPr lang="en-US" smtClean="0"/>
              <a:t>‹#›</a:t>
            </a:fld>
            <a:endParaRPr lang="en-US"/>
          </a:p>
        </p:txBody>
      </p:sp>
    </p:spTree>
    <p:extLst>
      <p:ext uri="{BB962C8B-B14F-4D97-AF65-F5344CB8AC3E}">
        <p14:creationId xmlns:p14="http://schemas.microsoft.com/office/powerpoint/2010/main" val="2988746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4373FE-46E5-4EC3-8B09-87BB8EC91198}" type="datetimeFigureOut">
              <a:rPr lang="en-US" smtClean="0"/>
              <a:t>10/11/2026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4E781A-A49D-456A-A786-A4020587AF63}" type="slidenum">
              <a:rPr lang="en-US" smtClean="0"/>
              <a:t>‹#›</a:t>
            </a:fld>
            <a:endParaRPr lang="en-US"/>
          </a:p>
        </p:txBody>
      </p:sp>
    </p:spTree>
    <p:extLst>
      <p:ext uri="{BB962C8B-B14F-4D97-AF65-F5344CB8AC3E}">
        <p14:creationId xmlns:p14="http://schemas.microsoft.com/office/powerpoint/2010/main" val="169759790"/>
      </p:ext>
    </p:extLst>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60F119-1FF8-4546-B33C-D899D33F052B}" type="datetimeFigureOut">
              <a:rPr lang="en-US" smtClean="0"/>
              <a:t>10/11/2026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0070FE-0EBA-446C-AA80-56E31AE14312}" type="slidenum">
              <a:rPr lang="en-US" smtClean="0"/>
              <a:t>‹#›</a:t>
            </a:fld>
            <a:endParaRPr lang="en-US"/>
          </a:p>
        </p:txBody>
      </p:sp>
    </p:spTree>
    <p:extLst>
      <p:ext uri="{BB962C8B-B14F-4D97-AF65-F5344CB8AC3E}">
        <p14:creationId xmlns:p14="http://schemas.microsoft.com/office/powerpoint/2010/main" val="116224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855BCF-5E31-4C3B-97AE-679A30C2E2E4}" type="datetimeFigureOut">
              <a:rPr lang="en-US" smtClean="0"/>
              <a:t>10/11/2026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55428D-21D7-4031-88B6-627629A13780}" type="slidenum">
              <a:rPr lang="en-US" smtClean="0"/>
              <a:t>‹#›</a:t>
            </a:fld>
            <a:endParaRPr lang="en-US"/>
          </a:p>
        </p:txBody>
      </p:sp>
    </p:spTree>
    <p:extLst>
      <p:ext uri="{BB962C8B-B14F-4D97-AF65-F5344CB8AC3E}">
        <p14:creationId xmlns:p14="http://schemas.microsoft.com/office/powerpoint/2010/main" val="2693678219"/>
      </p:ext>
    </p:extLst>
  </p:cSld>
  <p:clrMap bg1="dk1" tx1="lt1" bg2="dk2"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A4C9A-88CC-2FEA-8B66-31DEC1A7E80C}"/>
            </a:ext>
          </a:extLst>
        </p:cNvPr>
        <p:cNvGrpSpPr/>
        <p:nvPr/>
      </p:nvGrpSpPr>
      <p:grpSpPr>
        <a:xfrm>
          <a:off x="0" y="0"/>
          <a:ext cx="0" cy="0"/>
          <a:chOff x="0" y="0"/>
          <a:chExt cx="0" cy="0"/>
        </a:xfrm>
      </p:grpSpPr>
    </p:spTree>
    <p:extLst>
      <p:ext uri="{BB962C8B-B14F-4D97-AF65-F5344CB8AC3E}">
        <p14:creationId xmlns:p14="http://schemas.microsoft.com/office/powerpoint/2010/main" val="207184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B6DFE1-E8EA-4351-BDA5-B17D091D45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22" y="782922"/>
            <a:ext cx="9038664" cy="6025776"/>
          </a:xfrm>
          <a:prstGeom prst="rect">
            <a:avLst/>
          </a:prstGeom>
        </p:spPr>
      </p:pic>
      <p:sp>
        <p:nvSpPr>
          <p:cNvPr id="7" name="Rectangle 6">
            <a:extLst>
              <a:ext uri="{FF2B5EF4-FFF2-40B4-BE49-F238E27FC236}">
                <a16:creationId xmlns:a16="http://schemas.microsoft.com/office/drawing/2014/main" id="{69D50AFD-A78F-4FC6-BEE8-50B178FE702B}"/>
              </a:ext>
            </a:extLst>
          </p:cNvPr>
          <p:cNvSpPr/>
          <p:nvPr/>
        </p:nvSpPr>
        <p:spPr>
          <a:xfrm>
            <a:off x="152400" y="156884"/>
            <a:ext cx="8812306" cy="1340222"/>
          </a:xfrm>
          <a:prstGeom prst="rect">
            <a:avLst/>
          </a:prstGeom>
          <a:solidFill>
            <a:schemeClr val="accent6">
              <a:lumMod val="75000"/>
            </a:schemeClr>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9473664-53A3-4040-9DA4-32B48CA23803}"/>
              </a:ext>
            </a:extLst>
          </p:cNvPr>
          <p:cNvSpPr>
            <a:spLocks noGrp="1"/>
          </p:cNvSpPr>
          <p:nvPr>
            <p:ph type="ctrTitle"/>
          </p:nvPr>
        </p:nvSpPr>
        <p:spPr>
          <a:xfrm>
            <a:off x="286871" y="394447"/>
            <a:ext cx="8534400" cy="941294"/>
          </a:xfrm>
        </p:spPr>
        <p:txBody>
          <a:bodyPr>
            <a:normAutofit/>
          </a:bodyPr>
          <a:lstStyle/>
          <a:p>
            <a:r>
              <a:rPr lang="en-US" dirty="0">
                <a:latin typeface="Bahnschrift SemiBold Condensed" panose="020B0502040204020203" pitchFamily="34" charset="0"/>
              </a:rPr>
              <a:t>Attitudes We Bring to Worship</a:t>
            </a:r>
          </a:p>
        </p:txBody>
      </p:sp>
    </p:spTree>
    <p:extLst>
      <p:ext uri="{BB962C8B-B14F-4D97-AF65-F5344CB8AC3E}">
        <p14:creationId xmlns:p14="http://schemas.microsoft.com/office/powerpoint/2010/main" val="1877036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DEE4-2ECC-4ECC-ABFE-2C6B1923B8CD}"/>
              </a:ext>
            </a:extLst>
          </p:cNvPr>
          <p:cNvSpPr>
            <a:spLocks noGrp="1"/>
          </p:cNvSpPr>
          <p:nvPr>
            <p:ph type="title"/>
          </p:nvPr>
        </p:nvSpPr>
        <p:spPr>
          <a:xfrm>
            <a:off x="628650" y="365126"/>
            <a:ext cx="7886700" cy="1015439"/>
          </a:xfrm>
          <a:solidFill>
            <a:schemeClr val="accent6">
              <a:lumMod val="75000"/>
            </a:schemeClr>
          </a:solidFill>
          <a:ln>
            <a:solidFill>
              <a:schemeClr val="tx1"/>
            </a:solidFill>
          </a:ln>
          <a:effectLst>
            <a:outerShdw blurRad="50800" dist="38100" dir="2700000" algn="tl" rotWithShape="0">
              <a:prstClr val="black">
                <a:alpha val="40000"/>
              </a:prstClr>
            </a:outerShdw>
          </a:effectLst>
        </p:spPr>
        <p:txBody>
          <a:bodyPr/>
          <a:lstStyle/>
          <a:p>
            <a:pPr algn="ctr"/>
            <a:r>
              <a:rPr lang="en-US" b="1" dirty="0">
                <a:solidFill>
                  <a:schemeClr val="bg1"/>
                </a:solidFill>
                <a:latin typeface="+mn-lt"/>
              </a:rPr>
              <a:t>Examples of Wrong Attitudes</a:t>
            </a:r>
          </a:p>
        </p:txBody>
      </p:sp>
      <p:sp>
        <p:nvSpPr>
          <p:cNvPr id="3" name="Content Placeholder 2">
            <a:extLst>
              <a:ext uri="{FF2B5EF4-FFF2-40B4-BE49-F238E27FC236}">
                <a16:creationId xmlns:a16="http://schemas.microsoft.com/office/drawing/2014/main" id="{4BD4A4CF-1A45-40C6-BEBB-16F704E2B810}"/>
              </a:ext>
            </a:extLst>
          </p:cNvPr>
          <p:cNvSpPr>
            <a:spLocks noGrp="1"/>
          </p:cNvSpPr>
          <p:nvPr>
            <p:ph idx="1"/>
          </p:nvPr>
        </p:nvSpPr>
        <p:spPr/>
        <p:txBody>
          <a:bodyPr/>
          <a:lstStyle/>
          <a:p>
            <a:pPr marL="0" indent="0">
              <a:buNone/>
            </a:pPr>
            <a:r>
              <a:rPr lang="en-US" dirty="0"/>
              <a:t>“Saying: ‘When will the New Moon be past, that we may sell grain? and the Sabbath, that we may trade wheat? Making the ephah small and the shekel large, falsifying the scales by deceit.”</a:t>
            </a:r>
          </a:p>
          <a:p>
            <a:pPr marL="0" indent="0">
              <a:buNone/>
            </a:pPr>
            <a:endParaRPr lang="en-US" sz="800" dirty="0"/>
          </a:p>
          <a:p>
            <a:pPr marL="0" indent="0" algn="r">
              <a:buNone/>
            </a:pPr>
            <a:r>
              <a:rPr lang="en-US" dirty="0"/>
              <a:t>Amos 8:5</a:t>
            </a:r>
          </a:p>
          <a:p>
            <a:endParaRPr lang="en-US" dirty="0"/>
          </a:p>
        </p:txBody>
      </p:sp>
    </p:spTree>
    <p:extLst>
      <p:ext uri="{BB962C8B-B14F-4D97-AF65-F5344CB8AC3E}">
        <p14:creationId xmlns:p14="http://schemas.microsoft.com/office/powerpoint/2010/main" val="1764917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DEE4-2ECC-4ECC-ABFE-2C6B1923B8CD}"/>
              </a:ext>
            </a:extLst>
          </p:cNvPr>
          <p:cNvSpPr>
            <a:spLocks noGrp="1"/>
          </p:cNvSpPr>
          <p:nvPr>
            <p:ph type="title"/>
          </p:nvPr>
        </p:nvSpPr>
        <p:spPr>
          <a:xfrm>
            <a:off x="628650" y="365126"/>
            <a:ext cx="7886700" cy="1015439"/>
          </a:xfrm>
          <a:solidFill>
            <a:schemeClr val="accent6">
              <a:lumMod val="75000"/>
            </a:schemeClr>
          </a:solidFill>
          <a:ln>
            <a:solidFill>
              <a:schemeClr val="tx1"/>
            </a:solidFill>
          </a:ln>
          <a:effectLst>
            <a:outerShdw blurRad="50800" dist="38100" dir="2700000" algn="tl" rotWithShape="0">
              <a:prstClr val="black">
                <a:alpha val="40000"/>
              </a:prstClr>
            </a:outerShdw>
          </a:effectLst>
        </p:spPr>
        <p:txBody>
          <a:bodyPr/>
          <a:lstStyle/>
          <a:p>
            <a:pPr algn="ctr"/>
            <a:r>
              <a:rPr lang="en-US" b="1" dirty="0">
                <a:solidFill>
                  <a:schemeClr val="bg1"/>
                </a:solidFill>
                <a:latin typeface="+mn-lt"/>
              </a:rPr>
              <a:t>Examples of Wrong Attitudes</a:t>
            </a:r>
          </a:p>
        </p:txBody>
      </p:sp>
      <p:sp>
        <p:nvSpPr>
          <p:cNvPr id="3" name="Content Placeholder 2">
            <a:extLst>
              <a:ext uri="{FF2B5EF4-FFF2-40B4-BE49-F238E27FC236}">
                <a16:creationId xmlns:a16="http://schemas.microsoft.com/office/drawing/2014/main" id="{4BD4A4CF-1A45-40C6-BEBB-16F704E2B810}"/>
              </a:ext>
            </a:extLst>
          </p:cNvPr>
          <p:cNvSpPr>
            <a:spLocks noGrp="1"/>
          </p:cNvSpPr>
          <p:nvPr>
            <p:ph idx="1"/>
          </p:nvPr>
        </p:nvSpPr>
        <p:spPr/>
        <p:txBody>
          <a:bodyPr>
            <a:normAutofit/>
          </a:bodyPr>
          <a:lstStyle/>
          <a:p>
            <a:pPr marL="0" indent="0">
              <a:buNone/>
            </a:pPr>
            <a:r>
              <a:rPr lang="en-US" dirty="0"/>
              <a:t>“But you profane it, in that you say, ‘The table of the Lord is defiled; and its fruit, its food, is contemptible.’ </a:t>
            </a:r>
          </a:p>
          <a:p>
            <a:pPr marL="0" indent="0">
              <a:buNone/>
            </a:pPr>
            <a:r>
              <a:rPr lang="en-US" dirty="0"/>
              <a:t>  You also say, ‘Oh, what a weariness!’ And you sneer at it, says the Lord of hosts. And you bring the stolen, the lame, and the sick; thus you bring an offering! Should I accept this from your hand? says the Lord.”</a:t>
            </a:r>
          </a:p>
          <a:p>
            <a:pPr marL="0" indent="0">
              <a:buNone/>
            </a:pPr>
            <a:endParaRPr lang="en-US" sz="800" dirty="0"/>
          </a:p>
          <a:p>
            <a:pPr marL="0" indent="0" algn="r">
              <a:buNone/>
            </a:pPr>
            <a:r>
              <a:rPr lang="en-US" dirty="0"/>
              <a:t>Malachi 1:12-13</a:t>
            </a:r>
          </a:p>
          <a:p>
            <a:endParaRPr lang="en-US" dirty="0"/>
          </a:p>
        </p:txBody>
      </p:sp>
    </p:spTree>
    <p:extLst>
      <p:ext uri="{BB962C8B-B14F-4D97-AF65-F5344CB8AC3E}">
        <p14:creationId xmlns:p14="http://schemas.microsoft.com/office/powerpoint/2010/main" val="1253951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DEE4-2ECC-4ECC-ABFE-2C6B1923B8CD}"/>
              </a:ext>
            </a:extLst>
          </p:cNvPr>
          <p:cNvSpPr>
            <a:spLocks noGrp="1"/>
          </p:cNvSpPr>
          <p:nvPr>
            <p:ph type="title"/>
          </p:nvPr>
        </p:nvSpPr>
        <p:spPr>
          <a:xfrm>
            <a:off x="628650" y="365126"/>
            <a:ext cx="7886700" cy="1015439"/>
          </a:xfrm>
          <a:solidFill>
            <a:schemeClr val="accent6">
              <a:lumMod val="75000"/>
            </a:schemeClr>
          </a:solidFill>
          <a:ln>
            <a:solidFill>
              <a:schemeClr val="tx1"/>
            </a:solidFill>
          </a:ln>
          <a:effectLst>
            <a:outerShdw blurRad="50800" dist="38100" dir="2700000" algn="tl" rotWithShape="0">
              <a:prstClr val="black">
                <a:alpha val="40000"/>
              </a:prstClr>
            </a:outerShdw>
          </a:effectLst>
        </p:spPr>
        <p:txBody>
          <a:bodyPr/>
          <a:lstStyle/>
          <a:p>
            <a:pPr algn="ctr"/>
            <a:r>
              <a:rPr lang="en-US" b="1" dirty="0">
                <a:solidFill>
                  <a:schemeClr val="bg1"/>
                </a:solidFill>
                <a:latin typeface="+mn-lt"/>
              </a:rPr>
              <a:t>Examples of Wrong Attitudes</a:t>
            </a:r>
          </a:p>
        </p:txBody>
      </p:sp>
      <p:sp>
        <p:nvSpPr>
          <p:cNvPr id="3" name="Content Placeholder 2">
            <a:extLst>
              <a:ext uri="{FF2B5EF4-FFF2-40B4-BE49-F238E27FC236}">
                <a16:creationId xmlns:a16="http://schemas.microsoft.com/office/drawing/2014/main" id="{4BD4A4CF-1A45-40C6-BEBB-16F704E2B810}"/>
              </a:ext>
            </a:extLst>
          </p:cNvPr>
          <p:cNvSpPr>
            <a:spLocks noGrp="1"/>
          </p:cNvSpPr>
          <p:nvPr>
            <p:ph idx="1"/>
          </p:nvPr>
        </p:nvSpPr>
        <p:spPr/>
        <p:txBody>
          <a:bodyPr>
            <a:normAutofit/>
          </a:bodyPr>
          <a:lstStyle/>
          <a:p>
            <a:pPr marL="0" indent="0">
              <a:buNone/>
            </a:pPr>
            <a:r>
              <a:rPr lang="en-US" dirty="0"/>
              <a:t>“So they come to you as people do, they sit before you as My people, and they hear your words, but they do not do them; for with their mouth they show much love, but their hearts pursue their own gain. </a:t>
            </a:r>
          </a:p>
          <a:p>
            <a:pPr marL="0" indent="0">
              <a:buNone/>
            </a:pPr>
            <a:r>
              <a:rPr lang="en-US" dirty="0"/>
              <a:t>  Indeed you are to them as a very lovely song of one who has a pleasant voice and can play well on an instrument; for they hear your words, but they do not do them.”</a:t>
            </a:r>
          </a:p>
          <a:p>
            <a:pPr marL="0" indent="0">
              <a:buNone/>
            </a:pPr>
            <a:endParaRPr lang="en-US" sz="800" dirty="0"/>
          </a:p>
          <a:p>
            <a:pPr marL="0" indent="0" algn="r">
              <a:buNone/>
            </a:pPr>
            <a:r>
              <a:rPr lang="en-US" dirty="0"/>
              <a:t>Ezekiel 33:31-32</a:t>
            </a:r>
          </a:p>
          <a:p>
            <a:endParaRPr lang="en-US" dirty="0"/>
          </a:p>
        </p:txBody>
      </p:sp>
    </p:spTree>
    <p:extLst>
      <p:ext uri="{BB962C8B-B14F-4D97-AF65-F5344CB8AC3E}">
        <p14:creationId xmlns:p14="http://schemas.microsoft.com/office/powerpoint/2010/main" val="2614276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DEE4-2ECC-4ECC-ABFE-2C6B1923B8CD}"/>
              </a:ext>
            </a:extLst>
          </p:cNvPr>
          <p:cNvSpPr>
            <a:spLocks noGrp="1"/>
          </p:cNvSpPr>
          <p:nvPr>
            <p:ph type="title"/>
          </p:nvPr>
        </p:nvSpPr>
        <p:spPr>
          <a:xfrm>
            <a:off x="628650" y="365126"/>
            <a:ext cx="7886700" cy="1015439"/>
          </a:xfrm>
          <a:solidFill>
            <a:schemeClr val="accent5">
              <a:lumMod val="75000"/>
            </a:schemeClr>
          </a:solidFill>
          <a:ln>
            <a:solidFill>
              <a:schemeClr val="tx1"/>
            </a:solidFill>
          </a:ln>
          <a:effectLst>
            <a:outerShdw blurRad="50800" dist="38100" dir="2700000" algn="tl" rotWithShape="0">
              <a:prstClr val="black">
                <a:alpha val="40000"/>
              </a:prstClr>
            </a:outerShdw>
          </a:effectLst>
        </p:spPr>
        <p:txBody>
          <a:bodyPr/>
          <a:lstStyle/>
          <a:p>
            <a:pPr algn="ctr"/>
            <a:r>
              <a:rPr lang="en-US" b="1" dirty="0">
                <a:solidFill>
                  <a:schemeClr val="bg1"/>
                </a:solidFill>
                <a:latin typeface="+mn-lt"/>
              </a:rPr>
              <a:t>1. Attitude Towards God</a:t>
            </a:r>
          </a:p>
        </p:txBody>
      </p:sp>
      <p:sp>
        <p:nvSpPr>
          <p:cNvPr id="3" name="Content Placeholder 2">
            <a:extLst>
              <a:ext uri="{FF2B5EF4-FFF2-40B4-BE49-F238E27FC236}">
                <a16:creationId xmlns:a16="http://schemas.microsoft.com/office/drawing/2014/main" id="{4BD4A4CF-1A45-40C6-BEBB-16F704E2B810}"/>
              </a:ext>
            </a:extLst>
          </p:cNvPr>
          <p:cNvSpPr>
            <a:spLocks noGrp="1"/>
          </p:cNvSpPr>
          <p:nvPr>
            <p:ph idx="1"/>
          </p:nvPr>
        </p:nvSpPr>
        <p:spPr/>
        <p:txBody>
          <a:bodyPr>
            <a:normAutofit/>
          </a:bodyPr>
          <a:lstStyle/>
          <a:p>
            <a:pPr marL="514350" indent="-514350">
              <a:buFont typeface="+mj-lt"/>
              <a:buAutoNum type="arabicPeriod"/>
            </a:pPr>
            <a:r>
              <a:rPr lang="en-US" sz="3200" b="1" dirty="0"/>
              <a:t>Worth</a:t>
            </a:r>
          </a:p>
          <a:p>
            <a:pPr lvl="1"/>
            <a:r>
              <a:rPr lang="en-US" sz="2800" b="1" dirty="0">
                <a:solidFill>
                  <a:schemeClr val="accent5">
                    <a:lumMod val="75000"/>
                  </a:schemeClr>
                </a:solidFill>
              </a:rPr>
              <a:t>Rev. 4:9-11; Ps. 18:1-3; 96:7-9</a:t>
            </a:r>
          </a:p>
          <a:p>
            <a:pPr marL="514350" indent="-514350">
              <a:buFont typeface="+mj-lt"/>
              <a:buAutoNum type="arabicPeriod"/>
            </a:pPr>
            <a:r>
              <a:rPr lang="en-US" sz="3200" b="1" dirty="0"/>
              <a:t>Reverence</a:t>
            </a:r>
          </a:p>
          <a:p>
            <a:pPr lvl="1"/>
            <a:r>
              <a:rPr lang="en-US" sz="2800" b="1" dirty="0">
                <a:solidFill>
                  <a:schemeClr val="accent5">
                    <a:lumMod val="75000"/>
                  </a:schemeClr>
                </a:solidFill>
              </a:rPr>
              <a:t>Heb. 12:28-29</a:t>
            </a:r>
          </a:p>
          <a:p>
            <a:pPr marL="514350" indent="-514350">
              <a:buFont typeface="+mj-lt"/>
              <a:buAutoNum type="arabicPeriod"/>
            </a:pPr>
            <a:r>
              <a:rPr lang="en-US" sz="3200" b="1" dirty="0"/>
              <a:t>Holiness</a:t>
            </a:r>
          </a:p>
          <a:p>
            <a:pPr lvl="1"/>
            <a:r>
              <a:rPr lang="en-US" sz="2800" b="1" dirty="0">
                <a:solidFill>
                  <a:schemeClr val="accent5">
                    <a:lumMod val="75000"/>
                  </a:schemeClr>
                </a:solidFill>
              </a:rPr>
              <a:t>Ex. 3:5-6; Lev. 10:1-3</a:t>
            </a:r>
          </a:p>
        </p:txBody>
      </p:sp>
    </p:spTree>
    <p:extLst>
      <p:ext uri="{BB962C8B-B14F-4D97-AF65-F5344CB8AC3E}">
        <p14:creationId xmlns:p14="http://schemas.microsoft.com/office/powerpoint/2010/main" val="430408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DEE4-2ECC-4ECC-ABFE-2C6B1923B8CD}"/>
              </a:ext>
            </a:extLst>
          </p:cNvPr>
          <p:cNvSpPr>
            <a:spLocks noGrp="1"/>
          </p:cNvSpPr>
          <p:nvPr>
            <p:ph type="title"/>
          </p:nvPr>
        </p:nvSpPr>
        <p:spPr>
          <a:xfrm>
            <a:off x="628650" y="365126"/>
            <a:ext cx="7886700" cy="1015439"/>
          </a:xfrm>
          <a:solidFill>
            <a:schemeClr val="accent5">
              <a:lumMod val="75000"/>
            </a:schemeClr>
          </a:solidFill>
          <a:ln>
            <a:solidFill>
              <a:schemeClr val="tx1"/>
            </a:solidFill>
          </a:ln>
          <a:effectLst>
            <a:outerShdw blurRad="50800" dist="38100" dir="2700000" algn="tl" rotWithShape="0">
              <a:prstClr val="black">
                <a:alpha val="40000"/>
              </a:prstClr>
            </a:outerShdw>
          </a:effectLst>
        </p:spPr>
        <p:txBody>
          <a:bodyPr/>
          <a:lstStyle/>
          <a:p>
            <a:pPr algn="ctr"/>
            <a:r>
              <a:rPr lang="en-US" b="1" dirty="0">
                <a:solidFill>
                  <a:schemeClr val="bg1"/>
                </a:solidFill>
                <a:latin typeface="+mn-lt"/>
              </a:rPr>
              <a:t>2. Attitude Towards Others</a:t>
            </a:r>
          </a:p>
        </p:txBody>
      </p:sp>
      <p:sp>
        <p:nvSpPr>
          <p:cNvPr id="3" name="Content Placeholder 2">
            <a:extLst>
              <a:ext uri="{FF2B5EF4-FFF2-40B4-BE49-F238E27FC236}">
                <a16:creationId xmlns:a16="http://schemas.microsoft.com/office/drawing/2014/main" id="{4BD4A4CF-1A45-40C6-BEBB-16F704E2B810}"/>
              </a:ext>
            </a:extLst>
          </p:cNvPr>
          <p:cNvSpPr>
            <a:spLocks noGrp="1"/>
          </p:cNvSpPr>
          <p:nvPr>
            <p:ph idx="1"/>
          </p:nvPr>
        </p:nvSpPr>
        <p:spPr/>
        <p:txBody>
          <a:bodyPr>
            <a:normAutofit/>
          </a:bodyPr>
          <a:lstStyle/>
          <a:p>
            <a:pPr marL="514350" indent="-514350">
              <a:buFont typeface="+mj-lt"/>
              <a:buAutoNum type="arabicPeriod"/>
            </a:pPr>
            <a:r>
              <a:rPr lang="en-US" sz="3200" b="1" dirty="0"/>
              <a:t>Respect</a:t>
            </a:r>
          </a:p>
          <a:p>
            <a:pPr lvl="1"/>
            <a:r>
              <a:rPr lang="en-US" sz="2800" b="1" dirty="0">
                <a:solidFill>
                  <a:schemeClr val="accent5">
                    <a:lumMod val="75000"/>
                  </a:schemeClr>
                </a:solidFill>
              </a:rPr>
              <a:t>1 Cor. 11:20-22, 33</a:t>
            </a:r>
          </a:p>
          <a:p>
            <a:pPr marL="514350" indent="-514350">
              <a:buFont typeface="+mj-lt"/>
              <a:buAutoNum type="arabicPeriod"/>
            </a:pPr>
            <a:r>
              <a:rPr lang="en-US" sz="3200" b="1" dirty="0"/>
              <a:t>Reconciliation</a:t>
            </a:r>
          </a:p>
          <a:p>
            <a:pPr lvl="1"/>
            <a:r>
              <a:rPr lang="en-US" sz="2800" b="1" dirty="0">
                <a:solidFill>
                  <a:schemeClr val="accent5">
                    <a:lumMod val="75000"/>
                  </a:schemeClr>
                </a:solidFill>
              </a:rPr>
              <a:t>Matt. 5:23-24</a:t>
            </a:r>
          </a:p>
          <a:p>
            <a:pPr marL="514350" indent="-514350">
              <a:buFont typeface="+mj-lt"/>
              <a:buAutoNum type="arabicPeriod"/>
            </a:pPr>
            <a:r>
              <a:rPr lang="en-US" sz="3200" b="1" dirty="0"/>
              <a:t>Worth</a:t>
            </a:r>
          </a:p>
          <a:p>
            <a:pPr lvl="1"/>
            <a:r>
              <a:rPr lang="en-US" sz="2800" b="1" dirty="0">
                <a:solidFill>
                  <a:schemeClr val="accent5">
                    <a:lumMod val="75000"/>
                  </a:schemeClr>
                </a:solidFill>
              </a:rPr>
              <a:t>Rom. 12:9-10</a:t>
            </a:r>
          </a:p>
        </p:txBody>
      </p:sp>
    </p:spTree>
    <p:extLst>
      <p:ext uri="{BB962C8B-B14F-4D97-AF65-F5344CB8AC3E}">
        <p14:creationId xmlns:p14="http://schemas.microsoft.com/office/powerpoint/2010/main" val="1326300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8DEE4-2ECC-4ECC-ABFE-2C6B1923B8CD}"/>
              </a:ext>
            </a:extLst>
          </p:cNvPr>
          <p:cNvSpPr>
            <a:spLocks noGrp="1"/>
          </p:cNvSpPr>
          <p:nvPr>
            <p:ph type="title"/>
          </p:nvPr>
        </p:nvSpPr>
        <p:spPr>
          <a:xfrm>
            <a:off x="628650" y="365126"/>
            <a:ext cx="7886700" cy="1015439"/>
          </a:xfrm>
          <a:solidFill>
            <a:schemeClr val="accent5">
              <a:lumMod val="75000"/>
            </a:schemeClr>
          </a:solidFill>
          <a:ln>
            <a:solidFill>
              <a:schemeClr val="tx1"/>
            </a:solidFill>
          </a:ln>
          <a:effectLst>
            <a:outerShdw blurRad="50800" dist="38100" dir="2700000" algn="tl" rotWithShape="0">
              <a:prstClr val="black">
                <a:alpha val="40000"/>
              </a:prstClr>
            </a:outerShdw>
          </a:effectLst>
        </p:spPr>
        <p:txBody>
          <a:bodyPr/>
          <a:lstStyle/>
          <a:p>
            <a:pPr algn="ctr"/>
            <a:r>
              <a:rPr lang="en-US" b="1" dirty="0">
                <a:solidFill>
                  <a:schemeClr val="bg1"/>
                </a:solidFill>
                <a:latin typeface="+mn-lt"/>
              </a:rPr>
              <a:t>3. Attitude Towards Self</a:t>
            </a:r>
          </a:p>
        </p:txBody>
      </p:sp>
      <p:sp>
        <p:nvSpPr>
          <p:cNvPr id="3" name="Content Placeholder 2">
            <a:extLst>
              <a:ext uri="{FF2B5EF4-FFF2-40B4-BE49-F238E27FC236}">
                <a16:creationId xmlns:a16="http://schemas.microsoft.com/office/drawing/2014/main" id="{4BD4A4CF-1A45-40C6-BEBB-16F704E2B810}"/>
              </a:ext>
            </a:extLst>
          </p:cNvPr>
          <p:cNvSpPr>
            <a:spLocks noGrp="1"/>
          </p:cNvSpPr>
          <p:nvPr>
            <p:ph idx="1"/>
          </p:nvPr>
        </p:nvSpPr>
        <p:spPr/>
        <p:txBody>
          <a:bodyPr>
            <a:normAutofit/>
          </a:bodyPr>
          <a:lstStyle/>
          <a:p>
            <a:pPr marL="514350" indent="-514350">
              <a:buFont typeface="+mj-lt"/>
              <a:buAutoNum type="arabicPeriod"/>
            </a:pPr>
            <a:r>
              <a:rPr lang="en-US" sz="3200" b="1" dirty="0"/>
              <a:t>Humility Before God</a:t>
            </a:r>
          </a:p>
          <a:p>
            <a:pPr lvl="1"/>
            <a:r>
              <a:rPr lang="en-US" sz="2800" b="1" dirty="0">
                <a:solidFill>
                  <a:schemeClr val="accent5">
                    <a:lumMod val="75000"/>
                  </a:schemeClr>
                </a:solidFill>
              </a:rPr>
              <a:t>Luke 18:9-14; James 4:6</a:t>
            </a:r>
          </a:p>
          <a:p>
            <a:pPr marL="514350" indent="-514350">
              <a:buFont typeface="+mj-lt"/>
              <a:buAutoNum type="arabicPeriod"/>
            </a:pPr>
            <a:r>
              <a:rPr lang="en-US" sz="3200" b="1" dirty="0"/>
              <a:t>Dependence on God</a:t>
            </a:r>
          </a:p>
          <a:p>
            <a:pPr lvl="1"/>
            <a:r>
              <a:rPr lang="en-US" sz="2800" b="1" dirty="0">
                <a:solidFill>
                  <a:schemeClr val="accent5">
                    <a:lumMod val="75000"/>
                  </a:schemeClr>
                </a:solidFill>
              </a:rPr>
              <a:t>Ps. 100:3; 95:6-7</a:t>
            </a:r>
          </a:p>
        </p:txBody>
      </p:sp>
    </p:spTree>
    <p:extLst>
      <p:ext uri="{BB962C8B-B14F-4D97-AF65-F5344CB8AC3E}">
        <p14:creationId xmlns:p14="http://schemas.microsoft.com/office/powerpoint/2010/main" val="1437528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1026" name="Picture 2" descr="Psalm 122: 1-4 – Linda's Bible Study">
            <a:extLst>
              <a:ext uri="{FF2B5EF4-FFF2-40B4-BE49-F238E27FC236}">
                <a16:creationId xmlns:a16="http://schemas.microsoft.com/office/drawing/2014/main" id="{E3CD36CE-6EC1-427A-9187-97840DBAB1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51" t="5325" r="2745" b="5302"/>
          <a:stretch/>
        </p:blipFill>
        <p:spPr bwMode="auto">
          <a:xfrm>
            <a:off x="224118" y="365127"/>
            <a:ext cx="8668870" cy="6127748"/>
          </a:xfrm>
          <a:prstGeom prst="rect">
            <a:avLst/>
          </a:prstGeom>
          <a:noFill/>
          <a:ln>
            <a:solidFill>
              <a:schemeClr val="bg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297864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99F00-B4BB-A62A-080F-8200C838FB76}"/>
            </a:ext>
          </a:extLst>
        </p:cNvPr>
        <p:cNvGrpSpPr/>
        <p:nvPr/>
      </p:nvGrpSpPr>
      <p:grpSpPr>
        <a:xfrm>
          <a:off x="0" y="0"/>
          <a:ext cx="0" cy="0"/>
          <a:chOff x="0" y="0"/>
          <a:chExt cx="0" cy="0"/>
        </a:xfrm>
      </p:grpSpPr>
    </p:spTree>
    <p:extLst>
      <p:ext uri="{BB962C8B-B14F-4D97-AF65-F5344CB8AC3E}">
        <p14:creationId xmlns:p14="http://schemas.microsoft.com/office/powerpoint/2010/main" val="480859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F46216B-77A9-411A-B9D3-5023FCB70208}"/>
    </a:ext>
  </a:extLst>
</a:theme>
</file>

<file path=ppt/theme/theme2.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1515</TotalTime>
  <Words>308</Words>
  <Application>Microsoft Office PowerPoint</Application>
  <PresentationFormat>On-screen Show (4:3)</PresentationFormat>
  <Paragraphs>36</Paragraphs>
  <Slides>10</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10</vt:i4>
      </vt:variant>
    </vt:vector>
  </HeadingPairs>
  <TitlesOfParts>
    <vt:vector size="17" baseType="lpstr">
      <vt:lpstr>Arial</vt:lpstr>
      <vt:lpstr>Bahnschrift SemiBold Condensed</vt:lpstr>
      <vt:lpstr>Calibri</vt:lpstr>
      <vt:lpstr>Calibri Light</vt:lpstr>
      <vt:lpstr>1_Office Theme</vt:lpstr>
      <vt:lpstr>3_Office Theme</vt:lpstr>
      <vt:lpstr>4_Office Theme</vt:lpstr>
      <vt:lpstr>PowerPoint Presentation</vt:lpstr>
      <vt:lpstr>Attitudes We Bring to Worship</vt:lpstr>
      <vt:lpstr>Examples of Wrong Attitudes</vt:lpstr>
      <vt:lpstr>Examples of Wrong Attitudes</vt:lpstr>
      <vt:lpstr>Examples of Wrong Attitudes</vt:lpstr>
      <vt:lpstr>1. Attitude Towards God</vt:lpstr>
      <vt:lpstr>2. Attitude Towards Others</vt:lpstr>
      <vt:lpstr>3. Attitude Towards Self</vt:lpstr>
      <vt:lpstr>PowerPoint Presentation</vt:lpstr>
      <vt:lpstr>PowerPoint Presentation</vt:lpstr>
    </vt:vector>
  </TitlesOfParts>
  <Company>AQ2 Technologies,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Template</dc:title>
  <dc:creator>RJStevensMusic.com</dc:creator>
  <dc:description/>
  <cp:lastModifiedBy>Michael Hepner</cp:lastModifiedBy>
  <cp:revision>101</cp:revision>
  <dcterms:created xsi:type="dcterms:W3CDTF">2008-03-16T18:22:36Z</dcterms:created>
  <dcterms:modified xsi:type="dcterms:W3CDTF">2026-10-11T17:35:31Z</dcterms:modified>
</cp:coreProperties>
</file>