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6" r:id="rId1"/>
    <p:sldMasterId id="2147483854" r:id="rId2"/>
  </p:sldMasterIdLst>
  <p:notesMasterIdLst>
    <p:notesMasterId r:id="rId10"/>
  </p:notesMasterIdLst>
  <p:sldIdLst>
    <p:sldId id="264" r:id="rId3"/>
    <p:sldId id="256" r:id="rId4"/>
    <p:sldId id="257" r:id="rId5"/>
    <p:sldId id="261" r:id="rId6"/>
    <p:sldId id="262" r:id="rId7"/>
    <p:sldId id="759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re-Service" id="{3C64C86B-CB58-4823-BD8C-F68585D6F563}">
          <p14:sldIdLst/>
        </p14:section>
        <p14:section name="Song" id="{D8F5DF2E-0DD5-48CF-943A-FBF98F807EFB}">
          <p14:sldIdLst/>
        </p14:section>
        <p14:section name="Prayer" id="{785FF2CF-754D-491F-BE90-82FA25063A3E}">
          <p14:sldIdLst/>
        </p14:section>
        <p14:section name="Exhortation and Dismissal" id="{ABD5E9EE-E79A-42ED-AA6A-24EF3777B493}">
          <p14:sldIdLst>
            <p14:sldId id="264"/>
            <p14:sldId id="256"/>
            <p14:sldId id="257"/>
            <p14:sldId id="261"/>
            <p14:sldId id="262"/>
            <p14:sldId id="759"/>
            <p14:sldId id="26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34623" autoAdjust="0"/>
    <p:restoredTop sz="86325" autoAdjust="0"/>
  </p:normalViewPr>
  <p:slideViewPr>
    <p:cSldViewPr>
      <p:cViewPr varScale="1">
        <p:scale>
          <a:sx n="75" d="100"/>
          <a:sy n="75" d="100"/>
        </p:scale>
        <p:origin x="1272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108"/>
    </p:cViewPr>
  </p:sorterViewPr>
  <p:notesViewPr>
    <p:cSldViewPr>
      <p:cViewPr varScale="1">
        <p:scale>
          <a:sx n="76" d="100"/>
          <a:sy n="76" d="100"/>
        </p:scale>
        <p:origin x="-2971" y="-8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8DE7A2-50D1-4400-88E2-5E32D940C051}" type="datetimeFigureOut">
              <a:rPr lang="en-US"/>
              <a:pPr/>
              <a:t>9/6/2026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9F674F-5FF1-4C50-AE02-5B1470F93F7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2266" y="-2022"/>
            <a:ext cx="9146266" cy="6861037"/>
            <a:chOff x="-2266" y="-2022"/>
            <a:chExt cx="9146266" cy="686103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-2022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2266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6841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5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1" y="2222624"/>
            <a:ext cx="5917677" cy="2554758"/>
          </a:xfrm>
        </p:spPr>
        <p:txBody>
          <a:bodyPr anchor="b"/>
          <a:lstStyle>
            <a:lvl1pPr>
              <a:defRPr sz="48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866441" y="4777380"/>
            <a:ext cx="5917677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7497419" y="1824010"/>
            <a:ext cx="990599" cy="240258"/>
          </a:xfrm>
        </p:spPr>
        <p:txBody>
          <a:bodyPr/>
          <a:lstStyle>
            <a:lvl1pPr algn="l">
              <a:defRPr sz="900" b="0" i="0">
                <a:solidFill>
                  <a:schemeClr val="bg1"/>
                </a:solidFill>
              </a:defRPr>
            </a:lvl1pPr>
          </a:lstStyle>
          <a:p>
            <a:fld id="{94EBEC99-BF0C-402D-B97E-F8E1AF59CFF3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6246568" y="3264407"/>
            <a:ext cx="3859795" cy="228659"/>
          </a:xfrm>
        </p:spPr>
        <p:txBody>
          <a:bodyPr/>
          <a:lstStyle>
            <a:lvl1pPr>
              <a:defRPr sz="900" b="0" i="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fld id="{881DCC3F-1DDB-47CB-B47B-795CEAAAED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1734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2266" y="-2022"/>
            <a:ext cx="9146266" cy="6861037"/>
            <a:chOff x="-2266" y="-2022"/>
            <a:chExt cx="9146266" cy="686103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5689832" y="-2022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-2266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6299432" y="586841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204164">
              <a:off x="426788" y="456424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Rectangle 14"/>
            <p:cNvSpPr/>
            <p:nvPr/>
          </p:nvSpPr>
          <p:spPr>
            <a:xfrm>
              <a:off x="421503" y="402165"/>
              <a:ext cx="8327939" cy="31411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 bwMode="gray">
            <a:xfrm rot="10800000">
              <a:off x="485023" y="2670079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>
              <a:spLocks noEditPoints="1"/>
            </p:cNvSpPr>
            <p:nvPr/>
          </p:nvSpPr>
          <p:spPr bwMode="gray">
            <a:xfrm>
              <a:off x="0" y="5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961453"/>
            <a:ext cx="6422002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1" y="685800"/>
            <a:ext cx="6422004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443" y="5528191"/>
            <a:ext cx="6422003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BEC99-BF0C-402D-B97E-F8E1AF59CFF3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7745644" y="-7177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712364" y="295730"/>
            <a:ext cx="738909" cy="76768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881DCC3F-1DDB-47CB-B47B-795CEAAAED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537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2266" y="-2022"/>
            <a:ext cx="9146266" cy="6861037"/>
            <a:chOff x="-2266" y="-2022"/>
            <a:chExt cx="9146266" cy="686103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5689832" y="-2022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2266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6299432" y="586841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17"/>
            <p:cNvSpPr/>
            <p:nvPr/>
          </p:nvSpPr>
          <p:spPr>
            <a:xfrm>
              <a:off x="485023" y="4343399"/>
              <a:ext cx="8182128" cy="21124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21010068">
              <a:off x="6359946" y="2780895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13"/>
            <p:cNvSpPr/>
            <p:nvPr/>
          </p:nvSpPr>
          <p:spPr bwMode="gray">
            <a:xfrm>
              <a:off x="485023" y="2854646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>
              <a:spLocks noEditPoints="1"/>
            </p:cNvSpPr>
            <p:nvPr/>
          </p:nvSpPr>
          <p:spPr bwMode="gray">
            <a:xfrm>
              <a:off x="0" y="5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927101"/>
            <a:ext cx="6422004" cy="169272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half" idx="13"/>
          </p:nvPr>
        </p:nvSpPr>
        <p:spPr>
          <a:xfrm>
            <a:off x="866440" y="3488023"/>
            <a:ext cx="6422005" cy="253685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BEC99-BF0C-402D-B97E-F8E1AF59CFF3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7745644" y="-7177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12364" y="295730"/>
            <a:ext cx="738909" cy="76768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881DCC3F-1DDB-47CB-B47B-795CEAAAED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559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2266" y="-2022"/>
            <a:ext cx="9146266" cy="6861037"/>
            <a:chOff x="-2266" y="-2022"/>
            <a:chExt cx="9146266" cy="6861037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5689832" y="-2022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2266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6299432" y="586841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21010068">
              <a:off x="6359946" y="430920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Freeform 12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3" name="Freeform 5"/>
            <p:cNvSpPr>
              <a:spLocks noEditPoints="1"/>
            </p:cNvSpPr>
            <p:nvPr/>
          </p:nvSpPr>
          <p:spPr bwMode="gray">
            <a:xfrm>
              <a:off x="0" y="5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11" name="TextBox 10"/>
          <p:cNvSpPr txBox="1"/>
          <p:nvPr/>
        </p:nvSpPr>
        <p:spPr bwMode="gray">
          <a:xfrm>
            <a:off x="7033421" y="2893960"/>
            <a:ext cx="6792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80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”</a:t>
            </a:r>
          </a:p>
        </p:txBody>
      </p:sp>
      <p:sp>
        <p:nvSpPr>
          <p:cNvPr id="10" name="TextBox 9"/>
          <p:cNvSpPr txBox="1"/>
          <p:nvPr/>
        </p:nvSpPr>
        <p:spPr bwMode="gray">
          <a:xfrm>
            <a:off x="625840" y="590998"/>
            <a:ext cx="6015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80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0763" y="914400"/>
            <a:ext cx="6177681" cy="2884679"/>
          </a:xfrm>
        </p:spPr>
        <p:txBody>
          <a:bodyPr anchor="ctr"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387279" y="3809278"/>
            <a:ext cx="5646142" cy="333113"/>
          </a:xfrm>
        </p:spPr>
        <p:txBody>
          <a:bodyPr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tx2">
                    <a:lumMod val="40000"/>
                    <a:lumOff val="6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878870" y="5000815"/>
            <a:ext cx="6422005" cy="101817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BEC99-BF0C-402D-B97E-F8E1AF59CFF3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7745644" y="-7177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12364" y="295730"/>
            <a:ext cx="738909" cy="76768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881DCC3F-1DDB-47CB-B47B-795CEAAAED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1174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2266" y="-2022"/>
            <a:ext cx="9146266" cy="6861037"/>
            <a:chOff x="-2266" y="-2022"/>
            <a:chExt cx="9146266" cy="686103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5689832" y="-2022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2266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299432" y="586841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6359946" y="431124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7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7" name="Freeform 5"/>
            <p:cNvSpPr>
              <a:spLocks noEditPoints="1"/>
            </p:cNvSpPr>
            <p:nvPr/>
          </p:nvSpPr>
          <p:spPr bwMode="gray">
            <a:xfrm>
              <a:off x="0" y="5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2057400"/>
            <a:ext cx="6422004" cy="20955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1" y="5159399"/>
            <a:ext cx="6422004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BEC99-BF0C-402D-B97E-F8E1AF59CFF3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744507" y="39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12364" y="295730"/>
            <a:ext cx="738909" cy="76768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881DCC3F-1DDB-47CB-B47B-795CEAAAED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69126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4852" y="921453"/>
            <a:ext cx="6423592" cy="715512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0" y="2489200"/>
            <a:ext cx="2313431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5"/>
          </p:nvPr>
        </p:nvSpPr>
        <p:spPr>
          <a:xfrm>
            <a:off x="866440" y="3147162"/>
            <a:ext cx="2313431" cy="2877717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08471" y="2485332"/>
            <a:ext cx="2326750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6"/>
          </p:nvPr>
        </p:nvSpPr>
        <p:spPr>
          <a:xfrm>
            <a:off x="3408471" y="3147162"/>
            <a:ext cx="2326750" cy="2888367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63820" y="2489200"/>
            <a:ext cx="2313740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63820" y="3147162"/>
            <a:ext cx="2313740" cy="2877717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287101" y="2489200"/>
            <a:ext cx="0" cy="3535679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849622" y="2489200"/>
            <a:ext cx="0" cy="3535679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BEC99-BF0C-402D-B97E-F8E1AF59CFF3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712364" y="295730"/>
            <a:ext cx="738909" cy="76768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881DCC3F-1DDB-47CB-B47B-795CEAAAED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3238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927101"/>
            <a:ext cx="6423592" cy="70986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390" y="4179595"/>
            <a:ext cx="2295329" cy="657961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21261" y="2489200"/>
            <a:ext cx="2012937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8"/>
          </p:nvPr>
        </p:nvSpPr>
        <p:spPr>
          <a:xfrm>
            <a:off x="866439" y="4848208"/>
            <a:ext cx="2309279" cy="1176672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30434" y="4179594"/>
            <a:ext cx="2291674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16"/>
          </p:nvPr>
        </p:nvSpPr>
        <p:spPr>
          <a:xfrm>
            <a:off x="3550622" y="2486834"/>
            <a:ext cx="2025182" cy="1449708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404318" y="4848209"/>
            <a:ext cx="2317790" cy="1188374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63820" y="4166523"/>
            <a:ext cx="2304671" cy="681684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17"/>
          </p:nvPr>
        </p:nvSpPr>
        <p:spPr>
          <a:xfrm>
            <a:off x="6104946" y="2489200"/>
            <a:ext cx="2018838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63820" y="4848209"/>
            <a:ext cx="2304671" cy="1189427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294441" y="2489200"/>
            <a:ext cx="0" cy="3535679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849622" y="2489200"/>
            <a:ext cx="0" cy="3548436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BEC99-BF0C-402D-B97E-F8E1AF59CFF3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712364" y="295730"/>
            <a:ext cx="738909" cy="76768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881DCC3F-1DDB-47CB-B47B-795CEAAAED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9297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864852" y="921453"/>
            <a:ext cx="6423592" cy="715512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BEC99-BF0C-402D-B97E-F8E1AF59CFF3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12364" y="295730"/>
            <a:ext cx="738909" cy="76768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881DCC3F-1DDB-47CB-B47B-795CEAAAED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4382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-2266" y="-2022"/>
            <a:ext cx="9146266" cy="6861037"/>
            <a:chOff x="-2266" y="-2022"/>
            <a:chExt cx="9146266" cy="686103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-2022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2266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6841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414867" y="402165"/>
              <a:ext cx="46105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7"/>
            <p:cNvSpPr/>
            <p:nvPr/>
          </p:nvSpPr>
          <p:spPr bwMode="gray">
            <a:xfrm rot="5400000">
              <a:off x="1299309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4966650">
              <a:off x="4673046" y="5107506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5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68970" y="1447799"/>
            <a:ext cx="1119474" cy="4571999"/>
          </a:xfrm>
        </p:spPr>
        <p:txBody>
          <a:bodyPr vert="eaVert" anchor="ctr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440" y="1447799"/>
            <a:ext cx="4417234" cy="4572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BEC99-BF0C-402D-B97E-F8E1AF59CFF3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44507" y="39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12364" y="295730"/>
            <a:ext cx="738909" cy="76768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881DCC3F-1DDB-47CB-B47B-795CEAAAED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3122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C1E1F-2B90-4632-A886-F97F3FBA8E98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91A66-0E0C-483D-B55B-474F0ADB53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4708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C1E1F-2B90-4632-A886-F97F3FBA8E98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91A66-0E0C-483D-B55B-474F0ADB53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1488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BEC99-BF0C-402D-B97E-F8E1AF59CFF3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881DCC3F-1DDB-47CB-B47B-795CEAAAED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74183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C1E1F-2B90-4632-A886-F97F3FBA8E98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91A66-0E0C-483D-B55B-474F0ADB53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6685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C1E1F-2B90-4632-A886-F97F3FBA8E98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91A66-0E0C-483D-B55B-474F0ADB53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4964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C1E1F-2B90-4632-A886-F97F3FBA8E98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91A66-0E0C-483D-B55B-474F0ADB53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08451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C1E1F-2B90-4632-A886-F97F3FBA8E98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91A66-0E0C-483D-B55B-474F0ADB53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5320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C1E1F-2B90-4632-A886-F97F3FBA8E98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91A66-0E0C-483D-B55B-474F0ADB53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78663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C1E1F-2B90-4632-A886-F97F3FBA8E98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91A66-0E0C-483D-B55B-474F0ADB53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171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C1E1F-2B90-4632-A886-F97F3FBA8E98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91A66-0E0C-483D-B55B-474F0ADB53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26012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C1E1F-2B90-4632-A886-F97F3FBA8E98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91A66-0E0C-483D-B55B-474F0ADB53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75787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C1E1F-2B90-4632-A886-F97F3FBA8E98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91A66-0E0C-483D-B55B-474F0ADB53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6968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2266" y="-2022"/>
            <a:ext cx="9146266" cy="6861037"/>
            <a:chOff x="-2266" y="-2022"/>
            <a:chExt cx="9146266" cy="686103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5689832" y="-2022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2266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6299432" y="586841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5687606">
              <a:off x="3320102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7"/>
            <p:cNvSpPr/>
            <p:nvPr/>
          </p:nvSpPr>
          <p:spPr bwMode="gray">
            <a:xfrm rot="16200000">
              <a:off x="3105027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5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66443" y="2257588"/>
            <a:ext cx="3101763" cy="3020343"/>
          </a:xfrm>
        </p:spPr>
        <p:txBody>
          <a:bodyPr anchor="ctr"/>
          <a:lstStyle>
            <a:lvl1pPr algn="l">
              <a:defRPr sz="3200" b="0" cap="none"/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r>
              <a:rPr lang="en-US" dirty="0"/>
              <a:t>third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19261" y="2257267"/>
            <a:ext cx="3054653" cy="3020345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BEC99-BF0C-402D-B97E-F8E1AF59CFF3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45644" y="39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881DCC3F-1DDB-47CB-B47B-795CEAAAED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292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6440" y="2489199"/>
            <a:ext cx="3636979" cy="353060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0580" y="2489199"/>
            <a:ext cx="3636981" cy="3553245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BEC99-BF0C-402D-B97E-F8E1AF59CFF3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881DCC3F-1DDB-47CB-B47B-795CEAAAED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706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0" y="2489200"/>
            <a:ext cx="3636979" cy="75929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6441" y="3248040"/>
            <a:ext cx="3636978" cy="277176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0580" y="2488750"/>
            <a:ext cx="3636980" cy="75929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0581" y="3248040"/>
            <a:ext cx="3636980" cy="277390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BEC99-BF0C-402D-B97E-F8E1AF59CFF3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881DCC3F-1DDB-47CB-B47B-795CEAAAED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9861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BEC99-BF0C-402D-B97E-F8E1AF59CFF3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881DCC3F-1DDB-47CB-B47B-795CEAAAED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921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BEC99-BF0C-402D-B97E-F8E1AF59CFF3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745644" y="-1404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881DCC3F-1DDB-47CB-B47B-795CEAAAED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1332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2266" y="-2022"/>
            <a:ext cx="9146266" cy="6861037"/>
            <a:chOff x="-2266" y="-2022"/>
            <a:chExt cx="9146266" cy="6861037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-2022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2266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99432" y="586841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15687606">
              <a:off x="2769747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8"/>
            <p:cNvSpPr/>
            <p:nvPr/>
          </p:nvSpPr>
          <p:spPr bwMode="gray">
            <a:xfrm rot="16200000">
              <a:off x="2548536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5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447800"/>
            <a:ext cx="2712590" cy="1495588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68927" y="1452881"/>
            <a:ext cx="3632850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440" y="3086845"/>
            <a:ext cx="2712590" cy="2938036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BEC99-BF0C-402D-B97E-F8E1AF59CFF3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7745644" y="-1404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881DCC3F-1DDB-47CB-B47B-795CEAAAED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352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2266" y="-2022"/>
            <a:ext cx="9146266" cy="6861037"/>
            <a:chOff x="-2266" y="-2022"/>
            <a:chExt cx="9146266" cy="6861037"/>
          </a:xfrm>
        </p:grpSpPr>
        <p:sp>
          <p:nvSpPr>
            <p:cNvPr id="21" name="Rectangle 20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5689832" y="-2022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-2266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Oval 25"/>
            <p:cNvSpPr/>
            <p:nvPr/>
          </p:nvSpPr>
          <p:spPr>
            <a:xfrm>
              <a:off x="6299432" y="586841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15687606">
              <a:off x="3074559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8"/>
            <p:cNvSpPr/>
            <p:nvPr/>
          </p:nvSpPr>
          <p:spPr bwMode="gray">
            <a:xfrm rot="16200000">
              <a:off x="2852610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7" name="Freeform 5"/>
            <p:cNvSpPr>
              <a:spLocks noEditPoints="1"/>
            </p:cNvSpPr>
            <p:nvPr/>
          </p:nvSpPr>
          <p:spPr bwMode="gray">
            <a:xfrm>
              <a:off x="0" y="5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1591" y="1343112"/>
            <a:ext cx="3001938" cy="1613085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722909" y="1320800"/>
            <a:ext cx="2791102" cy="42164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51592" y="3086100"/>
            <a:ext cx="3001938" cy="24511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BEC99-BF0C-402D-B97E-F8E1AF59CFF3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7745644" y="-1404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881DCC3F-1DDB-47CB-B47B-795CEAAAED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0345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2266" y="-2022"/>
            <a:ext cx="9146266" cy="6861037"/>
            <a:chOff x="-2266" y="-2022"/>
            <a:chExt cx="9146266" cy="6861037"/>
          </a:xfrm>
        </p:grpSpPr>
        <p:sp>
          <p:nvSpPr>
            <p:cNvPr id="19" name="Rectangle 18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5689832" y="-2022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Oval 16"/>
            <p:cNvSpPr/>
            <p:nvPr/>
          </p:nvSpPr>
          <p:spPr>
            <a:xfrm>
              <a:off x="-2266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6299432" y="586841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Freeform 5"/>
            <p:cNvSpPr/>
            <p:nvPr/>
          </p:nvSpPr>
          <p:spPr bwMode="gray">
            <a:xfrm rot="21010068">
              <a:off x="6359946" y="179029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5"/>
            <p:cNvSpPr/>
            <p:nvPr/>
          </p:nvSpPr>
          <p:spPr bwMode="gray">
            <a:xfrm>
              <a:off x="485023" y="1856958"/>
              <a:ext cx="8173954" cy="4535226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5"/>
            <p:cNvSpPr>
              <a:spLocks noEditPoints="1"/>
            </p:cNvSpPr>
            <p:nvPr/>
          </p:nvSpPr>
          <p:spPr bwMode="gray">
            <a:xfrm>
              <a:off x="0" y="5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866441" y="927099"/>
            <a:ext cx="6345260" cy="7098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1" y="2489201"/>
            <a:ext cx="6345260" cy="35305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60111" y="6377097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r">
              <a:defRPr sz="900" b="1" i="0">
                <a:solidFill>
                  <a:schemeClr val="accent1"/>
                </a:solidFill>
              </a:defRPr>
            </a:lvl1pPr>
          </a:lstStyle>
          <a:p>
            <a:fld id="{94EBEC99-BF0C-402D-B97E-F8E1AF59CFF3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0842" y="6373195"/>
            <a:ext cx="3859795" cy="2286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 b="1" i="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3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fld id="{881DCC3F-1DDB-47CB-B47B-795CEAAAED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783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7" r:id="rId1"/>
    <p:sldLayoutId id="2147483838" r:id="rId2"/>
    <p:sldLayoutId id="2147483839" r:id="rId3"/>
    <p:sldLayoutId id="2147483840" r:id="rId4"/>
    <p:sldLayoutId id="2147483841" r:id="rId5"/>
    <p:sldLayoutId id="2147483842" r:id="rId6"/>
    <p:sldLayoutId id="2147483843" r:id="rId7"/>
    <p:sldLayoutId id="2147483844" r:id="rId8"/>
    <p:sldLayoutId id="2147483845" r:id="rId9"/>
    <p:sldLayoutId id="2147483846" r:id="rId10"/>
    <p:sldLayoutId id="2147483847" r:id="rId11"/>
    <p:sldLayoutId id="2147483848" r:id="rId12"/>
    <p:sldLayoutId id="2147483849" r:id="rId13"/>
    <p:sldLayoutId id="2147483850" r:id="rId14"/>
    <p:sldLayoutId id="2147483851" r:id="rId15"/>
    <p:sldLayoutId id="2147483852" r:id="rId16"/>
    <p:sldLayoutId id="214748385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b="0" i="0" kern="1200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83464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3444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0876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0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5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4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34C1E1F-2B90-4632-A886-F97F3FBA8E98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6191A66-0E0C-483D-B55B-474F0ADB53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956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5" r:id="rId1"/>
    <p:sldLayoutId id="2147483856" r:id="rId2"/>
    <p:sldLayoutId id="2147483857" r:id="rId3"/>
    <p:sldLayoutId id="2147483858" r:id="rId4"/>
    <p:sldLayoutId id="2147483859" r:id="rId5"/>
    <p:sldLayoutId id="2147483860" r:id="rId6"/>
    <p:sldLayoutId id="2147483861" r:id="rId7"/>
    <p:sldLayoutId id="2147483862" r:id="rId8"/>
    <p:sldLayoutId id="2147483863" r:id="rId9"/>
    <p:sldLayoutId id="2147483864" r:id="rId10"/>
    <p:sldLayoutId id="214748386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FFC8CFA-2F49-5CDA-8EED-B0A78DE5599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56830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B88C3F-2BCD-A310-0D11-0E210D4617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0103" y="285137"/>
            <a:ext cx="7983794" cy="1406012"/>
          </a:xfrm>
        </p:spPr>
        <p:txBody>
          <a:bodyPr>
            <a:normAutofit/>
          </a:bodyPr>
          <a:lstStyle/>
          <a:p>
            <a:pPr algn="l"/>
            <a:r>
              <a:rPr lang="en-US" sz="7000" b="1" dirty="0">
                <a:latin typeface="+mn-lt"/>
              </a:rPr>
              <a:t>Uzziah’s Arrogance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74F21A-E1F9-89FB-5910-5860BC66B2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8090" y="1759975"/>
            <a:ext cx="3431458" cy="1592824"/>
          </a:xfrm>
        </p:spPr>
        <p:txBody>
          <a:bodyPr>
            <a:normAutofit/>
          </a:bodyPr>
          <a:lstStyle/>
          <a:p>
            <a:pPr algn="l"/>
            <a:r>
              <a:rPr lang="en-US" sz="3600" b="1" dirty="0"/>
              <a:t>2 Chronicles 26</a:t>
            </a:r>
          </a:p>
        </p:txBody>
      </p:sp>
      <p:pic>
        <p:nvPicPr>
          <p:cNvPr id="4" name="Picture 3" descr="What does 2 Chronicles 26:16 mean? | Bible Art">
            <a:extLst>
              <a:ext uri="{FF2B5EF4-FFF2-40B4-BE49-F238E27FC236}">
                <a16:creationId xmlns:a16="http://schemas.microsoft.com/office/drawing/2014/main" id="{281545EE-6718-B9EF-AC9B-78A144292C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2256504"/>
            <a:ext cx="4245078" cy="4245078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00276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1B79E6-D8B0-CEE8-AC71-D855F8455A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+mn-lt"/>
              </a:rPr>
              <a:t>Uzziah’s Accomplishments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7760C6-3F68-D667-4108-9556ADC479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A Successful Soldier </a:t>
            </a:r>
            <a:r>
              <a:rPr lang="en-US" sz="3200" dirty="0"/>
              <a:t>- v. 2, 6-8, 11-14</a:t>
            </a:r>
          </a:p>
          <a:p>
            <a:r>
              <a:rPr lang="en-US" sz="3200" b="1" dirty="0"/>
              <a:t>A Successful Builder </a:t>
            </a:r>
            <a:r>
              <a:rPr lang="en-US" sz="3200" dirty="0"/>
              <a:t>- v. 2, 6, 9, 15</a:t>
            </a:r>
          </a:p>
          <a:p>
            <a:r>
              <a:rPr lang="en-US" sz="3200" b="1" dirty="0"/>
              <a:t>A Successful Farmer </a:t>
            </a:r>
            <a:r>
              <a:rPr lang="en-US" sz="3200" dirty="0"/>
              <a:t>- v. 10</a:t>
            </a:r>
          </a:p>
        </p:txBody>
      </p:sp>
    </p:spTree>
    <p:extLst>
      <p:ext uri="{BB962C8B-B14F-4D97-AF65-F5344CB8AC3E}">
        <p14:creationId xmlns:p14="http://schemas.microsoft.com/office/powerpoint/2010/main" val="935216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04FB7AB-A0BA-1349-DE6E-D815DDA15F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46D390-0F34-7C10-30C6-D77F491E0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latin typeface="+mn-lt"/>
              </a:rPr>
              <a:t>Uzziah’s Arrogant Transgression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5BCE70-F2FC-8C2D-5053-EADE8C5A94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2 Chronicles 26:16-21</a:t>
            </a:r>
            <a:endParaRPr lang="en-US" sz="3200" dirty="0">
              <a:solidFill>
                <a:srgbClr val="C00000"/>
              </a:solidFill>
            </a:endParaRPr>
          </a:p>
          <a:p>
            <a:r>
              <a:rPr lang="en-US" sz="3200" b="1" dirty="0"/>
              <a:t>His strength and success led to his sinful pride. </a:t>
            </a:r>
            <a:endParaRPr lang="en-US" sz="3200" dirty="0">
              <a:solidFill>
                <a:srgbClr val="C00000"/>
              </a:solidFill>
            </a:endParaRPr>
          </a:p>
          <a:p>
            <a:r>
              <a:rPr lang="en-US" sz="3200" b="1" i="1" dirty="0"/>
              <a:t>“Pride goes before destruction, and a haughty spirit before a fall” </a:t>
            </a:r>
            <a:r>
              <a:rPr lang="en-US" b="1" dirty="0"/>
              <a:t>(Prov. 16:18).</a:t>
            </a:r>
          </a:p>
          <a:p>
            <a:endParaRPr lang="en-US" sz="800" b="1" dirty="0"/>
          </a:p>
          <a:p>
            <a:r>
              <a:rPr lang="en-US" sz="3200" b="1" dirty="0"/>
              <a:t>He took on the role of the High Priest.</a:t>
            </a:r>
          </a:p>
          <a:p>
            <a:r>
              <a:rPr lang="en-US" sz="3200" b="1" dirty="0"/>
              <a:t>He entered an area that was off limits.</a:t>
            </a:r>
          </a:p>
        </p:txBody>
      </p:sp>
    </p:spTree>
    <p:extLst>
      <p:ext uri="{BB962C8B-B14F-4D97-AF65-F5344CB8AC3E}">
        <p14:creationId xmlns:p14="http://schemas.microsoft.com/office/powerpoint/2010/main" val="3361993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1A323F3-A482-3589-54F2-DE43E735FF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88E210-D63D-8817-7412-B6C1D6A759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+mn-lt"/>
              </a:rPr>
              <a:t>Uzziah’s Failure to Repent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8AF69A-45B5-1FF7-0082-454F502D60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He responded in anger, refused to repent, and raged at the priests for their interference. </a:t>
            </a:r>
          </a:p>
          <a:p>
            <a:endParaRPr lang="en-US" sz="800" b="1" dirty="0"/>
          </a:p>
          <a:p>
            <a:r>
              <a:rPr lang="en-US" sz="3200" b="1" dirty="0"/>
              <a:t>He was struck with leprosy and was cut off from the house of God for the rest of his life.</a:t>
            </a:r>
          </a:p>
        </p:txBody>
      </p:sp>
    </p:spTree>
    <p:extLst>
      <p:ext uri="{BB962C8B-B14F-4D97-AF65-F5344CB8AC3E}">
        <p14:creationId xmlns:p14="http://schemas.microsoft.com/office/powerpoint/2010/main" val="1136854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017A81-A885-6F88-1F58-286AAAF29C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86E3D8-4832-6639-82AE-9FA7D9C726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+mn-lt"/>
              </a:rPr>
              <a:t>How to Overcome Pride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C83D5A-35BB-34AA-02E1-97584669F5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Remember who we are before God. </a:t>
            </a:r>
          </a:p>
          <a:p>
            <a:pPr lvl="1"/>
            <a:r>
              <a:rPr lang="en-US" sz="2800" b="1" dirty="0"/>
              <a:t>1 Pet. 5:5-6; Gen. 18:27</a:t>
            </a:r>
          </a:p>
          <a:p>
            <a:r>
              <a:rPr lang="en-US" sz="3200" b="1" dirty="0"/>
              <a:t>Remain grateful to God. </a:t>
            </a:r>
          </a:p>
          <a:p>
            <a:pPr lvl="1"/>
            <a:r>
              <a:rPr lang="en-US" sz="2800" b="1" dirty="0"/>
              <a:t>Rom. 1:21; 1 Cor. 15:10</a:t>
            </a:r>
          </a:p>
          <a:p>
            <a:r>
              <a:rPr lang="en-US" sz="3200" b="1" dirty="0"/>
              <a:t>Respond appropriately to correction. </a:t>
            </a:r>
          </a:p>
          <a:p>
            <a:pPr lvl="1"/>
            <a:r>
              <a:rPr lang="en-US" sz="2800" b="1" dirty="0"/>
              <a:t>2 Sam. 12:13; Prov. 27:6</a:t>
            </a:r>
          </a:p>
        </p:txBody>
      </p:sp>
    </p:spTree>
    <p:extLst>
      <p:ext uri="{BB962C8B-B14F-4D97-AF65-F5344CB8AC3E}">
        <p14:creationId xmlns:p14="http://schemas.microsoft.com/office/powerpoint/2010/main" val="1921384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339758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2_Ion Boardroom">
  <a:themeElements>
    <a:clrScheme name="Ion Boardroom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EC7F02AD-9687-440F-A9DF-FAA6F22270D7}"/>
    </a:ext>
  </a:extLst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6730</TotalTime>
  <Words>180</Words>
  <Application>Microsoft Office PowerPoint</Application>
  <PresentationFormat>On-screen Show (4:3)</PresentationFormat>
  <Paragraphs>24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Aptos</vt:lpstr>
      <vt:lpstr>Aptos Display</vt:lpstr>
      <vt:lpstr>Arial</vt:lpstr>
      <vt:lpstr>Calibri</vt:lpstr>
      <vt:lpstr>Century Gothic</vt:lpstr>
      <vt:lpstr>Wingdings 3</vt:lpstr>
      <vt:lpstr>2_Ion Boardroom</vt:lpstr>
      <vt:lpstr>Office Theme</vt:lpstr>
      <vt:lpstr>PowerPoint Presentation</vt:lpstr>
      <vt:lpstr>Uzziah’s Arrogance</vt:lpstr>
      <vt:lpstr>Uzziah’s Accomplishments</vt:lpstr>
      <vt:lpstr>Uzziah’s Arrogant Transgression</vt:lpstr>
      <vt:lpstr>Uzziah’s Failure to Repent</vt:lpstr>
      <vt:lpstr>How to Overcome Pride</vt:lpstr>
      <vt:lpstr>PowerPoint Presentation</vt:lpstr>
    </vt:vector>
  </TitlesOfParts>
  <Company>AQ2 Technologies, LLC.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Template</dc:title>
  <dc:creator>RJStevensMusic.com</dc:creator>
  <dc:description/>
  <cp:lastModifiedBy>Michael Hepner</cp:lastModifiedBy>
  <cp:revision>289</cp:revision>
  <dcterms:created xsi:type="dcterms:W3CDTF">2008-03-16T18:22:36Z</dcterms:created>
  <dcterms:modified xsi:type="dcterms:W3CDTF">2026-09-06T18:34:07Z</dcterms:modified>
</cp:coreProperties>
</file>