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4" r:id="rId1"/>
    <p:sldMasterId id="2147483878" r:id="rId2"/>
  </p:sldMasterIdLst>
  <p:notesMasterIdLst>
    <p:notesMasterId r:id="rId15"/>
  </p:notesMasterIdLst>
  <p:sldIdLst>
    <p:sldId id="759" r:id="rId3"/>
    <p:sldId id="256" r:id="rId4"/>
    <p:sldId id="291" r:id="rId5"/>
    <p:sldId id="287" r:id="rId6"/>
    <p:sldId id="300" r:id="rId7"/>
    <p:sldId id="302" r:id="rId8"/>
    <p:sldId id="301" r:id="rId9"/>
    <p:sldId id="303" r:id="rId10"/>
    <p:sldId id="304" r:id="rId11"/>
    <p:sldId id="288" r:id="rId12"/>
    <p:sldId id="289" r:id="rId13"/>
    <p:sldId id="26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-Service" id="{3C64C86B-CB58-4823-BD8C-F68585D6F563}">
          <p14:sldIdLst/>
        </p14:section>
        <p14:section name="Song" id="{D8F5DF2E-0DD5-48CF-943A-FBF98F807EFB}">
          <p14:sldIdLst/>
        </p14:section>
        <p14:section name="Prayer" id="{785FF2CF-754D-491F-BE90-82FA25063A3E}">
          <p14:sldIdLst/>
        </p14:section>
        <p14:section name="Exhortation and Dismissal" id="{ABD5E9EE-E79A-42ED-AA6A-24EF3777B493}">
          <p14:sldIdLst>
            <p14:sldId id="759"/>
            <p14:sldId id="256"/>
            <p14:sldId id="291"/>
            <p14:sldId id="287"/>
            <p14:sldId id="300"/>
            <p14:sldId id="302"/>
            <p14:sldId id="301"/>
            <p14:sldId id="303"/>
            <p14:sldId id="304"/>
            <p14:sldId id="288"/>
            <p14:sldId id="289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623" autoAdjust="0"/>
    <p:restoredTop sz="86325" autoAdjust="0"/>
  </p:normalViewPr>
  <p:slideViewPr>
    <p:cSldViewPr>
      <p:cViewPr varScale="1">
        <p:scale>
          <a:sx n="64" d="100"/>
          <a:sy n="64" d="100"/>
        </p:scale>
        <p:origin x="1421" y="2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971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DE7A2-50D1-4400-88E2-5E32D940C051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F674F-5FF1-4C50-AE02-5B1470F93F7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470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57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696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7E3D3-A6C9-489D-919B-95B82C72DD4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062-B11B-49DD-956B-A41AC1B10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195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7E3D3-A6C9-489D-919B-95B82C72DD4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062-B11B-49DD-956B-A41AC1B10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971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7E3D3-A6C9-489D-919B-95B82C72DD4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062-B11B-49DD-956B-A41AC1B10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154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7E3D3-A6C9-489D-919B-95B82C72DD4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062-B11B-49DD-956B-A41AC1B10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614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7E3D3-A6C9-489D-919B-95B82C72DD4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062-B11B-49DD-956B-A41AC1B10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3208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7E3D3-A6C9-489D-919B-95B82C72DD4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062-B11B-49DD-956B-A41AC1B10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0185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7E3D3-A6C9-489D-919B-95B82C72DD4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062-B11B-49DD-956B-A41AC1B10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6558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7E3D3-A6C9-489D-919B-95B82C72DD4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062-B11B-49DD-956B-A41AC1B10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229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488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7E3D3-A6C9-489D-919B-95B82C72DD4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062-B11B-49DD-956B-A41AC1B10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9337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7E3D3-A6C9-489D-919B-95B82C72DD4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062-B11B-49DD-956B-A41AC1B10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6246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7E3D3-A6C9-489D-919B-95B82C72DD4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062-B11B-49DD-956B-A41AC1B10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623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68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496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084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32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78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17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260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4C1E1F-2B90-4632-A886-F97F3FBA8E9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5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1687E3D3-A6C9-489D-919B-95B82C72DD4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B821062-B11B-49DD-956B-A41AC1B10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1148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8938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7F5DE-020C-AFF4-0D9B-420ACE886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DF57E-F89F-4E7D-284B-66068472D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The Impact of the 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A3AD7-890D-700B-BE20-557A43F03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80000"/>
            </a:pPr>
            <a:r>
              <a:rPr lang="en-US" sz="3200" dirty="0"/>
              <a:t>“And they were greatly amazed in themselves beyond measure, and marveled. For they had not understood about the loaves, because their heart was hardened” (Mark 6:51-52).  </a:t>
            </a:r>
          </a:p>
          <a:p>
            <a:pPr>
              <a:buSzPct val="80000"/>
            </a:pPr>
            <a:endParaRPr lang="en-US" sz="800" dirty="0"/>
          </a:p>
          <a:p>
            <a:pPr>
              <a:buSzPct val="80000"/>
            </a:pPr>
            <a:r>
              <a:rPr lang="en-US" sz="3200" dirty="0"/>
              <a:t>“Then those who were in the boat came and worshiped Him, saying, ‘Truly You are the Son of God’” (Matt. 14:33). </a:t>
            </a:r>
          </a:p>
        </p:txBody>
      </p:sp>
    </p:spTree>
    <p:extLst>
      <p:ext uri="{BB962C8B-B14F-4D97-AF65-F5344CB8AC3E}">
        <p14:creationId xmlns:p14="http://schemas.microsoft.com/office/powerpoint/2010/main" val="12053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9269F8-2FEB-3FBC-AC9A-29E81FEB6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94ED5-57F1-FFA7-0287-439458387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229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What This Sign Tells Us About Jesus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262D3-37F0-D435-5081-C9F0A8568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53497"/>
            <a:ext cx="7886700" cy="4623466"/>
          </a:xfrm>
        </p:spPr>
        <p:txBody>
          <a:bodyPr>
            <a:normAutofit/>
          </a:bodyPr>
          <a:lstStyle/>
          <a:p>
            <a:r>
              <a:rPr lang="en-US" dirty="0"/>
              <a:t>Water into wine – power over </a:t>
            </a:r>
            <a:r>
              <a:rPr lang="en-US" b="1" dirty="0"/>
              <a:t>quality</a:t>
            </a:r>
            <a:r>
              <a:rPr lang="en-US" dirty="0"/>
              <a:t>. </a:t>
            </a:r>
          </a:p>
          <a:p>
            <a:r>
              <a:rPr lang="en-US" dirty="0"/>
              <a:t>Healing nobleman’s son – power over </a:t>
            </a:r>
            <a:r>
              <a:rPr lang="en-US" b="1" dirty="0"/>
              <a:t>distance</a:t>
            </a:r>
            <a:r>
              <a:rPr lang="en-US" dirty="0"/>
              <a:t>.</a:t>
            </a:r>
          </a:p>
          <a:p>
            <a:r>
              <a:rPr lang="en-US" dirty="0"/>
              <a:t>Healing lame man – power over </a:t>
            </a:r>
            <a:r>
              <a:rPr lang="en-US" b="1" dirty="0"/>
              <a:t>time</a:t>
            </a:r>
            <a:r>
              <a:rPr lang="en-US" dirty="0"/>
              <a:t>. </a:t>
            </a:r>
          </a:p>
          <a:p>
            <a:r>
              <a:rPr lang="en-US" dirty="0"/>
              <a:t>Feeding the 5,000 – power over </a:t>
            </a:r>
            <a:r>
              <a:rPr lang="en-US" b="1" dirty="0"/>
              <a:t>quantity</a:t>
            </a:r>
            <a:r>
              <a:rPr lang="en-US" dirty="0"/>
              <a:t>.</a:t>
            </a:r>
          </a:p>
          <a:p>
            <a:r>
              <a:rPr lang="en-US" dirty="0"/>
              <a:t>Walking on water – power over </a:t>
            </a:r>
            <a:r>
              <a:rPr lang="en-US" b="1" dirty="0"/>
              <a:t>nature</a:t>
            </a:r>
            <a:r>
              <a:rPr lang="en-US" dirty="0"/>
              <a:t>.</a:t>
            </a:r>
          </a:p>
        </p:txBody>
      </p:sp>
      <p:pic>
        <p:nvPicPr>
          <p:cNvPr id="4" name="Picture 3" descr="In Hallowed Steps by Kelsy and Jesse Lightweave | Altus Fine Art">
            <a:extLst>
              <a:ext uri="{FF2B5EF4-FFF2-40B4-BE49-F238E27FC236}">
                <a16:creationId xmlns:a16="http://schemas.microsoft.com/office/drawing/2014/main" id="{00807B8C-FB89-4DF5-B25D-6681148BE4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836" b="19195"/>
          <a:stretch>
            <a:fillRect/>
          </a:stretch>
        </p:blipFill>
        <p:spPr>
          <a:xfrm>
            <a:off x="108155" y="5063609"/>
            <a:ext cx="8915400" cy="175244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560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9985B-87AF-72DA-F2CF-74187771F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44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3813149-0EF5-2417-E602-173F9AA7E7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752405"/>
            <a:ext cx="6858000" cy="1510739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Walking on Water</a:t>
            </a:r>
          </a:p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John 6:15-21</a:t>
            </a:r>
            <a:endParaRPr lang="en-US" sz="3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The 7 Signs of Jesus in John's Gospel | Zion Church York">
            <a:extLst>
              <a:ext uri="{FF2B5EF4-FFF2-40B4-BE49-F238E27FC236}">
                <a16:creationId xmlns:a16="http://schemas.microsoft.com/office/drawing/2014/main" id="{7D9B2AC8-F931-F257-1A1D-1F81BFD0D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509584"/>
            <a:ext cx="6858000" cy="3857625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57360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CB8F6-57B1-8869-6A69-0E4B66D19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+mn-lt"/>
              </a:rPr>
              <a:t>This miracle is recorded in </a:t>
            </a:r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three gospel accounts.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1F0D4-BEEE-E96B-9760-7032ACA37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43431"/>
            <a:ext cx="7886700" cy="4033531"/>
          </a:xfrm>
        </p:spPr>
        <p:txBody>
          <a:bodyPr>
            <a:normAutofit/>
          </a:bodyPr>
          <a:lstStyle/>
          <a:p>
            <a:r>
              <a:rPr lang="en-US" sz="3200" dirty="0"/>
              <a:t>Matthew 14:22-33</a:t>
            </a:r>
          </a:p>
          <a:p>
            <a:r>
              <a:rPr lang="en-US" sz="3200" dirty="0"/>
              <a:t>Mark 6:45-52</a:t>
            </a:r>
          </a:p>
          <a:p>
            <a:r>
              <a:rPr lang="en-US" sz="3200" dirty="0"/>
              <a:t>John 6:15-21</a:t>
            </a:r>
          </a:p>
        </p:txBody>
      </p:sp>
      <p:pic>
        <p:nvPicPr>
          <p:cNvPr id="5" name="Picture 4" descr="Closeup of the feet of Jesus walking on water. Generative AI. – Diocese of  Rapid City">
            <a:extLst>
              <a:ext uri="{FF2B5EF4-FFF2-40B4-BE49-F238E27FC236}">
                <a16:creationId xmlns:a16="http://schemas.microsoft.com/office/drawing/2014/main" id="{A81F9959-9B3A-7A47-CFB5-A1E4DA67A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5084" y="3856703"/>
            <a:ext cx="5120148" cy="288008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9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D25A4-86ED-E3DC-D89F-700885913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The 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9FD42-CCCE-1E8E-1351-D4F80A609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SzPct val="80000"/>
              <a:buFont typeface="+mj-lt"/>
              <a:buAutoNum type="arabicPeriod" startAt="14"/>
            </a:pPr>
            <a:r>
              <a:rPr lang="en-US" sz="3200" dirty="0"/>
              <a:t>Then those men, when they had seen the sign that Jesus did, said, “This is truly the Prophet who is to come into the world.” </a:t>
            </a:r>
          </a:p>
          <a:p>
            <a:pPr marL="514350" indent="-514350">
              <a:buSzPct val="80000"/>
              <a:buFont typeface="+mj-lt"/>
              <a:buAutoNum type="arabicPeriod" startAt="14"/>
            </a:pPr>
            <a:r>
              <a:rPr lang="en-US" sz="3200" dirty="0"/>
              <a:t>Therefore when Jesus perceived that they were about to come and take Him by force to make Him king, He departed again to the mountain by Himself alone. </a:t>
            </a:r>
          </a:p>
          <a:p>
            <a:pPr marL="0" indent="0" algn="r">
              <a:buSzPct val="80000"/>
              <a:buNone/>
            </a:pPr>
            <a:r>
              <a:rPr lang="en-US" sz="3200" dirty="0"/>
              <a:t>John 6:14-15</a:t>
            </a:r>
          </a:p>
        </p:txBody>
      </p:sp>
    </p:spTree>
    <p:extLst>
      <p:ext uri="{BB962C8B-B14F-4D97-AF65-F5344CB8AC3E}">
        <p14:creationId xmlns:p14="http://schemas.microsoft.com/office/powerpoint/2010/main" val="6431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46398-7F4D-A47A-6D26-62A4C1FEB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C8589-FA33-BE0C-BA91-27C345EF7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The 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038A5-6DAE-9783-F96B-1ADD674CE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80000"/>
            </a:pPr>
            <a:r>
              <a:rPr lang="en-US" sz="3200" dirty="0"/>
              <a:t>“Immediately He made His disciples get into the boat and go before Him to the other side…” (Mark 6:45). </a:t>
            </a:r>
          </a:p>
          <a:p>
            <a:pPr>
              <a:buSzPct val="80000"/>
            </a:pPr>
            <a:endParaRPr lang="en-US" sz="800" dirty="0"/>
          </a:p>
          <a:p>
            <a:pPr>
              <a:buSzPct val="80000"/>
            </a:pPr>
            <a:r>
              <a:rPr lang="en-US" sz="3200" i="1" dirty="0"/>
              <a:t>“made”</a:t>
            </a:r>
            <a:r>
              <a:rPr lang="en-US" sz="3200" dirty="0"/>
              <a:t> (</a:t>
            </a:r>
            <a:r>
              <a:rPr lang="en-US" sz="3200" b="1" i="1" dirty="0" err="1"/>
              <a:t>anankazo</a:t>
            </a:r>
            <a:r>
              <a:rPr lang="en-US" sz="3200" dirty="0"/>
              <a:t>) - to drive or compel; signifying strong action, either by force or persuasion. </a:t>
            </a:r>
          </a:p>
        </p:txBody>
      </p:sp>
    </p:spTree>
    <p:extLst>
      <p:ext uri="{BB962C8B-B14F-4D97-AF65-F5344CB8AC3E}">
        <p14:creationId xmlns:p14="http://schemas.microsoft.com/office/powerpoint/2010/main" val="377474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733F7-227C-8B33-E5D9-7D4B23DAF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34EF3-975A-FB3C-B64E-3943865AE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The 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F3941-4928-C5FB-8942-E14B4BD97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80000"/>
            </a:pPr>
            <a:r>
              <a:rPr lang="en-US" sz="3200" dirty="0"/>
              <a:t>“And when He had sent them away, He departed to the mountain to pray” </a:t>
            </a:r>
            <a:br>
              <a:rPr lang="en-US" sz="3200" dirty="0"/>
            </a:br>
            <a:r>
              <a:rPr lang="en-US" sz="3200" dirty="0"/>
              <a:t>(Mark 6:46). </a:t>
            </a:r>
          </a:p>
        </p:txBody>
      </p:sp>
    </p:spTree>
    <p:extLst>
      <p:ext uri="{BB962C8B-B14F-4D97-AF65-F5344CB8AC3E}">
        <p14:creationId xmlns:p14="http://schemas.microsoft.com/office/powerpoint/2010/main" val="2557916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E50C9-D35D-279D-916C-8E63DC938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8D48C-9F40-A2B7-ABC8-E21F62994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The 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1D95B-816A-27C3-B620-D50F6B3B1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80000"/>
            </a:pPr>
            <a:r>
              <a:rPr lang="en-US" sz="3200" dirty="0"/>
              <a:t>“Then He saw them straining at rowing, for the wind was against them…” (Mark 6:48). </a:t>
            </a:r>
          </a:p>
          <a:p>
            <a:pPr>
              <a:buSzPct val="80000"/>
            </a:pPr>
            <a:r>
              <a:rPr lang="en-US" sz="3200" dirty="0"/>
              <a:t>“But the boat was now in the middle of the sea, tossed by the waves, for the wind was contrary” (Matt. 14:24). </a:t>
            </a:r>
          </a:p>
          <a:p>
            <a:pPr>
              <a:buSzPct val="80000"/>
            </a:pPr>
            <a:r>
              <a:rPr lang="en-US" sz="3200" dirty="0"/>
              <a:t>“Then the sea arose because a great wind was blowing. So when they had rowed about three or four miles…” (John 6:18-19). </a:t>
            </a:r>
          </a:p>
        </p:txBody>
      </p:sp>
    </p:spTree>
    <p:extLst>
      <p:ext uri="{BB962C8B-B14F-4D97-AF65-F5344CB8AC3E}">
        <p14:creationId xmlns:p14="http://schemas.microsoft.com/office/powerpoint/2010/main" val="378851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17121-F5F7-DF08-6DDF-C82B3130E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82478-B226-F922-6DE3-F19C5E6A3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The 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14F2C-8D08-4E12-CE7C-C322621C1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761988"/>
          </a:xfrm>
        </p:spPr>
        <p:txBody>
          <a:bodyPr>
            <a:normAutofit/>
          </a:bodyPr>
          <a:lstStyle/>
          <a:p>
            <a:pPr marL="514350" indent="-514350">
              <a:buSzPct val="80000"/>
              <a:buFont typeface="+mj-lt"/>
              <a:buAutoNum type="arabicPeriod" startAt="25"/>
            </a:pPr>
            <a:r>
              <a:rPr lang="en-US" sz="3200" dirty="0"/>
              <a:t>Now in the fourth watch of the night Jesus went to them, walking on the sea. </a:t>
            </a:r>
          </a:p>
          <a:p>
            <a:pPr marL="514350" indent="-514350">
              <a:buSzPct val="80000"/>
              <a:buFont typeface="+mj-lt"/>
              <a:buAutoNum type="arabicPeriod" startAt="25"/>
            </a:pPr>
            <a:r>
              <a:rPr lang="en-US" sz="3200" dirty="0"/>
              <a:t>And when the disciples saw Him walking on the sea, they were troubled, saying, “It is a ghost!” And they cried out for fear. </a:t>
            </a:r>
          </a:p>
          <a:p>
            <a:pPr marL="514350" indent="-514350">
              <a:buSzPct val="80000"/>
              <a:buFont typeface="+mj-lt"/>
              <a:buAutoNum type="arabicPeriod" startAt="25"/>
            </a:pPr>
            <a:r>
              <a:rPr lang="en-US" sz="3200" dirty="0"/>
              <a:t>But immediately Jesus spoke to them, saying, “Be of good cheer! It is I; do not be afraid.” </a:t>
            </a:r>
          </a:p>
          <a:p>
            <a:pPr marL="0" indent="0" algn="r">
              <a:buSzPct val="80000"/>
              <a:buNone/>
            </a:pPr>
            <a:r>
              <a:rPr lang="en-US" sz="3200" dirty="0"/>
              <a:t>Matthew 14:25-27</a:t>
            </a:r>
          </a:p>
        </p:txBody>
      </p:sp>
    </p:spTree>
    <p:extLst>
      <p:ext uri="{BB962C8B-B14F-4D97-AF65-F5344CB8AC3E}">
        <p14:creationId xmlns:p14="http://schemas.microsoft.com/office/powerpoint/2010/main" val="81571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68EAC-A76C-9033-B719-D7088A4FD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0E885-FE24-126C-727F-20C652E02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The 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9B7FE-7BD9-4282-D8B9-790D17F7A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SzPct val="80000"/>
              <a:buFont typeface="+mj-lt"/>
              <a:buAutoNum type="arabicPeriod"/>
            </a:pPr>
            <a:r>
              <a:rPr lang="en-US" sz="3200" dirty="0"/>
              <a:t>“the wind ceased” (Mark 6:51). </a:t>
            </a:r>
          </a:p>
          <a:p>
            <a:pPr marL="514350" indent="-514350">
              <a:buSzPct val="80000"/>
              <a:buFont typeface="+mj-lt"/>
              <a:buAutoNum type="arabicPeriod"/>
            </a:pPr>
            <a:r>
              <a:rPr lang="en-US" sz="3200" dirty="0"/>
              <a:t>“immediately the boat was at the land where they were going” (John 6:21). </a:t>
            </a:r>
          </a:p>
        </p:txBody>
      </p:sp>
    </p:spTree>
    <p:extLst>
      <p:ext uri="{BB962C8B-B14F-4D97-AF65-F5344CB8AC3E}">
        <p14:creationId xmlns:p14="http://schemas.microsoft.com/office/powerpoint/2010/main" val="217150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6587</TotalTime>
  <Words>452</Words>
  <Application>Microsoft Office PowerPoint</Application>
  <PresentationFormat>On-screen Show (4:3)</PresentationFormat>
  <Paragraphs>38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Times New Roman</vt:lpstr>
      <vt:lpstr>Office Theme</vt:lpstr>
      <vt:lpstr>2_Office Theme</vt:lpstr>
      <vt:lpstr>PowerPoint Presentation</vt:lpstr>
      <vt:lpstr>PowerPoint Presentation</vt:lpstr>
      <vt:lpstr>This miracle is recorded in  three gospel accounts. </vt:lpstr>
      <vt:lpstr>The Sign</vt:lpstr>
      <vt:lpstr>The Sign</vt:lpstr>
      <vt:lpstr>The Sign</vt:lpstr>
      <vt:lpstr>The Sign</vt:lpstr>
      <vt:lpstr>The Sign</vt:lpstr>
      <vt:lpstr>The Sign</vt:lpstr>
      <vt:lpstr>The Impact of the Sign</vt:lpstr>
      <vt:lpstr>What This Sign Tells Us About Jesus</vt:lpstr>
      <vt:lpstr>PowerPoint Presentation</vt:lpstr>
    </vt:vector>
  </TitlesOfParts>
  <Company>AQ2 Technologies, LLC.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Template</dc:title>
  <dc:creator>RJStevensMusic.com</dc:creator>
  <dc:description/>
  <cp:lastModifiedBy>Michael Hepner</cp:lastModifiedBy>
  <cp:revision>286</cp:revision>
  <dcterms:created xsi:type="dcterms:W3CDTF">2008-03-16T18:22:36Z</dcterms:created>
  <dcterms:modified xsi:type="dcterms:W3CDTF">2026-08-31T11:58:42Z</dcterms:modified>
</cp:coreProperties>
</file>