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58" r:id="rId4"/>
    <p:sldId id="257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6DF89"/>
    <a:srgbClr val="FFB3E6"/>
    <a:srgbClr val="FF93DB"/>
    <a:srgbClr val="FF66CC"/>
    <a:srgbClr val="43CEFF"/>
    <a:srgbClr val="0099CC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>
        <p:scale>
          <a:sx n="67" d="100"/>
          <a:sy n="67" d="100"/>
        </p:scale>
        <p:origin x="-110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0FEE38-D1E0-435A-824F-0E0C802BBC16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2E656B-C9C1-4DD1-AF44-EAB441D1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8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7557-29A8-4DB8-BF27-D1C26215AFE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996588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F9E85-7CD2-448B-A44E-EC121351F6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1105791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F7FC-9485-4397-B5ED-AA29C162A2A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052948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3FCF-45D1-478C-A68D-9DDC75D4141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8219332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9BEE-6763-41F5-903E-558638FE947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393123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C3CF-3C9C-4EF4-B20F-64ACE2579B2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841141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3ED06-A2CA-43F8-829C-3DC9ACDAA05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09548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D9C28-33FD-44BE-9D0A-9A26314C7AE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0878035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8A5CF-0119-4CF3-8117-E2A25A6126D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0616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9A9F-2DC8-401C-BF99-2A31934E265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5866433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4C2A-9D79-45B1-B6A2-E765FFF5F81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7140090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0B8E5-80EE-430A-B5F3-64A29E4E213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rtlCol="0">
            <a:no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defRPr/>
            </a:pPr>
            <a:r>
              <a:rPr lang="en-US" b="1" spc="-1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“But you are a chosen race, a royal priesthood, a holy nation, a people for God’s own possession, so that you may proclaim the </a:t>
            </a:r>
            <a:r>
              <a:rPr lang="en-US" b="1" spc="-1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excellencies</a:t>
            </a:r>
            <a:r>
              <a:rPr lang="en-US" b="1" spc="-1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 of Him who has called you out of darkness into His marvelous light; for you once were not a people, but now </a:t>
            </a:r>
            <a:r>
              <a:rPr lang="en-US" b="1" spc="-1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     you </a:t>
            </a:r>
            <a:r>
              <a:rPr lang="en-US" b="1" spc="-1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are the people of God</a:t>
            </a:r>
            <a:r>
              <a:rPr lang="en-US" b="1" spc="-1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.”</a:t>
            </a:r>
            <a:r>
              <a:rPr lang="en-US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 </a:t>
            </a:r>
            <a:r>
              <a:rPr lang="en-US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(1 </a:t>
            </a:r>
            <a:r>
              <a:rPr lang="en-US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Peter </a:t>
            </a:r>
            <a:r>
              <a:rPr lang="en-US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Isonorm" panose="00000400000000000000" pitchFamily="2" charset="0"/>
              </a:rPr>
              <a:t>2:9-10)</a:t>
            </a:r>
            <a:endParaRPr lang="en-US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Isonorm" panose="00000400000000000000" pitchFamily="2" charset="0"/>
            </a:endParaRPr>
          </a:p>
        </p:txBody>
      </p:sp>
      <p:pic>
        <p:nvPicPr>
          <p:cNvPr id="8" name="Picture 5" descr="C:\Users\Owner\Desktop\Screenshot 2023-10-06 at 17-31-56 Knollwood church Mtg card 10_23.pdf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799"/>
            <a:ext cx="4343399" cy="34730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662940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427538" y="4724400"/>
            <a:ext cx="4465637" cy="2089150"/>
          </a:xfrm>
        </p:spPr>
        <p:txBody>
          <a:bodyPr/>
          <a:lstStyle/>
          <a:p>
            <a:pPr algn="r" eaLnBrk="1" hangingPunct="1">
              <a:lnSpc>
                <a:spcPts val="7200"/>
              </a:lnSpc>
            </a:pPr>
            <a:r>
              <a:rPr lang="es-UY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6:9</a:t>
            </a:r>
            <a:endParaRPr lang="es-ES" alt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039" y="188640"/>
            <a:ext cx="8353425" cy="32400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0500" b="1" dirty="0" smtClean="0">
                <a:solidFill>
                  <a:srgbClr val="FF9900"/>
                </a:solidFill>
                <a:latin typeface="Calisto MT" pitchFamily="18" charset="0"/>
              </a:rPr>
              <a:t>A Reverent People</a:t>
            </a:r>
            <a:endParaRPr lang="en-US" altLang="en-US" sz="10500" b="1" dirty="0" smtClean="0">
              <a:solidFill>
                <a:srgbClr val="FF9900"/>
              </a:solidFill>
              <a:latin typeface="Calisto MT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5" y="3717032"/>
            <a:ext cx="3490545" cy="28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1216025" y="2133600"/>
            <a:ext cx="2087563" cy="503238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279400" y="2636838"/>
            <a:ext cx="2663825" cy="504825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250825" y="3141663"/>
            <a:ext cx="2189163" cy="503237"/>
          </a:xfrm>
          <a:prstGeom prst="parallelogram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Learning From Exodus 20:7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557338"/>
            <a:ext cx="3251200" cy="5111750"/>
          </a:xfrm>
        </p:spPr>
        <p:txBody>
          <a:bodyPr/>
          <a:lstStyle/>
          <a:p>
            <a:pPr marL="0" indent="0" eaLnBrk="1" hangingPunct="1">
              <a:lnSpc>
                <a:spcPts val="4000"/>
              </a:lnSpc>
              <a:buFontTx/>
              <a:buNone/>
            </a:pPr>
            <a:r>
              <a:rPr lang="en-US" altLang="en-US" b="1" i="1" dirty="0" smtClean="0">
                <a:solidFill>
                  <a:schemeClr val="bg1"/>
                </a:solidFill>
              </a:rPr>
              <a:t>“You shall not take </a:t>
            </a:r>
            <a:r>
              <a:rPr lang="en-US" alt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 of the LORD your God         </a:t>
            </a:r>
            <a:r>
              <a:rPr lang="en-US" altLang="en-US" b="1" i="1" dirty="0" smtClean="0">
                <a:solidFill>
                  <a:schemeClr val="bg1"/>
                </a:solidFill>
              </a:rPr>
              <a:t>in vain,           for the LORD will not hold him guiltless who takes his name in vain.”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627813"/>
            <a:ext cx="10429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03575" y="1557338"/>
            <a:ext cx="56165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4000"/>
              </a:lnSpc>
              <a:spcBef>
                <a:spcPts val="1800"/>
              </a:spcBef>
            </a:pPr>
            <a:r>
              <a:rPr lang="en-US" altLang="en-US" sz="3600" b="1">
                <a:solidFill>
                  <a:srgbClr val="9ED3D7"/>
                </a:solidFill>
              </a:rPr>
              <a:t>God’s name  represents all that       He is, His character</a:t>
            </a:r>
          </a:p>
          <a:p>
            <a:pPr algn="r" eaLnBrk="1" hangingPunct="1">
              <a:lnSpc>
                <a:spcPts val="4000"/>
              </a:lnSpc>
              <a:spcBef>
                <a:spcPts val="1800"/>
              </a:spcBef>
            </a:pPr>
            <a:r>
              <a:rPr lang="en-US" altLang="en-US" sz="3600" b="1">
                <a:solidFill>
                  <a:srgbClr val="9ED3D7"/>
                </a:solidFill>
              </a:rPr>
              <a:t>God takes a risk by revealing His name   (ie. misused, abused)</a:t>
            </a:r>
          </a:p>
          <a:p>
            <a:pPr algn="r" eaLnBrk="1" hangingPunct="1">
              <a:lnSpc>
                <a:spcPts val="4000"/>
              </a:lnSpc>
              <a:spcBef>
                <a:spcPts val="1800"/>
              </a:spcBef>
            </a:pPr>
            <a:r>
              <a:rPr lang="en-US" altLang="en-US" sz="3600" b="1">
                <a:solidFill>
                  <a:srgbClr val="9ED3D7"/>
                </a:solidFill>
              </a:rPr>
              <a:t>God gives His name because He wants us to know Him</a:t>
            </a:r>
          </a:p>
        </p:txBody>
      </p:sp>
      <p:pic>
        <p:nvPicPr>
          <p:cNvPr id="4107" name="Picture 11" descr="C:\Users\Josh\Desktop\yhwh-in-englis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203575"/>
            <a:ext cx="551656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4098" grpId="0"/>
      <p:bldP spid="4099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323850" y="3644900"/>
            <a:ext cx="1655763" cy="504825"/>
          </a:xfrm>
          <a:prstGeom prst="parallelogram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66CC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557338"/>
            <a:ext cx="3251200" cy="5111750"/>
          </a:xfrm>
        </p:spPr>
        <p:txBody>
          <a:bodyPr/>
          <a:lstStyle/>
          <a:p>
            <a:pPr marL="0" indent="0" eaLnBrk="1" hangingPunct="1">
              <a:lnSpc>
                <a:spcPts val="4000"/>
              </a:lnSpc>
              <a:buFontTx/>
              <a:buNone/>
            </a:pPr>
            <a:r>
              <a:rPr lang="en-US" altLang="en-US" b="1" i="1" dirty="0" smtClean="0">
                <a:solidFill>
                  <a:schemeClr val="bg1"/>
                </a:solidFill>
              </a:rPr>
              <a:t>“You shall not take the name of the LORD your God         </a:t>
            </a:r>
            <a:r>
              <a:rPr lang="en-US" alt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vain,           </a:t>
            </a:r>
            <a:r>
              <a:rPr lang="en-US" altLang="en-US" b="1" i="1" dirty="0" smtClean="0">
                <a:solidFill>
                  <a:schemeClr val="bg1"/>
                </a:solidFill>
              </a:rPr>
              <a:t>for the LORD will not hold him guiltless who takes his name in vain.”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Learning From Exodus 20:7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627813"/>
            <a:ext cx="10429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67175" y="1557338"/>
            <a:ext cx="47529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1800"/>
              </a:spcBef>
            </a:pPr>
            <a:r>
              <a:rPr lang="en-US" altLang="en-US" sz="4100" b="1">
                <a:solidFill>
                  <a:srgbClr val="FFB3E6"/>
                </a:solidFill>
              </a:rPr>
              <a:t>Disrespect            for God, demonstrated by the thoughtless,   or pointless,         or misleading,       or false use                of His name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971550" y="4149725"/>
            <a:ext cx="2160588" cy="503238"/>
          </a:xfrm>
          <a:prstGeom prst="parallelogra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323850" y="4652963"/>
            <a:ext cx="2808288" cy="504825"/>
          </a:xfrm>
          <a:prstGeom prst="parallelogra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323850" y="5157788"/>
            <a:ext cx="2808288" cy="503237"/>
          </a:xfrm>
          <a:prstGeom prst="parallelogra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557338"/>
            <a:ext cx="3251200" cy="5111750"/>
          </a:xfrm>
        </p:spPr>
        <p:txBody>
          <a:bodyPr/>
          <a:lstStyle/>
          <a:p>
            <a:pPr marL="0" indent="0" eaLnBrk="1" hangingPunct="1">
              <a:lnSpc>
                <a:spcPts val="4000"/>
              </a:lnSpc>
              <a:buFontTx/>
              <a:buNone/>
            </a:pPr>
            <a:r>
              <a:rPr lang="en-US" altLang="en-US" b="1" i="1" dirty="0" smtClean="0">
                <a:solidFill>
                  <a:schemeClr val="bg1"/>
                </a:solidFill>
              </a:rPr>
              <a:t>“You shall not take the name of the LORD your God         in vain,           for </a:t>
            </a:r>
            <a:r>
              <a:rPr lang="en-US" alt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will not hold him guiltless </a:t>
            </a:r>
            <a:r>
              <a:rPr lang="en-US" altLang="en-US" b="1" i="1" dirty="0" smtClean="0">
                <a:solidFill>
                  <a:schemeClr val="bg1"/>
                </a:solidFill>
              </a:rPr>
              <a:t>who takes his name in vain.”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Learning From Exodus 20:7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627813"/>
            <a:ext cx="10429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35375" y="1557338"/>
            <a:ext cx="51847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2400"/>
              </a:spcBef>
            </a:pPr>
            <a:r>
              <a:rPr lang="en-US" altLang="en-US" sz="4400" b="1">
                <a:solidFill>
                  <a:srgbClr val="B6DF89"/>
                </a:solidFill>
              </a:rPr>
              <a:t>God takes the misuse of His name as a direct attack on Him</a:t>
            </a:r>
          </a:p>
          <a:p>
            <a:pPr algn="r" eaLnBrk="1" hangingPunct="1">
              <a:spcBef>
                <a:spcPts val="2400"/>
              </a:spcBef>
            </a:pPr>
            <a:r>
              <a:rPr lang="en-US" altLang="en-US" sz="4400" b="1">
                <a:solidFill>
                  <a:srgbClr val="B6DF89"/>
                </a:solidFill>
              </a:rPr>
              <a:t>God expects      to be taken seriously</a:t>
            </a:r>
          </a:p>
          <a:p>
            <a:pPr algn="r" eaLnBrk="1" hangingPunct="1">
              <a:spcBef>
                <a:spcPts val="2400"/>
              </a:spcBef>
            </a:pPr>
            <a:endParaRPr lang="en-US" altLang="en-US" sz="4400" b="1">
              <a:solidFill>
                <a:srgbClr val="B6DF89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13788" cy="504031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3600" b="1" dirty="0" smtClean="0">
                <a:solidFill>
                  <a:schemeClr val="bg1"/>
                </a:solidFill>
              </a:rPr>
              <a:t>Using God’s name as an  exclamation point (“OMG!”)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b="1" dirty="0" smtClean="0">
                <a:solidFill>
                  <a:schemeClr val="bg1"/>
                </a:solidFill>
              </a:rPr>
              <a:t>Attaching God’s name to profanity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b="1" dirty="0" smtClean="0">
                <a:solidFill>
                  <a:schemeClr val="bg1"/>
                </a:solidFill>
              </a:rPr>
              <a:t>Connecting God’s name to evil deeds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b="1" dirty="0" smtClean="0">
                <a:solidFill>
                  <a:schemeClr val="bg1"/>
                </a:solidFill>
              </a:rPr>
              <a:t>Associating God’s name with things He has not said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3600" b="1" dirty="0" smtClean="0">
                <a:solidFill>
                  <a:schemeClr val="bg1"/>
                </a:solidFill>
              </a:rPr>
              <a:t>Invoking God’s name in worship, while “going through the motions”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81075"/>
          </a:xfrm>
        </p:spPr>
        <p:txBody>
          <a:bodyPr/>
          <a:lstStyle/>
          <a:p>
            <a:pPr eaLnBrk="1" hangingPunct="1">
              <a:lnSpc>
                <a:spcPts val="4800"/>
              </a:lnSpc>
              <a:defRPr/>
            </a:pPr>
            <a:r>
              <a:rPr lang="en-US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How We Can Fail To Reverence God’s Name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627813"/>
            <a:ext cx="10429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460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278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Calisto MT</vt:lpstr>
      <vt:lpstr>Diseño predeterminado</vt:lpstr>
      <vt:lpstr>PowerPoint Presentation</vt:lpstr>
      <vt:lpstr>PowerPoint Presentation</vt:lpstr>
      <vt:lpstr>Matthew 6:9</vt:lpstr>
      <vt:lpstr>Learning From Exodus 20:7</vt:lpstr>
      <vt:lpstr>Learning From Exodus 20:7</vt:lpstr>
      <vt:lpstr>Learning From Exodus 20:7</vt:lpstr>
      <vt:lpstr>How We Can Fail To Reverence God’s Name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"Hallowed Be Thy Name"</dc:title>
  <dc:subject>What Exodus 20:7 teaches us about reverencing the name of God</dc:subject>
  <dc:creator>Joshua McKibben</dc:creator>
  <cp:lastModifiedBy>Owner</cp:lastModifiedBy>
  <cp:revision>645</cp:revision>
  <dcterms:created xsi:type="dcterms:W3CDTF">2010-05-23T14:28:12Z</dcterms:created>
  <dcterms:modified xsi:type="dcterms:W3CDTF">2023-10-06T23:57:14Z</dcterms:modified>
</cp:coreProperties>
</file>