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730" r:id="rId2"/>
  </p:sldMasterIdLst>
  <p:notesMasterIdLst>
    <p:notesMasterId r:id="rId20"/>
  </p:notesMasterIdLst>
  <p:sldIdLst>
    <p:sldId id="488" r:id="rId3"/>
    <p:sldId id="544" r:id="rId4"/>
    <p:sldId id="545" r:id="rId5"/>
    <p:sldId id="546" r:id="rId6"/>
    <p:sldId id="547" r:id="rId7"/>
    <p:sldId id="548" r:id="rId8"/>
    <p:sldId id="549" r:id="rId9"/>
    <p:sldId id="550" r:id="rId10"/>
    <p:sldId id="551" r:id="rId11"/>
    <p:sldId id="552" r:id="rId12"/>
    <p:sldId id="553" r:id="rId13"/>
    <p:sldId id="554" r:id="rId14"/>
    <p:sldId id="555" r:id="rId15"/>
    <p:sldId id="556" r:id="rId16"/>
    <p:sldId id="557" r:id="rId17"/>
    <p:sldId id="558" r:id="rId18"/>
    <p:sldId id="497"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623" autoAdjust="0"/>
    <p:restoredTop sz="86325" autoAdjust="0"/>
  </p:normalViewPr>
  <p:slideViewPr>
    <p:cSldViewPr>
      <p:cViewPr varScale="1">
        <p:scale>
          <a:sx n="79" d="100"/>
          <a:sy n="79" d="100"/>
        </p:scale>
        <p:origin x="1158" y="7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3346"/>
    </p:cViewPr>
  </p:sorterViewPr>
  <p:notesViewPr>
    <p:cSldViewPr>
      <p:cViewPr varScale="1">
        <p:scale>
          <a:sx n="76" d="100"/>
          <a:sy n="76" d="100"/>
        </p:scale>
        <p:origin x="-2971" y="-8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8DE7A2-50D1-4400-88E2-5E32D940C051}" type="datetimeFigureOut">
              <a:rPr lang="en-US"/>
              <a:pPr/>
              <a:t>10/24/2021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9F674F-5FF1-4C50-AE02-5B1470F93F7E}" type="slidenum">
              <a:rPr lang="en-US"/>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973E935-E74D-413C-B2D3-A5CAFE25187B}" type="datetimeFigureOut">
              <a:rPr lang="en-US" smtClean="0"/>
              <a:t>10/24/2021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3A5B79-1615-4B4C-800E-7845CEBDC881}" type="slidenum">
              <a:rPr lang="en-US" smtClean="0"/>
              <a:t>‹#›</a:t>
            </a:fld>
            <a:endParaRPr lang="en-US"/>
          </a:p>
        </p:txBody>
      </p:sp>
    </p:spTree>
    <p:extLst>
      <p:ext uri="{BB962C8B-B14F-4D97-AF65-F5344CB8AC3E}">
        <p14:creationId xmlns:p14="http://schemas.microsoft.com/office/powerpoint/2010/main" val="2977748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73E935-E74D-413C-B2D3-A5CAFE25187B}" type="datetimeFigureOut">
              <a:rPr lang="en-US" smtClean="0"/>
              <a:t>10/24/2021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3A5B79-1615-4B4C-800E-7845CEBDC881}" type="slidenum">
              <a:rPr lang="en-US" smtClean="0"/>
              <a:t>‹#›</a:t>
            </a:fld>
            <a:endParaRPr lang="en-US"/>
          </a:p>
        </p:txBody>
      </p:sp>
    </p:spTree>
    <p:extLst>
      <p:ext uri="{BB962C8B-B14F-4D97-AF65-F5344CB8AC3E}">
        <p14:creationId xmlns:p14="http://schemas.microsoft.com/office/powerpoint/2010/main" val="1595734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73E935-E74D-413C-B2D3-A5CAFE25187B}" type="datetimeFigureOut">
              <a:rPr lang="en-US" smtClean="0"/>
              <a:t>10/24/2021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3A5B79-1615-4B4C-800E-7845CEBDC881}" type="slidenum">
              <a:rPr lang="en-US" smtClean="0"/>
              <a:t>‹#›</a:t>
            </a:fld>
            <a:endParaRPr lang="en-US"/>
          </a:p>
        </p:txBody>
      </p:sp>
    </p:spTree>
    <p:extLst>
      <p:ext uri="{BB962C8B-B14F-4D97-AF65-F5344CB8AC3E}">
        <p14:creationId xmlns:p14="http://schemas.microsoft.com/office/powerpoint/2010/main" val="2996860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299455C-BF42-4F8F-A272-D5FE61A38C9F}" type="datetimeFigureOut">
              <a:rPr lang="en-US" smtClean="0"/>
              <a:t>10/24/2021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276EE-5AD5-494A-90D4-D4B7DF307B61}" type="slidenum">
              <a:rPr lang="en-US" smtClean="0"/>
              <a:t>‹#›</a:t>
            </a:fld>
            <a:endParaRPr lang="en-US"/>
          </a:p>
        </p:txBody>
      </p:sp>
    </p:spTree>
    <p:extLst>
      <p:ext uri="{BB962C8B-B14F-4D97-AF65-F5344CB8AC3E}">
        <p14:creationId xmlns:p14="http://schemas.microsoft.com/office/powerpoint/2010/main" val="536376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99455C-BF42-4F8F-A272-D5FE61A38C9F}" type="datetimeFigureOut">
              <a:rPr lang="en-US" smtClean="0"/>
              <a:t>10/24/2021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276EE-5AD5-494A-90D4-D4B7DF307B61}" type="slidenum">
              <a:rPr lang="en-US" smtClean="0"/>
              <a:t>‹#›</a:t>
            </a:fld>
            <a:endParaRPr lang="en-US"/>
          </a:p>
        </p:txBody>
      </p:sp>
    </p:spTree>
    <p:extLst>
      <p:ext uri="{BB962C8B-B14F-4D97-AF65-F5344CB8AC3E}">
        <p14:creationId xmlns:p14="http://schemas.microsoft.com/office/powerpoint/2010/main" val="278834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99455C-BF42-4F8F-A272-D5FE61A38C9F}" type="datetimeFigureOut">
              <a:rPr lang="en-US" smtClean="0"/>
              <a:t>10/24/2021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276EE-5AD5-494A-90D4-D4B7DF307B61}" type="slidenum">
              <a:rPr lang="en-US" smtClean="0"/>
              <a:t>‹#›</a:t>
            </a:fld>
            <a:endParaRPr lang="en-US"/>
          </a:p>
        </p:txBody>
      </p:sp>
    </p:spTree>
    <p:extLst>
      <p:ext uri="{BB962C8B-B14F-4D97-AF65-F5344CB8AC3E}">
        <p14:creationId xmlns:p14="http://schemas.microsoft.com/office/powerpoint/2010/main" val="1015881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299455C-BF42-4F8F-A272-D5FE61A38C9F}" type="datetimeFigureOut">
              <a:rPr lang="en-US" smtClean="0"/>
              <a:t>10/24/2021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B276EE-5AD5-494A-90D4-D4B7DF307B61}" type="slidenum">
              <a:rPr lang="en-US" smtClean="0"/>
              <a:t>‹#›</a:t>
            </a:fld>
            <a:endParaRPr lang="en-US"/>
          </a:p>
        </p:txBody>
      </p:sp>
    </p:spTree>
    <p:extLst>
      <p:ext uri="{BB962C8B-B14F-4D97-AF65-F5344CB8AC3E}">
        <p14:creationId xmlns:p14="http://schemas.microsoft.com/office/powerpoint/2010/main" val="27421054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299455C-BF42-4F8F-A272-D5FE61A38C9F}" type="datetimeFigureOut">
              <a:rPr lang="en-US" smtClean="0"/>
              <a:t>10/24/2021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B276EE-5AD5-494A-90D4-D4B7DF307B61}" type="slidenum">
              <a:rPr lang="en-US" smtClean="0"/>
              <a:t>‹#›</a:t>
            </a:fld>
            <a:endParaRPr lang="en-US"/>
          </a:p>
        </p:txBody>
      </p:sp>
    </p:spTree>
    <p:extLst>
      <p:ext uri="{BB962C8B-B14F-4D97-AF65-F5344CB8AC3E}">
        <p14:creationId xmlns:p14="http://schemas.microsoft.com/office/powerpoint/2010/main" val="4110181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299455C-BF42-4F8F-A272-D5FE61A38C9F}" type="datetimeFigureOut">
              <a:rPr lang="en-US" smtClean="0"/>
              <a:t>10/24/2021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B276EE-5AD5-494A-90D4-D4B7DF307B61}" type="slidenum">
              <a:rPr lang="en-US" smtClean="0"/>
              <a:t>‹#›</a:t>
            </a:fld>
            <a:endParaRPr lang="en-US"/>
          </a:p>
        </p:txBody>
      </p:sp>
    </p:spTree>
    <p:extLst>
      <p:ext uri="{BB962C8B-B14F-4D97-AF65-F5344CB8AC3E}">
        <p14:creationId xmlns:p14="http://schemas.microsoft.com/office/powerpoint/2010/main" val="35169779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99455C-BF42-4F8F-A272-D5FE61A38C9F}" type="datetimeFigureOut">
              <a:rPr lang="en-US" smtClean="0"/>
              <a:t>10/24/2021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B276EE-5AD5-494A-90D4-D4B7DF307B61}" type="slidenum">
              <a:rPr lang="en-US" smtClean="0"/>
              <a:t>‹#›</a:t>
            </a:fld>
            <a:endParaRPr lang="en-US"/>
          </a:p>
        </p:txBody>
      </p:sp>
    </p:spTree>
    <p:extLst>
      <p:ext uri="{BB962C8B-B14F-4D97-AF65-F5344CB8AC3E}">
        <p14:creationId xmlns:p14="http://schemas.microsoft.com/office/powerpoint/2010/main" val="40714616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299455C-BF42-4F8F-A272-D5FE61A38C9F}" type="datetimeFigureOut">
              <a:rPr lang="en-US" smtClean="0"/>
              <a:t>10/24/2021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B276EE-5AD5-494A-90D4-D4B7DF307B61}" type="slidenum">
              <a:rPr lang="en-US" smtClean="0"/>
              <a:t>‹#›</a:t>
            </a:fld>
            <a:endParaRPr lang="en-US"/>
          </a:p>
        </p:txBody>
      </p:sp>
    </p:spTree>
    <p:extLst>
      <p:ext uri="{BB962C8B-B14F-4D97-AF65-F5344CB8AC3E}">
        <p14:creationId xmlns:p14="http://schemas.microsoft.com/office/powerpoint/2010/main" val="2140791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73E935-E74D-413C-B2D3-A5CAFE25187B}" type="datetimeFigureOut">
              <a:rPr lang="en-US" smtClean="0"/>
              <a:t>10/24/2021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3A5B79-1615-4B4C-800E-7845CEBDC881}" type="slidenum">
              <a:rPr lang="en-US" smtClean="0"/>
              <a:t>‹#›</a:t>
            </a:fld>
            <a:endParaRPr lang="en-US"/>
          </a:p>
        </p:txBody>
      </p:sp>
    </p:spTree>
    <p:extLst>
      <p:ext uri="{BB962C8B-B14F-4D97-AF65-F5344CB8AC3E}">
        <p14:creationId xmlns:p14="http://schemas.microsoft.com/office/powerpoint/2010/main" val="2562557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299455C-BF42-4F8F-A272-D5FE61A38C9F}" type="datetimeFigureOut">
              <a:rPr lang="en-US" smtClean="0"/>
              <a:t>10/24/2021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B276EE-5AD5-494A-90D4-D4B7DF307B61}" type="slidenum">
              <a:rPr lang="en-US" smtClean="0"/>
              <a:t>‹#›</a:t>
            </a:fld>
            <a:endParaRPr lang="en-US"/>
          </a:p>
        </p:txBody>
      </p:sp>
    </p:spTree>
    <p:extLst>
      <p:ext uri="{BB962C8B-B14F-4D97-AF65-F5344CB8AC3E}">
        <p14:creationId xmlns:p14="http://schemas.microsoft.com/office/powerpoint/2010/main" val="26873419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99455C-BF42-4F8F-A272-D5FE61A38C9F}" type="datetimeFigureOut">
              <a:rPr lang="en-US" smtClean="0"/>
              <a:t>10/24/2021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276EE-5AD5-494A-90D4-D4B7DF307B61}" type="slidenum">
              <a:rPr lang="en-US" smtClean="0"/>
              <a:t>‹#›</a:t>
            </a:fld>
            <a:endParaRPr lang="en-US"/>
          </a:p>
        </p:txBody>
      </p:sp>
    </p:spTree>
    <p:extLst>
      <p:ext uri="{BB962C8B-B14F-4D97-AF65-F5344CB8AC3E}">
        <p14:creationId xmlns:p14="http://schemas.microsoft.com/office/powerpoint/2010/main" val="17705435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99455C-BF42-4F8F-A272-D5FE61A38C9F}" type="datetimeFigureOut">
              <a:rPr lang="en-US" smtClean="0"/>
              <a:t>10/24/2021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B276EE-5AD5-494A-90D4-D4B7DF307B61}" type="slidenum">
              <a:rPr lang="en-US" smtClean="0"/>
              <a:t>‹#›</a:t>
            </a:fld>
            <a:endParaRPr lang="en-US"/>
          </a:p>
        </p:txBody>
      </p:sp>
    </p:spTree>
    <p:extLst>
      <p:ext uri="{BB962C8B-B14F-4D97-AF65-F5344CB8AC3E}">
        <p14:creationId xmlns:p14="http://schemas.microsoft.com/office/powerpoint/2010/main" val="524370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73E935-E74D-413C-B2D3-A5CAFE25187B}" type="datetimeFigureOut">
              <a:rPr lang="en-US" smtClean="0"/>
              <a:t>10/24/2021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3A5B79-1615-4B4C-800E-7845CEBDC881}" type="slidenum">
              <a:rPr lang="en-US" smtClean="0"/>
              <a:t>‹#›</a:t>
            </a:fld>
            <a:endParaRPr lang="en-US"/>
          </a:p>
        </p:txBody>
      </p:sp>
    </p:spTree>
    <p:extLst>
      <p:ext uri="{BB962C8B-B14F-4D97-AF65-F5344CB8AC3E}">
        <p14:creationId xmlns:p14="http://schemas.microsoft.com/office/powerpoint/2010/main" val="4218627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73E935-E74D-413C-B2D3-A5CAFE25187B}" type="datetimeFigureOut">
              <a:rPr lang="en-US" smtClean="0"/>
              <a:t>10/24/2021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3A5B79-1615-4B4C-800E-7845CEBDC881}" type="slidenum">
              <a:rPr lang="en-US" smtClean="0"/>
              <a:t>‹#›</a:t>
            </a:fld>
            <a:endParaRPr lang="en-US"/>
          </a:p>
        </p:txBody>
      </p:sp>
    </p:spTree>
    <p:extLst>
      <p:ext uri="{BB962C8B-B14F-4D97-AF65-F5344CB8AC3E}">
        <p14:creationId xmlns:p14="http://schemas.microsoft.com/office/powerpoint/2010/main" val="1942719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973E935-E74D-413C-B2D3-A5CAFE25187B}" type="datetimeFigureOut">
              <a:rPr lang="en-US" smtClean="0"/>
              <a:t>10/24/2021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3A5B79-1615-4B4C-800E-7845CEBDC881}" type="slidenum">
              <a:rPr lang="en-US" smtClean="0"/>
              <a:t>‹#›</a:t>
            </a:fld>
            <a:endParaRPr lang="en-US"/>
          </a:p>
        </p:txBody>
      </p:sp>
    </p:spTree>
    <p:extLst>
      <p:ext uri="{BB962C8B-B14F-4D97-AF65-F5344CB8AC3E}">
        <p14:creationId xmlns:p14="http://schemas.microsoft.com/office/powerpoint/2010/main" val="50327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973E935-E74D-413C-B2D3-A5CAFE25187B}" type="datetimeFigureOut">
              <a:rPr lang="en-US" smtClean="0"/>
              <a:t>10/24/2021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3A5B79-1615-4B4C-800E-7845CEBDC881}" type="slidenum">
              <a:rPr lang="en-US" smtClean="0"/>
              <a:t>‹#›</a:t>
            </a:fld>
            <a:endParaRPr lang="en-US"/>
          </a:p>
        </p:txBody>
      </p:sp>
    </p:spTree>
    <p:extLst>
      <p:ext uri="{BB962C8B-B14F-4D97-AF65-F5344CB8AC3E}">
        <p14:creationId xmlns:p14="http://schemas.microsoft.com/office/powerpoint/2010/main" val="3072453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73E935-E74D-413C-B2D3-A5CAFE25187B}" type="datetimeFigureOut">
              <a:rPr lang="en-US" smtClean="0"/>
              <a:t>10/24/2021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3A5B79-1615-4B4C-800E-7845CEBDC881}" type="slidenum">
              <a:rPr lang="en-US" smtClean="0"/>
              <a:t>‹#›</a:t>
            </a:fld>
            <a:endParaRPr lang="en-US"/>
          </a:p>
        </p:txBody>
      </p:sp>
    </p:spTree>
    <p:extLst>
      <p:ext uri="{BB962C8B-B14F-4D97-AF65-F5344CB8AC3E}">
        <p14:creationId xmlns:p14="http://schemas.microsoft.com/office/powerpoint/2010/main" val="3560122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3E935-E74D-413C-B2D3-A5CAFE25187B}" type="datetimeFigureOut">
              <a:rPr lang="en-US" smtClean="0"/>
              <a:t>10/24/2021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3A5B79-1615-4B4C-800E-7845CEBDC881}" type="slidenum">
              <a:rPr lang="en-US" smtClean="0"/>
              <a:t>‹#›</a:t>
            </a:fld>
            <a:endParaRPr lang="en-US"/>
          </a:p>
        </p:txBody>
      </p:sp>
    </p:spTree>
    <p:extLst>
      <p:ext uri="{BB962C8B-B14F-4D97-AF65-F5344CB8AC3E}">
        <p14:creationId xmlns:p14="http://schemas.microsoft.com/office/powerpoint/2010/main" val="853911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3E935-E74D-413C-B2D3-A5CAFE25187B}" type="datetimeFigureOut">
              <a:rPr lang="en-US" smtClean="0"/>
              <a:t>10/24/2021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3A5B79-1615-4B4C-800E-7845CEBDC881}" type="slidenum">
              <a:rPr lang="en-US" smtClean="0"/>
              <a:t>‹#›</a:t>
            </a:fld>
            <a:endParaRPr lang="en-US"/>
          </a:p>
        </p:txBody>
      </p:sp>
    </p:spTree>
    <p:extLst>
      <p:ext uri="{BB962C8B-B14F-4D97-AF65-F5344CB8AC3E}">
        <p14:creationId xmlns:p14="http://schemas.microsoft.com/office/powerpoint/2010/main" val="2418066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3E935-E74D-413C-B2D3-A5CAFE25187B}" type="datetimeFigureOut">
              <a:rPr lang="en-US" smtClean="0"/>
              <a:t>10/24/2021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3A5B79-1615-4B4C-800E-7845CEBDC881}" type="slidenum">
              <a:rPr lang="en-US" smtClean="0"/>
              <a:t>‹#›</a:t>
            </a:fld>
            <a:endParaRPr lang="en-US"/>
          </a:p>
        </p:txBody>
      </p:sp>
    </p:spTree>
    <p:extLst>
      <p:ext uri="{BB962C8B-B14F-4D97-AF65-F5344CB8AC3E}">
        <p14:creationId xmlns:p14="http://schemas.microsoft.com/office/powerpoint/2010/main" val="2819669178"/>
      </p:ext>
    </p:extLst>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99455C-BF42-4F8F-A272-D5FE61A38C9F}" type="datetimeFigureOut">
              <a:rPr lang="en-US" smtClean="0"/>
              <a:t>10/24/2021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B276EE-5AD5-494A-90D4-D4B7DF307B61}" type="slidenum">
              <a:rPr lang="en-US" smtClean="0"/>
              <a:t>‹#›</a:t>
            </a:fld>
            <a:endParaRPr lang="en-US"/>
          </a:p>
        </p:txBody>
      </p:sp>
    </p:spTree>
    <p:extLst>
      <p:ext uri="{BB962C8B-B14F-4D97-AF65-F5344CB8AC3E}">
        <p14:creationId xmlns:p14="http://schemas.microsoft.com/office/powerpoint/2010/main" val="269090845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png"/><Relationship Id="rId4" Type="http://schemas.openxmlformats.org/officeDocument/2006/relationships/image" Target="../media/image20.pn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9349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0827E47-566A-4065-834D-987A203A9C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308" y="4369329"/>
            <a:ext cx="2590430" cy="2655433"/>
          </a:xfrm>
          <a:prstGeom prst="rect">
            <a:avLst/>
          </a:prstGeom>
        </p:spPr>
      </p:pic>
      <p:pic>
        <p:nvPicPr>
          <p:cNvPr id="6" name="Picture 5">
            <a:extLst>
              <a:ext uri="{FF2B5EF4-FFF2-40B4-BE49-F238E27FC236}">
                <a16:creationId xmlns:a16="http://schemas.microsoft.com/office/drawing/2014/main" id="{48D9052F-F40B-4141-8254-DE3F164FFF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092" y="3978086"/>
            <a:ext cx="3086332" cy="3140614"/>
          </a:xfrm>
          <a:prstGeom prst="rect">
            <a:avLst/>
          </a:prstGeom>
        </p:spPr>
      </p:pic>
      <p:pic>
        <p:nvPicPr>
          <p:cNvPr id="12" name="Picture 11">
            <a:extLst>
              <a:ext uri="{FF2B5EF4-FFF2-40B4-BE49-F238E27FC236}">
                <a16:creationId xmlns:a16="http://schemas.microsoft.com/office/drawing/2014/main" id="{06A7E628-5B46-48F8-9A9E-839AF5F1DA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1006" y="2957837"/>
            <a:ext cx="6933623" cy="3900163"/>
          </a:xfrm>
          <a:prstGeom prst="rect">
            <a:avLst/>
          </a:prstGeom>
        </p:spPr>
      </p:pic>
      <p:pic>
        <p:nvPicPr>
          <p:cNvPr id="4" name="Picture 3">
            <a:extLst>
              <a:ext uri="{FF2B5EF4-FFF2-40B4-BE49-F238E27FC236}">
                <a16:creationId xmlns:a16="http://schemas.microsoft.com/office/drawing/2014/main" id="{C9BF5E26-F7FA-4F39-B3AF-56A5861C7A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957" y="588304"/>
            <a:ext cx="8078086" cy="1760159"/>
          </a:xfrm>
          <a:prstGeom prst="rect">
            <a:avLst/>
          </a:prstGeom>
        </p:spPr>
      </p:pic>
      <p:sp>
        <p:nvSpPr>
          <p:cNvPr id="2" name="Title 1">
            <a:extLst>
              <a:ext uri="{FF2B5EF4-FFF2-40B4-BE49-F238E27FC236}">
                <a16:creationId xmlns:a16="http://schemas.microsoft.com/office/drawing/2014/main" id="{307B1C88-C01B-43B6-8193-4CB2D07B7B6E}"/>
              </a:ext>
            </a:extLst>
          </p:cNvPr>
          <p:cNvSpPr>
            <a:spLocks noGrp="1"/>
          </p:cNvSpPr>
          <p:nvPr>
            <p:ph type="title"/>
          </p:nvPr>
        </p:nvSpPr>
        <p:spPr>
          <a:xfrm>
            <a:off x="3024298" y="1133567"/>
            <a:ext cx="3095404" cy="669631"/>
          </a:xfrm>
        </p:spPr>
        <p:txBody>
          <a:bodyPr>
            <a:normAutofit/>
          </a:bodyPr>
          <a:lstStyle/>
          <a:p>
            <a:r>
              <a:rPr lang="en-US" sz="2100" dirty="0">
                <a:latin typeface="Times New Roman" panose="02020603050405020304" pitchFamily="18" charset="0"/>
                <a:cs typeface="Times New Roman" panose="02020603050405020304" pitchFamily="18" charset="0"/>
              </a:rPr>
              <a:t>The prophecy of Daniel 7</a:t>
            </a:r>
          </a:p>
        </p:txBody>
      </p:sp>
      <p:sp>
        <p:nvSpPr>
          <p:cNvPr id="3" name="Content Placeholder 2">
            <a:extLst>
              <a:ext uri="{FF2B5EF4-FFF2-40B4-BE49-F238E27FC236}">
                <a16:creationId xmlns:a16="http://schemas.microsoft.com/office/drawing/2014/main" id="{A9A1EAAB-D4F8-47E5-8A21-33E4B762CF8C}"/>
              </a:ext>
            </a:extLst>
          </p:cNvPr>
          <p:cNvSpPr>
            <a:spLocks noGrp="1"/>
          </p:cNvSpPr>
          <p:nvPr>
            <p:ph idx="1"/>
          </p:nvPr>
        </p:nvSpPr>
        <p:spPr>
          <a:xfrm>
            <a:off x="1264624" y="2369359"/>
            <a:ext cx="6933623" cy="2014123"/>
          </a:xfrm>
        </p:spPr>
        <p:txBody>
          <a:bodyPr>
            <a:normAutofit/>
          </a:bodyPr>
          <a:lstStyle/>
          <a:p>
            <a:r>
              <a:rPr lang="en-US" sz="1500" dirty="0">
                <a:solidFill>
                  <a:srgbClr val="FFFF00"/>
                </a:solidFill>
              </a:rPr>
              <a:t>Dan 7.9-10 </a:t>
            </a:r>
            <a:r>
              <a:rPr lang="en-US" sz="1500" dirty="0">
                <a:solidFill>
                  <a:srgbClr val="00FF00"/>
                </a:solidFill>
              </a:rPr>
              <a:t>– Thrones cast down, Ancient of days … judgment was set… books open</a:t>
            </a:r>
          </a:p>
          <a:p>
            <a:r>
              <a:rPr lang="en-US" sz="1500" dirty="0">
                <a:solidFill>
                  <a:srgbClr val="FFFF00"/>
                </a:solidFill>
              </a:rPr>
              <a:t>Dan 7.12 </a:t>
            </a:r>
            <a:r>
              <a:rPr lang="en-US" sz="1500" dirty="0">
                <a:solidFill>
                  <a:srgbClr val="FF9933"/>
                </a:solidFill>
              </a:rPr>
              <a:t>– Beasts dominion taken away … lives prolonged for a season – </a:t>
            </a:r>
          </a:p>
          <a:p>
            <a:pPr lvl="1"/>
            <a:r>
              <a:rPr lang="en-US" sz="1500" dirty="0">
                <a:solidFill>
                  <a:srgbClr val="FFCCFF"/>
                </a:solidFill>
              </a:rPr>
              <a:t>problems with this being the second coming of Christ or the final judgment </a:t>
            </a:r>
          </a:p>
          <a:p>
            <a:pPr marL="685783" lvl="1" indent="-342892">
              <a:buFont typeface="+mj-lt"/>
              <a:buAutoNum type="arabicPeriod"/>
            </a:pPr>
            <a:r>
              <a:rPr lang="en-US" sz="1500" dirty="0">
                <a:solidFill>
                  <a:srgbClr val="00FFFF"/>
                </a:solidFill>
              </a:rPr>
              <a:t>Ancient of days has rendered judgment </a:t>
            </a:r>
          </a:p>
          <a:p>
            <a:pPr marL="685783" lvl="1" indent="-342892">
              <a:buFont typeface="+mj-lt"/>
              <a:buAutoNum type="arabicPeriod"/>
            </a:pPr>
            <a:r>
              <a:rPr lang="en-US" sz="1500" dirty="0">
                <a:solidFill>
                  <a:srgbClr val="FFFF00"/>
                </a:solidFill>
              </a:rPr>
              <a:t>Acts 17.31 </a:t>
            </a:r>
            <a:r>
              <a:rPr lang="en-US" sz="1500" dirty="0">
                <a:solidFill>
                  <a:srgbClr val="00FF00"/>
                </a:solidFill>
              </a:rPr>
              <a:t>– God to judge through “that man” delegated through Christ </a:t>
            </a:r>
          </a:p>
          <a:p>
            <a:pPr marL="685783" lvl="1" indent="-342892">
              <a:buFont typeface="+mj-lt"/>
              <a:buAutoNum type="arabicPeriod"/>
            </a:pPr>
            <a:r>
              <a:rPr lang="en-US" sz="1500" dirty="0">
                <a:solidFill>
                  <a:srgbClr val="FFFF00"/>
                </a:solidFill>
              </a:rPr>
              <a:t>Dan 7.12 </a:t>
            </a:r>
            <a:r>
              <a:rPr lang="en-US" sz="1500" dirty="0">
                <a:solidFill>
                  <a:srgbClr val="FF9933"/>
                </a:solidFill>
              </a:rPr>
              <a:t>– lives of the beasts have been prolonged – </a:t>
            </a:r>
          </a:p>
          <a:p>
            <a:pPr marL="685783" lvl="1" indent="-342892">
              <a:buFont typeface="+mj-lt"/>
              <a:buAutoNum type="arabicPeriod"/>
            </a:pPr>
            <a:r>
              <a:rPr lang="en-US" sz="1500" dirty="0">
                <a:solidFill>
                  <a:srgbClr val="FFCCFF"/>
                </a:solidFill>
              </a:rPr>
              <a:t>Not the final judgment – second coming – that ends with destruction </a:t>
            </a:r>
          </a:p>
        </p:txBody>
      </p:sp>
      <p:pic>
        <p:nvPicPr>
          <p:cNvPr id="10" name="Picture 9" descr="An open book with a black background&#10;&#10;Description automatically generated with medium confidence">
            <a:extLst>
              <a:ext uri="{FF2B5EF4-FFF2-40B4-BE49-F238E27FC236}">
                <a16:creationId xmlns:a16="http://schemas.microsoft.com/office/drawing/2014/main" id="{6BA36D41-7DAA-4F3B-912D-B5D70DDA97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62161">
            <a:off x="2595762" y="5212669"/>
            <a:ext cx="2433337" cy="1622224"/>
          </a:xfrm>
          <a:prstGeom prst="rect">
            <a:avLst/>
          </a:prstGeom>
        </p:spPr>
      </p:pic>
    </p:spTree>
    <p:extLst>
      <p:ext uri="{BB962C8B-B14F-4D97-AF65-F5344CB8AC3E}">
        <p14:creationId xmlns:p14="http://schemas.microsoft.com/office/powerpoint/2010/main" val="28985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dessert&#10;&#10;Description automatically generated">
            <a:extLst>
              <a:ext uri="{FF2B5EF4-FFF2-40B4-BE49-F238E27FC236}">
                <a16:creationId xmlns:a16="http://schemas.microsoft.com/office/drawing/2014/main" id="{EED86CAB-617C-4E57-B1C0-FCC5DC7E45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0090" y="1079684"/>
            <a:ext cx="4403909" cy="5778315"/>
          </a:xfrm>
          <a:prstGeom prst="rect">
            <a:avLst/>
          </a:prstGeom>
        </p:spPr>
      </p:pic>
      <p:pic>
        <p:nvPicPr>
          <p:cNvPr id="4" name="Picture 3">
            <a:extLst>
              <a:ext uri="{FF2B5EF4-FFF2-40B4-BE49-F238E27FC236}">
                <a16:creationId xmlns:a16="http://schemas.microsoft.com/office/drawing/2014/main" id="{514C0551-E4C7-491E-8991-E544375279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957" y="565073"/>
            <a:ext cx="8078086" cy="1760159"/>
          </a:xfrm>
          <a:prstGeom prst="rect">
            <a:avLst/>
          </a:prstGeom>
        </p:spPr>
      </p:pic>
      <p:sp>
        <p:nvSpPr>
          <p:cNvPr id="2" name="Title 1">
            <a:extLst>
              <a:ext uri="{FF2B5EF4-FFF2-40B4-BE49-F238E27FC236}">
                <a16:creationId xmlns:a16="http://schemas.microsoft.com/office/drawing/2014/main" id="{307B1C88-C01B-43B6-8193-4CB2D07B7B6E}"/>
              </a:ext>
            </a:extLst>
          </p:cNvPr>
          <p:cNvSpPr>
            <a:spLocks noGrp="1"/>
          </p:cNvSpPr>
          <p:nvPr>
            <p:ph type="title"/>
          </p:nvPr>
        </p:nvSpPr>
        <p:spPr>
          <a:xfrm>
            <a:off x="3068157" y="1079685"/>
            <a:ext cx="3007685" cy="730933"/>
          </a:xfrm>
        </p:spPr>
        <p:txBody>
          <a:bodyPr>
            <a:normAutofit/>
          </a:bodyPr>
          <a:lstStyle/>
          <a:p>
            <a:r>
              <a:rPr lang="en-US" sz="2100" dirty="0">
                <a:latin typeface="Times New Roman" panose="02020603050405020304" pitchFamily="18" charset="0"/>
                <a:cs typeface="Times New Roman" panose="02020603050405020304" pitchFamily="18" charset="0"/>
              </a:rPr>
              <a:t>The prophecy of Daniel 7</a:t>
            </a:r>
          </a:p>
        </p:txBody>
      </p:sp>
      <p:sp>
        <p:nvSpPr>
          <p:cNvPr id="3" name="Content Placeholder 2">
            <a:extLst>
              <a:ext uri="{FF2B5EF4-FFF2-40B4-BE49-F238E27FC236}">
                <a16:creationId xmlns:a16="http://schemas.microsoft.com/office/drawing/2014/main" id="{A9A1EAAB-D4F8-47E5-8A21-33E4B762CF8C}"/>
              </a:ext>
            </a:extLst>
          </p:cNvPr>
          <p:cNvSpPr>
            <a:spLocks noGrp="1"/>
          </p:cNvSpPr>
          <p:nvPr>
            <p:ph idx="1"/>
          </p:nvPr>
        </p:nvSpPr>
        <p:spPr>
          <a:xfrm>
            <a:off x="680736" y="2547666"/>
            <a:ext cx="4909836" cy="2285488"/>
          </a:xfrm>
        </p:spPr>
        <p:txBody>
          <a:bodyPr>
            <a:normAutofit lnSpcReduction="10000"/>
          </a:bodyPr>
          <a:lstStyle/>
          <a:p>
            <a:r>
              <a:rPr lang="en-US" sz="1500" dirty="0">
                <a:solidFill>
                  <a:srgbClr val="FFFF00"/>
                </a:solidFill>
              </a:rPr>
              <a:t>Dan 7.13 </a:t>
            </a:r>
            <a:r>
              <a:rPr lang="en-US" sz="1500" dirty="0">
                <a:solidFill>
                  <a:srgbClr val="00FFFF"/>
                </a:solidFill>
              </a:rPr>
              <a:t>– I saw in the night visions, and, behold, one like the Son of man came with the clouds of heaven, and came to the Ancient of days, and they brought him near before him</a:t>
            </a:r>
          </a:p>
          <a:p>
            <a:pPr marL="385754" indent="-385754">
              <a:buFont typeface="+mj-lt"/>
              <a:buAutoNum type="arabicPeriod"/>
            </a:pPr>
            <a:r>
              <a:rPr lang="en-US" sz="1500" dirty="0">
                <a:solidFill>
                  <a:srgbClr val="00FF00"/>
                </a:solidFill>
              </a:rPr>
              <a:t>Not accompanied by angels </a:t>
            </a:r>
          </a:p>
          <a:p>
            <a:pPr marL="385754" indent="-385754">
              <a:buFont typeface="+mj-lt"/>
              <a:buAutoNum type="arabicPeriod"/>
            </a:pPr>
            <a:r>
              <a:rPr lang="en-US" sz="1500" dirty="0">
                <a:solidFill>
                  <a:srgbClr val="FF9933"/>
                </a:solidFill>
              </a:rPr>
              <a:t>Not going to the Earth – goes to Ancient of days (God the Father)</a:t>
            </a:r>
          </a:p>
          <a:p>
            <a:pPr marL="385754" indent="-385754">
              <a:buFont typeface="+mj-lt"/>
              <a:buAutoNum type="arabicPeriod"/>
            </a:pPr>
            <a:r>
              <a:rPr lang="en-US" sz="1500" dirty="0">
                <a:solidFill>
                  <a:srgbClr val="FFCCFF"/>
                </a:solidFill>
              </a:rPr>
              <a:t>Not rendering judgment – Already done by Ancient of days </a:t>
            </a:r>
          </a:p>
        </p:txBody>
      </p:sp>
    </p:spTree>
    <p:extLst>
      <p:ext uri="{BB962C8B-B14F-4D97-AF65-F5344CB8AC3E}">
        <p14:creationId xmlns:p14="http://schemas.microsoft.com/office/powerpoint/2010/main" val="6990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dessert&#10;&#10;Description automatically generated">
            <a:extLst>
              <a:ext uri="{FF2B5EF4-FFF2-40B4-BE49-F238E27FC236}">
                <a16:creationId xmlns:a16="http://schemas.microsoft.com/office/drawing/2014/main" id="{5DD66C4B-4C8F-4EE4-A9EC-98023B8FBD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8714" y="2700670"/>
            <a:ext cx="3175288" cy="4166258"/>
          </a:xfrm>
          <a:prstGeom prst="rect">
            <a:avLst/>
          </a:prstGeom>
        </p:spPr>
      </p:pic>
      <p:pic>
        <p:nvPicPr>
          <p:cNvPr id="6" name="Picture 5" descr="Icon&#10;&#10;Description automatically generated with low confidence">
            <a:extLst>
              <a:ext uri="{FF2B5EF4-FFF2-40B4-BE49-F238E27FC236}">
                <a16:creationId xmlns:a16="http://schemas.microsoft.com/office/drawing/2014/main" id="{AC381F7E-AD0B-4742-AF22-B8303A386B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4564648"/>
            <a:ext cx="2310359" cy="2293352"/>
          </a:xfrm>
          <a:prstGeom prst="rect">
            <a:avLst/>
          </a:prstGeom>
        </p:spPr>
      </p:pic>
      <p:pic>
        <p:nvPicPr>
          <p:cNvPr id="4" name="Picture 3">
            <a:extLst>
              <a:ext uri="{FF2B5EF4-FFF2-40B4-BE49-F238E27FC236}">
                <a16:creationId xmlns:a16="http://schemas.microsoft.com/office/drawing/2014/main" id="{D809BC0A-31D0-4623-A04B-8F07598E7D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959" y="857254"/>
            <a:ext cx="8078086" cy="1760159"/>
          </a:xfrm>
          <a:prstGeom prst="rect">
            <a:avLst/>
          </a:prstGeom>
        </p:spPr>
      </p:pic>
      <p:sp>
        <p:nvSpPr>
          <p:cNvPr id="2" name="Title 1">
            <a:extLst>
              <a:ext uri="{FF2B5EF4-FFF2-40B4-BE49-F238E27FC236}">
                <a16:creationId xmlns:a16="http://schemas.microsoft.com/office/drawing/2014/main" id="{307B1C88-C01B-43B6-8193-4CB2D07B7B6E}"/>
              </a:ext>
            </a:extLst>
          </p:cNvPr>
          <p:cNvSpPr>
            <a:spLocks noGrp="1"/>
          </p:cNvSpPr>
          <p:nvPr>
            <p:ph type="title"/>
          </p:nvPr>
        </p:nvSpPr>
        <p:spPr>
          <a:xfrm>
            <a:off x="2932595" y="1395789"/>
            <a:ext cx="3278815" cy="683087"/>
          </a:xfrm>
        </p:spPr>
        <p:txBody>
          <a:bodyPr>
            <a:normAutofit/>
          </a:bodyPr>
          <a:lstStyle/>
          <a:p>
            <a:r>
              <a:rPr lang="en-US" sz="2100" dirty="0">
                <a:latin typeface="Times New Roman" panose="02020603050405020304" pitchFamily="18" charset="0"/>
                <a:cs typeface="Times New Roman" panose="02020603050405020304" pitchFamily="18" charset="0"/>
              </a:rPr>
              <a:t>The prophecy of Daniel 7</a:t>
            </a:r>
          </a:p>
        </p:txBody>
      </p:sp>
      <p:sp>
        <p:nvSpPr>
          <p:cNvPr id="3" name="Content Placeholder 2">
            <a:extLst>
              <a:ext uri="{FF2B5EF4-FFF2-40B4-BE49-F238E27FC236}">
                <a16:creationId xmlns:a16="http://schemas.microsoft.com/office/drawing/2014/main" id="{A9A1EAAB-D4F8-47E5-8A21-33E4B762CF8C}"/>
              </a:ext>
            </a:extLst>
          </p:cNvPr>
          <p:cNvSpPr>
            <a:spLocks noGrp="1"/>
          </p:cNvSpPr>
          <p:nvPr>
            <p:ph idx="1"/>
          </p:nvPr>
        </p:nvSpPr>
        <p:spPr>
          <a:xfrm>
            <a:off x="891807" y="2489626"/>
            <a:ext cx="5926322" cy="2267117"/>
          </a:xfrm>
        </p:spPr>
        <p:txBody>
          <a:bodyPr>
            <a:normAutofit fontScale="92500" lnSpcReduction="10000"/>
          </a:bodyPr>
          <a:lstStyle/>
          <a:p>
            <a:r>
              <a:rPr lang="en-US" sz="1500" dirty="0">
                <a:solidFill>
                  <a:srgbClr val="FFFF00"/>
                </a:solidFill>
              </a:rPr>
              <a:t>Dan 7.14 </a:t>
            </a:r>
            <a:r>
              <a:rPr lang="en-US" sz="1500" dirty="0">
                <a:solidFill>
                  <a:srgbClr val="00FFFF"/>
                </a:solidFill>
              </a:rPr>
              <a:t>– And there was given him </a:t>
            </a:r>
            <a:r>
              <a:rPr lang="en-US" sz="1500" dirty="0">
                <a:solidFill>
                  <a:srgbClr val="FFFF00"/>
                </a:solidFill>
              </a:rPr>
              <a:t>dominion</a:t>
            </a:r>
            <a:r>
              <a:rPr lang="en-US" sz="1500" dirty="0">
                <a:solidFill>
                  <a:srgbClr val="00FFFF"/>
                </a:solidFill>
              </a:rPr>
              <a:t>, and </a:t>
            </a:r>
            <a:r>
              <a:rPr lang="en-US" sz="1500" dirty="0">
                <a:solidFill>
                  <a:srgbClr val="FFFF00"/>
                </a:solidFill>
              </a:rPr>
              <a:t>glory</a:t>
            </a:r>
            <a:r>
              <a:rPr lang="en-US" sz="1500" dirty="0">
                <a:solidFill>
                  <a:srgbClr val="00FFFF"/>
                </a:solidFill>
              </a:rPr>
              <a:t>, and a </a:t>
            </a:r>
            <a:r>
              <a:rPr lang="en-US" sz="1500" dirty="0">
                <a:solidFill>
                  <a:srgbClr val="FFFF00"/>
                </a:solidFill>
              </a:rPr>
              <a:t>kingdom</a:t>
            </a:r>
            <a:r>
              <a:rPr lang="en-US" sz="1500" dirty="0">
                <a:solidFill>
                  <a:srgbClr val="00FFFF"/>
                </a:solidFill>
              </a:rPr>
              <a:t>, that </a:t>
            </a:r>
            <a:r>
              <a:rPr lang="en-US" sz="1500" dirty="0">
                <a:solidFill>
                  <a:srgbClr val="FFCCFF"/>
                </a:solidFill>
              </a:rPr>
              <a:t>all people</a:t>
            </a:r>
            <a:r>
              <a:rPr lang="en-US" sz="1500" dirty="0">
                <a:solidFill>
                  <a:srgbClr val="00FFFF"/>
                </a:solidFill>
              </a:rPr>
              <a:t>, </a:t>
            </a:r>
            <a:r>
              <a:rPr lang="en-US" sz="1500" dirty="0">
                <a:solidFill>
                  <a:srgbClr val="FFCCFF"/>
                </a:solidFill>
              </a:rPr>
              <a:t>nations</a:t>
            </a:r>
            <a:r>
              <a:rPr lang="en-US" sz="1500" dirty="0">
                <a:solidFill>
                  <a:srgbClr val="00FFFF"/>
                </a:solidFill>
              </a:rPr>
              <a:t>, and </a:t>
            </a:r>
            <a:r>
              <a:rPr lang="en-US" sz="1500" dirty="0">
                <a:solidFill>
                  <a:srgbClr val="FFCCFF"/>
                </a:solidFill>
              </a:rPr>
              <a:t>languages</a:t>
            </a:r>
            <a:r>
              <a:rPr lang="en-US" sz="1500" dirty="0">
                <a:solidFill>
                  <a:srgbClr val="00FFFF"/>
                </a:solidFill>
              </a:rPr>
              <a:t>, should serve him: his dominion is an </a:t>
            </a:r>
            <a:r>
              <a:rPr lang="en-US" sz="1500" dirty="0">
                <a:solidFill>
                  <a:srgbClr val="FFFF00"/>
                </a:solidFill>
              </a:rPr>
              <a:t>everlasting</a:t>
            </a:r>
            <a:r>
              <a:rPr lang="en-US" sz="1500" dirty="0">
                <a:solidFill>
                  <a:srgbClr val="00FFFF"/>
                </a:solidFill>
              </a:rPr>
              <a:t> dominion, which shall not pass away, and his kingdom that which </a:t>
            </a:r>
            <a:r>
              <a:rPr lang="en-US" sz="1500" dirty="0">
                <a:solidFill>
                  <a:srgbClr val="FFCCFF"/>
                </a:solidFill>
              </a:rPr>
              <a:t>shall not be destroyed</a:t>
            </a:r>
          </a:p>
          <a:p>
            <a:pPr marL="385754" indent="-385754">
              <a:buFont typeface="+mj-lt"/>
              <a:buAutoNum type="arabicPeriod"/>
            </a:pPr>
            <a:r>
              <a:rPr lang="en-US" sz="1500" dirty="0">
                <a:solidFill>
                  <a:srgbClr val="00FF00"/>
                </a:solidFill>
              </a:rPr>
              <a:t>Given dominion, glory, kingdom for all people, nations, languages</a:t>
            </a:r>
          </a:p>
          <a:p>
            <a:pPr marL="385754" indent="-385754">
              <a:buFont typeface="+mj-lt"/>
              <a:buAutoNum type="arabicPeriod"/>
            </a:pPr>
            <a:r>
              <a:rPr lang="en-US" sz="1500" dirty="0">
                <a:solidFill>
                  <a:srgbClr val="FF9933"/>
                </a:solidFill>
              </a:rPr>
              <a:t>Kingdom is everlasting </a:t>
            </a:r>
          </a:p>
          <a:p>
            <a:pPr marL="385754" indent="-385754">
              <a:buFont typeface="+mj-lt"/>
              <a:buAutoNum type="arabicPeriod"/>
            </a:pPr>
            <a:r>
              <a:rPr lang="en-US" sz="1500" dirty="0">
                <a:solidFill>
                  <a:srgbClr val="FFCCFF"/>
                </a:solidFill>
              </a:rPr>
              <a:t>Same kingdom as in Nebuchadnezzar’s dream – Daniel 2</a:t>
            </a:r>
          </a:p>
          <a:p>
            <a:pPr marL="385754" indent="-385754">
              <a:buFont typeface="+mj-lt"/>
              <a:buAutoNum type="arabicPeriod"/>
            </a:pPr>
            <a:r>
              <a:rPr lang="en-US" sz="1500" dirty="0">
                <a:solidFill>
                  <a:srgbClr val="FFFF00"/>
                </a:solidFill>
              </a:rPr>
              <a:t>Matt 16.18 </a:t>
            </a:r>
            <a:r>
              <a:rPr lang="en-US" sz="1500" dirty="0">
                <a:solidFill>
                  <a:srgbClr val="00FFFF"/>
                </a:solidFill>
              </a:rPr>
              <a:t>- ... thou art Peter, and upon this rock I will build my church; and the gates of hell shall not prevail against it. (Pentecost – </a:t>
            </a:r>
            <a:r>
              <a:rPr lang="en-US" sz="1500" dirty="0">
                <a:solidFill>
                  <a:srgbClr val="FFFF00"/>
                </a:solidFill>
              </a:rPr>
              <a:t>Acts 2</a:t>
            </a:r>
            <a:r>
              <a:rPr lang="en-US" sz="1500" dirty="0">
                <a:solidFill>
                  <a:srgbClr val="00FFFF"/>
                </a:solidFill>
              </a:rPr>
              <a:t>)</a:t>
            </a:r>
            <a:r>
              <a:rPr lang="en-US" sz="1500" dirty="0">
                <a:solidFill>
                  <a:schemeClr val="bg1"/>
                </a:solidFill>
              </a:rPr>
              <a:t>	 </a:t>
            </a:r>
          </a:p>
        </p:txBody>
      </p:sp>
    </p:spTree>
    <p:extLst>
      <p:ext uri="{BB962C8B-B14F-4D97-AF65-F5344CB8AC3E}">
        <p14:creationId xmlns:p14="http://schemas.microsoft.com/office/powerpoint/2010/main" val="165967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old&#10;&#10;Description automatically generated">
            <a:extLst>
              <a:ext uri="{FF2B5EF4-FFF2-40B4-BE49-F238E27FC236}">
                <a16:creationId xmlns:a16="http://schemas.microsoft.com/office/drawing/2014/main" id="{328E6CE8-C442-4163-A44A-4031618183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6597" y="4362565"/>
            <a:ext cx="2214533" cy="1850443"/>
          </a:xfrm>
          <a:prstGeom prst="rect">
            <a:avLst/>
          </a:prstGeom>
        </p:spPr>
      </p:pic>
      <p:pic>
        <p:nvPicPr>
          <p:cNvPr id="12" name="Picture 11" descr="A picture containing rock, rocky, outdoor, mountain&#10;&#10;Description automatically generated">
            <a:extLst>
              <a:ext uri="{FF2B5EF4-FFF2-40B4-BE49-F238E27FC236}">
                <a16:creationId xmlns:a16="http://schemas.microsoft.com/office/drawing/2014/main" id="{AA12C349-B814-4A03-8BD5-8E8B5166CB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555" y="4404717"/>
            <a:ext cx="3324049" cy="2068875"/>
          </a:xfrm>
          <a:prstGeom prst="rect">
            <a:avLst/>
          </a:prstGeom>
        </p:spPr>
      </p:pic>
      <p:pic>
        <p:nvPicPr>
          <p:cNvPr id="10" name="Picture 9" descr="A picture containing nature, smoke, dark&#10;&#10;Description automatically generated">
            <a:extLst>
              <a:ext uri="{FF2B5EF4-FFF2-40B4-BE49-F238E27FC236}">
                <a16:creationId xmlns:a16="http://schemas.microsoft.com/office/drawing/2014/main" id="{3384F00B-0E97-488D-85AA-2571C8586F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81" y="5090494"/>
            <a:ext cx="9144000" cy="1794365"/>
          </a:xfrm>
          <a:prstGeom prst="rect">
            <a:avLst/>
          </a:prstGeom>
        </p:spPr>
      </p:pic>
      <p:pic>
        <p:nvPicPr>
          <p:cNvPr id="4" name="Picture 3">
            <a:extLst>
              <a:ext uri="{FF2B5EF4-FFF2-40B4-BE49-F238E27FC236}">
                <a16:creationId xmlns:a16="http://schemas.microsoft.com/office/drawing/2014/main" id="{5943B68F-4D87-4809-B524-6F2CF47C84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957" y="589770"/>
            <a:ext cx="8078086" cy="1760159"/>
          </a:xfrm>
          <a:prstGeom prst="rect">
            <a:avLst/>
          </a:prstGeom>
        </p:spPr>
      </p:pic>
      <p:sp>
        <p:nvSpPr>
          <p:cNvPr id="2" name="Title 1">
            <a:extLst>
              <a:ext uri="{FF2B5EF4-FFF2-40B4-BE49-F238E27FC236}">
                <a16:creationId xmlns:a16="http://schemas.microsoft.com/office/drawing/2014/main" id="{508C6BF4-67CC-4A1A-B90D-4C4298A2A4BE}"/>
              </a:ext>
            </a:extLst>
          </p:cNvPr>
          <p:cNvSpPr>
            <a:spLocks noGrp="1"/>
          </p:cNvSpPr>
          <p:nvPr>
            <p:ph type="title"/>
          </p:nvPr>
        </p:nvSpPr>
        <p:spPr>
          <a:xfrm>
            <a:off x="3137974" y="1247922"/>
            <a:ext cx="2967813" cy="443854"/>
          </a:xfrm>
        </p:spPr>
        <p:txBody>
          <a:bodyPr>
            <a:normAutofit/>
          </a:bodyPr>
          <a:lstStyle/>
          <a:p>
            <a:r>
              <a:rPr lang="en-US" sz="2100" dirty="0">
                <a:latin typeface="Times New Roman" panose="02020603050405020304" pitchFamily="18" charset="0"/>
                <a:cs typeface="Times New Roman" panose="02020603050405020304" pitchFamily="18" charset="0"/>
              </a:rPr>
              <a:t>Conclusions / Summary </a:t>
            </a:r>
          </a:p>
        </p:txBody>
      </p:sp>
      <p:sp>
        <p:nvSpPr>
          <p:cNvPr id="3" name="Content Placeholder 2">
            <a:extLst>
              <a:ext uri="{FF2B5EF4-FFF2-40B4-BE49-F238E27FC236}">
                <a16:creationId xmlns:a16="http://schemas.microsoft.com/office/drawing/2014/main" id="{983718D5-260A-4E3E-A991-EAC2D0CBB954}"/>
              </a:ext>
            </a:extLst>
          </p:cNvPr>
          <p:cNvSpPr>
            <a:spLocks noGrp="1"/>
          </p:cNvSpPr>
          <p:nvPr>
            <p:ph idx="1"/>
          </p:nvPr>
        </p:nvSpPr>
        <p:spPr>
          <a:xfrm>
            <a:off x="1191883" y="2551818"/>
            <a:ext cx="6859995" cy="1498776"/>
          </a:xfrm>
        </p:spPr>
        <p:txBody>
          <a:bodyPr>
            <a:normAutofit fontScale="92500" lnSpcReduction="10000"/>
          </a:bodyPr>
          <a:lstStyle/>
          <a:p>
            <a:r>
              <a:rPr lang="en-US" sz="1350" dirty="0">
                <a:solidFill>
                  <a:schemeClr val="bg1"/>
                </a:solidFill>
              </a:rPr>
              <a:t>a. </a:t>
            </a:r>
            <a:r>
              <a:rPr lang="en-US" sz="1500" dirty="0">
                <a:solidFill>
                  <a:srgbClr val="00FF00"/>
                </a:solidFill>
              </a:rPr>
              <a:t>Daniels’s prophecies speak of kingdoms - Babylon, Persia, Greece, Rome </a:t>
            </a:r>
          </a:p>
          <a:p>
            <a:r>
              <a:rPr lang="en-US" sz="1500" dirty="0">
                <a:solidFill>
                  <a:schemeClr val="bg1"/>
                </a:solidFill>
              </a:rPr>
              <a:t>b. </a:t>
            </a:r>
            <a:r>
              <a:rPr lang="en-US" sz="1500" dirty="0">
                <a:solidFill>
                  <a:srgbClr val="FF9933"/>
                </a:solidFill>
              </a:rPr>
              <a:t>Daniel’s prophecy of a great tribulation cover </a:t>
            </a:r>
            <a:r>
              <a:rPr lang="en-US" sz="1500" dirty="0" err="1">
                <a:solidFill>
                  <a:srgbClr val="FF9933"/>
                </a:solidFill>
              </a:rPr>
              <a:t>dest</a:t>
            </a:r>
            <a:r>
              <a:rPr lang="en-US" sz="1500" dirty="0">
                <a:solidFill>
                  <a:srgbClr val="FF9933"/>
                </a:solidFill>
              </a:rPr>
              <a:t> of Jerusalem in AD 70 - Christ</a:t>
            </a:r>
          </a:p>
          <a:p>
            <a:r>
              <a:rPr lang="en-US" sz="1500" dirty="0">
                <a:solidFill>
                  <a:schemeClr val="bg1"/>
                </a:solidFill>
              </a:rPr>
              <a:t>c. </a:t>
            </a:r>
            <a:r>
              <a:rPr lang="en-US" sz="1500" dirty="0">
                <a:solidFill>
                  <a:srgbClr val="00FFFF"/>
                </a:solidFill>
              </a:rPr>
              <a:t>Daniel’s prophecies are the last chronologically in the O.T. / end with AD 70</a:t>
            </a:r>
          </a:p>
          <a:p>
            <a:r>
              <a:rPr lang="en-US" sz="1500" dirty="0">
                <a:solidFill>
                  <a:schemeClr val="bg1"/>
                </a:solidFill>
              </a:rPr>
              <a:t>d. </a:t>
            </a:r>
            <a:r>
              <a:rPr lang="en-US" sz="1500" dirty="0">
                <a:solidFill>
                  <a:srgbClr val="FFCCFF"/>
                </a:solidFill>
              </a:rPr>
              <a:t>Second coming and description are covered only in the New Testament </a:t>
            </a:r>
          </a:p>
          <a:p>
            <a:r>
              <a:rPr lang="en-US" sz="1500" dirty="0">
                <a:solidFill>
                  <a:schemeClr val="bg1"/>
                </a:solidFill>
              </a:rPr>
              <a:t>e. </a:t>
            </a:r>
            <a:r>
              <a:rPr lang="en-US" sz="1500" dirty="0">
                <a:solidFill>
                  <a:srgbClr val="00FF00"/>
                </a:solidFill>
              </a:rPr>
              <a:t>Christ’s statements in Matt 24 deal with three events - church, Jerusalem, 2</a:t>
            </a:r>
            <a:r>
              <a:rPr lang="en-US" sz="1500" baseline="30000" dirty="0">
                <a:solidFill>
                  <a:srgbClr val="00FF00"/>
                </a:solidFill>
              </a:rPr>
              <a:t>nd</a:t>
            </a:r>
            <a:r>
              <a:rPr lang="en-US" sz="1500" dirty="0">
                <a:solidFill>
                  <a:srgbClr val="00FF00"/>
                </a:solidFill>
              </a:rPr>
              <a:t> coming</a:t>
            </a:r>
          </a:p>
        </p:txBody>
      </p:sp>
      <p:pic>
        <p:nvPicPr>
          <p:cNvPr id="6" name="Picture 5" descr="An open book with a black background&#10;&#10;Description automatically generated with medium confidence">
            <a:extLst>
              <a:ext uri="{FF2B5EF4-FFF2-40B4-BE49-F238E27FC236}">
                <a16:creationId xmlns:a16="http://schemas.microsoft.com/office/drawing/2014/main" id="{803055E2-B9AB-4253-B8D4-9106660A8C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075" y="5266047"/>
            <a:ext cx="2169617" cy="1446411"/>
          </a:xfrm>
          <a:prstGeom prst="rect">
            <a:avLst/>
          </a:prstGeom>
        </p:spPr>
      </p:pic>
      <p:pic>
        <p:nvPicPr>
          <p:cNvPr id="8" name="Picture 7" descr="A picture containing dinosaur, dark, staring&#10;&#10;Description automatically generated">
            <a:extLst>
              <a:ext uri="{FF2B5EF4-FFF2-40B4-BE49-F238E27FC236}">
                <a16:creationId xmlns:a16="http://schemas.microsoft.com/office/drawing/2014/main" id="{1E4D6A22-D001-4119-90B0-DC5CBC2EC6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2623" y="4578200"/>
            <a:ext cx="1147913" cy="2067628"/>
          </a:xfrm>
          <a:prstGeom prst="rect">
            <a:avLst/>
          </a:prstGeom>
        </p:spPr>
      </p:pic>
      <p:pic>
        <p:nvPicPr>
          <p:cNvPr id="14" name="Picture 13" descr="A group of soldiers in uniform&#10;&#10;Description automatically generated with low confidence">
            <a:extLst>
              <a:ext uri="{FF2B5EF4-FFF2-40B4-BE49-F238E27FC236}">
                <a16:creationId xmlns:a16="http://schemas.microsoft.com/office/drawing/2014/main" id="{D5F42415-7CEE-4F25-99EB-D7241E0D42B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6130" y="5352735"/>
            <a:ext cx="2225955" cy="1432828"/>
          </a:xfrm>
          <a:prstGeom prst="rect">
            <a:avLst/>
          </a:prstGeom>
        </p:spPr>
      </p:pic>
      <p:pic>
        <p:nvPicPr>
          <p:cNvPr id="18" name="Picture 17" descr="A picture containing dessert&#10;&#10;Description automatically generated">
            <a:extLst>
              <a:ext uri="{FF2B5EF4-FFF2-40B4-BE49-F238E27FC236}">
                <a16:creationId xmlns:a16="http://schemas.microsoft.com/office/drawing/2014/main" id="{C60521E0-66D6-4B3F-9AB9-9AC3DB8114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09145" y="3663255"/>
            <a:ext cx="2434856" cy="3194745"/>
          </a:xfrm>
          <a:prstGeom prst="rect">
            <a:avLst/>
          </a:prstGeom>
        </p:spPr>
      </p:pic>
    </p:spTree>
    <p:extLst>
      <p:ext uri="{BB962C8B-B14F-4D97-AF65-F5344CB8AC3E}">
        <p14:creationId xmlns:p14="http://schemas.microsoft.com/office/powerpoint/2010/main" val="279973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statue of a person&#10;&#10;Description automatically generated with low confidence">
            <a:extLst>
              <a:ext uri="{FF2B5EF4-FFF2-40B4-BE49-F238E27FC236}">
                <a16:creationId xmlns:a16="http://schemas.microsoft.com/office/drawing/2014/main" id="{CD6C97E5-F08A-4263-9D63-345F0A8EA3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0453" y="2226658"/>
            <a:ext cx="2658759" cy="2078007"/>
          </a:xfrm>
          <a:prstGeom prst="rect">
            <a:avLst/>
          </a:prstGeom>
        </p:spPr>
      </p:pic>
      <p:pic>
        <p:nvPicPr>
          <p:cNvPr id="12" name="Picture 11" descr="A view of the earth from space&#10;&#10;Description automatically generated with medium confidence">
            <a:extLst>
              <a:ext uri="{FF2B5EF4-FFF2-40B4-BE49-F238E27FC236}">
                <a16:creationId xmlns:a16="http://schemas.microsoft.com/office/drawing/2014/main" id="{14787141-47C5-4838-AF34-6E71AFF96D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1979" y="3537373"/>
            <a:ext cx="2969851" cy="3044376"/>
          </a:xfrm>
          <a:prstGeom prst="rect">
            <a:avLst/>
          </a:prstGeom>
        </p:spPr>
      </p:pic>
      <p:pic>
        <p:nvPicPr>
          <p:cNvPr id="4" name="Picture 3">
            <a:extLst>
              <a:ext uri="{FF2B5EF4-FFF2-40B4-BE49-F238E27FC236}">
                <a16:creationId xmlns:a16="http://schemas.microsoft.com/office/drawing/2014/main" id="{5943B68F-4D87-4809-B524-6F2CF47C84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957" y="609308"/>
            <a:ext cx="8078086" cy="1760159"/>
          </a:xfrm>
          <a:prstGeom prst="rect">
            <a:avLst/>
          </a:prstGeom>
        </p:spPr>
      </p:pic>
      <p:sp>
        <p:nvSpPr>
          <p:cNvPr id="2" name="Title 1">
            <a:extLst>
              <a:ext uri="{FF2B5EF4-FFF2-40B4-BE49-F238E27FC236}">
                <a16:creationId xmlns:a16="http://schemas.microsoft.com/office/drawing/2014/main" id="{508C6BF4-67CC-4A1A-B90D-4C4298A2A4BE}"/>
              </a:ext>
            </a:extLst>
          </p:cNvPr>
          <p:cNvSpPr>
            <a:spLocks noGrp="1"/>
          </p:cNvSpPr>
          <p:nvPr>
            <p:ph type="title"/>
          </p:nvPr>
        </p:nvSpPr>
        <p:spPr>
          <a:xfrm>
            <a:off x="3088093" y="1267460"/>
            <a:ext cx="2967813" cy="443854"/>
          </a:xfrm>
        </p:spPr>
        <p:txBody>
          <a:bodyPr>
            <a:normAutofit/>
          </a:bodyPr>
          <a:lstStyle/>
          <a:p>
            <a:r>
              <a:rPr lang="en-US" sz="2100" dirty="0">
                <a:latin typeface="Times New Roman" panose="02020603050405020304" pitchFamily="18" charset="0"/>
                <a:cs typeface="Times New Roman" panose="02020603050405020304" pitchFamily="18" charset="0"/>
              </a:rPr>
              <a:t>Conclusions / Summary </a:t>
            </a:r>
          </a:p>
        </p:txBody>
      </p:sp>
      <p:sp>
        <p:nvSpPr>
          <p:cNvPr id="3" name="Content Placeholder 2">
            <a:extLst>
              <a:ext uri="{FF2B5EF4-FFF2-40B4-BE49-F238E27FC236}">
                <a16:creationId xmlns:a16="http://schemas.microsoft.com/office/drawing/2014/main" id="{983718D5-260A-4E3E-A991-EAC2D0CBB954}"/>
              </a:ext>
            </a:extLst>
          </p:cNvPr>
          <p:cNvSpPr>
            <a:spLocks noGrp="1"/>
          </p:cNvSpPr>
          <p:nvPr>
            <p:ph idx="1"/>
          </p:nvPr>
        </p:nvSpPr>
        <p:spPr>
          <a:xfrm>
            <a:off x="1386720" y="2226658"/>
            <a:ext cx="4988664" cy="3363882"/>
          </a:xfrm>
        </p:spPr>
        <p:txBody>
          <a:bodyPr>
            <a:noAutofit/>
          </a:bodyPr>
          <a:lstStyle/>
          <a:p>
            <a:r>
              <a:rPr lang="en-US" sz="1500" dirty="0">
                <a:solidFill>
                  <a:srgbClr val="FF9933"/>
                </a:solidFill>
                <a:latin typeface="Times New Roman" panose="02020603050405020304" pitchFamily="18" charset="0"/>
                <a:cs typeface="Times New Roman" panose="02020603050405020304" pitchFamily="18" charset="0"/>
              </a:rPr>
              <a:t>f. Characteristics of the second coming </a:t>
            </a:r>
          </a:p>
          <a:p>
            <a:pPr lvl="1"/>
            <a:r>
              <a:rPr lang="en-US" sz="1500" dirty="0">
                <a:solidFill>
                  <a:srgbClr val="00FFFF"/>
                </a:solidFill>
                <a:latin typeface="Times New Roman" panose="02020603050405020304" pitchFamily="18" charset="0"/>
                <a:cs typeface="Times New Roman" panose="02020603050405020304" pitchFamily="18" charset="0"/>
              </a:rPr>
              <a:t>1. Only God knows when </a:t>
            </a:r>
          </a:p>
          <a:p>
            <a:pPr lvl="1"/>
            <a:r>
              <a:rPr lang="en-US" sz="1500" dirty="0">
                <a:solidFill>
                  <a:srgbClr val="FFCCFF"/>
                </a:solidFill>
                <a:latin typeface="Times New Roman" panose="02020603050405020304" pitchFamily="18" charset="0"/>
                <a:cs typeface="Times New Roman" panose="02020603050405020304" pitchFamily="18" charset="0"/>
              </a:rPr>
              <a:t>2. No sign</a:t>
            </a:r>
          </a:p>
          <a:p>
            <a:pPr lvl="1"/>
            <a:r>
              <a:rPr lang="en-US" sz="1500" dirty="0">
                <a:solidFill>
                  <a:srgbClr val="00FF00"/>
                </a:solidFill>
                <a:latin typeface="Times New Roman" panose="02020603050405020304" pitchFamily="18" charset="0"/>
                <a:cs typeface="Times New Roman" panose="02020603050405020304" pitchFamily="18" charset="0"/>
              </a:rPr>
              <a:t>3. All will be raised / judged </a:t>
            </a:r>
          </a:p>
          <a:p>
            <a:pPr lvl="1"/>
            <a:r>
              <a:rPr lang="en-US" sz="1500" dirty="0">
                <a:solidFill>
                  <a:srgbClr val="FF9933"/>
                </a:solidFill>
                <a:latin typeface="Times New Roman" panose="02020603050405020304" pitchFamily="18" charset="0"/>
                <a:cs typeface="Times New Roman" panose="02020603050405020304" pitchFamily="18" charset="0"/>
              </a:rPr>
              <a:t>4. Christ will be the judge </a:t>
            </a:r>
          </a:p>
          <a:p>
            <a:pPr lvl="1"/>
            <a:r>
              <a:rPr lang="en-US" sz="1500" dirty="0">
                <a:solidFill>
                  <a:srgbClr val="00FFFF"/>
                </a:solidFill>
                <a:latin typeface="Times New Roman" panose="02020603050405020304" pitchFamily="18" charset="0"/>
                <a:cs typeface="Times New Roman" panose="02020603050405020304" pitchFamily="18" charset="0"/>
              </a:rPr>
              <a:t>5. Judge according to word he spoke (</a:t>
            </a:r>
            <a:r>
              <a:rPr lang="en-US" sz="1500" dirty="0">
                <a:solidFill>
                  <a:srgbClr val="FFFF00"/>
                </a:solidFill>
                <a:latin typeface="Times New Roman" panose="02020603050405020304" pitchFamily="18" charset="0"/>
                <a:cs typeface="Times New Roman" panose="02020603050405020304" pitchFamily="18" charset="0"/>
              </a:rPr>
              <a:t>John 12.48</a:t>
            </a:r>
            <a:r>
              <a:rPr lang="en-US" sz="1500" dirty="0">
                <a:solidFill>
                  <a:srgbClr val="00FFFF"/>
                </a:solidFill>
                <a:latin typeface="Times New Roman" panose="02020603050405020304" pitchFamily="18" charset="0"/>
                <a:cs typeface="Times New Roman" panose="02020603050405020304" pitchFamily="18" charset="0"/>
              </a:rPr>
              <a:t>)</a:t>
            </a:r>
          </a:p>
          <a:p>
            <a:pPr lvl="1"/>
            <a:r>
              <a:rPr lang="en-US" sz="1500" dirty="0">
                <a:solidFill>
                  <a:srgbClr val="FFCCFF"/>
                </a:solidFill>
                <a:latin typeface="Times New Roman" panose="02020603050405020304" pitchFamily="18" charset="0"/>
                <a:cs typeface="Times New Roman" panose="02020603050405020304" pitchFamily="18" charset="0"/>
              </a:rPr>
              <a:t>6. Physical universe destroyed </a:t>
            </a:r>
          </a:p>
          <a:p>
            <a:pPr lvl="1"/>
            <a:r>
              <a:rPr lang="en-US" sz="1500" dirty="0">
                <a:solidFill>
                  <a:srgbClr val="00FF00"/>
                </a:solidFill>
                <a:latin typeface="Times New Roman" panose="02020603050405020304" pitchFamily="18" charset="0"/>
                <a:cs typeface="Times New Roman" panose="02020603050405020304" pitchFamily="18" charset="0"/>
              </a:rPr>
              <a:t>7. Kingdom presented to God </a:t>
            </a:r>
          </a:p>
          <a:p>
            <a:pPr lvl="1"/>
            <a:r>
              <a:rPr lang="en-US" sz="1500" dirty="0">
                <a:solidFill>
                  <a:srgbClr val="FF9933"/>
                </a:solidFill>
                <a:latin typeface="Times New Roman" panose="02020603050405020304" pitchFamily="18" charset="0"/>
                <a:cs typeface="Times New Roman" panose="02020603050405020304" pitchFamily="18" charset="0"/>
              </a:rPr>
              <a:t>8. Hasn’t taken place yet</a:t>
            </a:r>
          </a:p>
          <a:p>
            <a:pPr lvl="1"/>
            <a:r>
              <a:rPr lang="en-US" sz="1500" dirty="0">
                <a:solidFill>
                  <a:srgbClr val="00FFFF"/>
                </a:solidFill>
                <a:latin typeface="Times New Roman" panose="02020603050405020304" pitchFamily="18" charset="0"/>
                <a:cs typeface="Times New Roman" panose="02020603050405020304" pitchFamily="18" charset="0"/>
              </a:rPr>
              <a:t>9. Everyone will know when it happens </a:t>
            </a:r>
          </a:p>
        </p:txBody>
      </p:sp>
      <p:pic>
        <p:nvPicPr>
          <p:cNvPr id="8" name="Picture 7" descr="An open book with a pencil&#10;&#10;Description automatically generated with medium confidence">
            <a:extLst>
              <a:ext uri="{FF2B5EF4-FFF2-40B4-BE49-F238E27FC236}">
                <a16:creationId xmlns:a16="http://schemas.microsoft.com/office/drawing/2014/main" id="{10A5ABEB-F525-47B0-B167-7E225B770D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318432">
            <a:off x="2699554" y="5161247"/>
            <a:ext cx="2555624" cy="1703750"/>
          </a:xfrm>
          <a:prstGeom prst="rect">
            <a:avLst/>
          </a:prstGeom>
        </p:spPr>
      </p:pic>
      <p:pic>
        <p:nvPicPr>
          <p:cNvPr id="10" name="Picture 9" descr="Icon&#10;&#10;Description automatically generated with low confidence">
            <a:extLst>
              <a:ext uri="{FF2B5EF4-FFF2-40B4-BE49-F238E27FC236}">
                <a16:creationId xmlns:a16="http://schemas.microsoft.com/office/drawing/2014/main" id="{E9C67686-EA9D-4D23-85B5-338552259F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6584" y="4286250"/>
            <a:ext cx="2600190" cy="2571750"/>
          </a:xfrm>
          <a:prstGeom prst="rect">
            <a:avLst/>
          </a:prstGeom>
        </p:spPr>
      </p:pic>
    </p:spTree>
    <p:extLst>
      <p:ext uri="{BB962C8B-B14F-4D97-AF65-F5344CB8AC3E}">
        <p14:creationId xmlns:p14="http://schemas.microsoft.com/office/powerpoint/2010/main" val="362827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left)">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left)">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wipe(left)">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statue of a person&#10;&#10;Description automatically generated with low confidence">
            <a:extLst>
              <a:ext uri="{FF2B5EF4-FFF2-40B4-BE49-F238E27FC236}">
                <a16:creationId xmlns:a16="http://schemas.microsoft.com/office/drawing/2014/main" id="{3209C6A0-FFA8-4284-B639-E22A18DE49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6826" y="4221801"/>
            <a:ext cx="1596875" cy="1248071"/>
          </a:xfrm>
          <a:prstGeom prst="rect">
            <a:avLst/>
          </a:prstGeom>
        </p:spPr>
      </p:pic>
      <p:pic>
        <p:nvPicPr>
          <p:cNvPr id="12" name="Picture 11" descr="A view of the earth from space&#10;&#10;Description automatically generated with medium confidence">
            <a:extLst>
              <a:ext uri="{FF2B5EF4-FFF2-40B4-BE49-F238E27FC236}">
                <a16:creationId xmlns:a16="http://schemas.microsoft.com/office/drawing/2014/main" id="{E9A02D02-5971-4B47-9D17-33369B935E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6826" y="4934750"/>
            <a:ext cx="1596875" cy="1636946"/>
          </a:xfrm>
          <a:prstGeom prst="rect">
            <a:avLst/>
          </a:prstGeom>
        </p:spPr>
      </p:pic>
      <p:pic>
        <p:nvPicPr>
          <p:cNvPr id="10" name="Picture 9">
            <a:extLst>
              <a:ext uri="{FF2B5EF4-FFF2-40B4-BE49-F238E27FC236}">
                <a16:creationId xmlns:a16="http://schemas.microsoft.com/office/drawing/2014/main" id="{98A26431-4E41-461C-96FE-761DF93C99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4671" y="5615698"/>
            <a:ext cx="1112691" cy="1138157"/>
          </a:xfrm>
          <a:prstGeom prst="rect">
            <a:avLst/>
          </a:prstGeom>
        </p:spPr>
      </p:pic>
      <p:pic>
        <p:nvPicPr>
          <p:cNvPr id="6" name="Picture 5" descr="An open book with a black background&#10;&#10;Description automatically generated with medium confidence">
            <a:extLst>
              <a:ext uri="{FF2B5EF4-FFF2-40B4-BE49-F238E27FC236}">
                <a16:creationId xmlns:a16="http://schemas.microsoft.com/office/drawing/2014/main" id="{1FB3BABF-5A1A-4203-9996-DB4CE5AFBA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5141">
            <a:off x="2461316" y="4919334"/>
            <a:ext cx="2874113" cy="1916075"/>
          </a:xfrm>
          <a:prstGeom prst="rect">
            <a:avLst/>
          </a:prstGeom>
        </p:spPr>
      </p:pic>
      <p:pic>
        <p:nvPicPr>
          <p:cNvPr id="4" name="Picture 3">
            <a:extLst>
              <a:ext uri="{FF2B5EF4-FFF2-40B4-BE49-F238E27FC236}">
                <a16:creationId xmlns:a16="http://schemas.microsoft.com/office/drawing/2014/main" id="{9699D22F-58AA-4854-957E-81DB0C88FA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2957" y="597225"/>
            <a:ext cx="8078086" cy="1760159"/>
          </a:xfrm>
          <a:prstGeom prst="rect">
            <a:avLst/>
          </a:prstGeom>
        </p:spPr>
      </p:pic>
      <p:sp>
        <p:nvSpPr>
          <p:cNvPr id="2" name="Title 1">
            <a:extLst>
              <a:ext uri="{FF2B5EF4-FFF2-40B4-BE49-F238E27FC236}">
                <a16:creationId xmlns:a16="http://schemas.microsoft.com/office/drawing/2014/main" id="{179079DE-D2CE-4DF3-A864-9DBBE1C434F1}"/>
              </a:ext>
            </a:extLst>
          </p:cNvPr>
          <p:cNvSpPr>
            <a:spLocks noGrp="1"/>
          </p:cNvSpPr>
          <p:nvPr>
            <p:ph type="title"/>
          </p:nvPr>
        </p:nvSpPr>
        <p:spPr>
          <a:xfrm>
            <a:off x="3339786" y="1174491"/>
            <a:ext cx="2464428" cy="605626"/>
          </a:xfrm>
        </p:spPr>
        <p:txBody>
          <a:bodyPr>
            <a:normAutofit/>
          </a:bodyPr>
          <a:lstStyle/>
          <a:p>
            <a:r>
              <a:rPr lang="en-US" sz="2000" dirty="0">
                <a:latin typeface="Times New Roman" panose="02020603050405020304" pitchFamily="18" charset="0"/>
                <a:cs typeface="Times New Roman" panose="02020603050405020304" pitchFamily="18" charset="0"/>
              </a:rPr>
              <a:t>Some Final Thoughts </a:t>
            </a:r>
          </a:p>
        </p:txBody>
      </p:sp>
      <p:sp>
        <p:nvSpPr>
          <p:cNvPr id="3" name="Content Placeholder 2">
            <a:extLst>
              <a:ext uri="{FF2B5EF4-FFF2-40B4-BE49-F238E27FC236}">
                <a16:creationId xmlns:a16="http://schemas.microsoft.com/office/drawing/2014/main" id="{CA50E36B-68AF-4126-BE51-546BC1088AA2}"/>
              </a:ext>
            </a:extLst>
          </p:cNvPr>
          <p:cNvSpPr>
            <a:spLocks noGrp="1"/>
          </p:cNvSpPr>
          <p:nvPr>
            <p:ph idx="1"/>
          </p:nvPr>
        </p:nvSpPr>
        <p:spPr>
          <a:xfrm>
            <a:off x="1142806" y="2440788"/>
            <a:ext cx="6578564" cy="2578118"/>
          </a:xfrm>
        </p:spPr>
        <p:txBody>
          <a:bodyPr>
            <a:normAutofit lnSpcReduction="10000"/>
          </a:bodyPr>
          <a:lstStyle/>
          <a:p>
            <a:pPr marL="0" indent="0">
              <a:buNone/>
            </a:pPr>
            <a:r>
              <a:rPr lang="en-US" sz="1800" dirty="0">
                <a:solidFill>
                  <a:srgbClr val="FFCCFF"/>
                </a:solidFill>
              </a:rPr>
              <a:t>For those who look for signs of the end – </a:t>
            </a:r>
            <a:r>
              <a:rPr lang="en-US" sz="1800" dirty="0">
                <a:solidFill>
                  <a:srgbClr val="FFFF00"/>
                </a:solidFill>
              </a:rPr>
              <a:t>Matt 24.42 </a:t>
            </a:r>
            <a:r>
              <a:rPr lang="en-US" sz="1800" dirty="0">
                <a:solidFill>
                  <a:srgbClr val="FFCCFF"/>
                </a:solidFill>
              </a:rPr>
              <a:t>no sign given </a:t>
            </a:r>
          </a:p>
          <a:p>
            <a:pPr marL="0" indent="0">
              <a:buNone/>
            </a:pPr>
            <a:r>
              <a:rPr lang="en-US" sz="1800" dirty="0">
                <a:solidFill>
                  <a:srgbClr val="00FF00"/>
                </a:solidFill>
              </a:rPr>
              <a:t>For those who think the 2</a:t>
            </a:r>
            <a:r>
              <a:rPr lang="en-US" sz="1800" baseline="30000" dirty="0">
                <a:solidFill>
                  <a:srgbClr val="00FF00"/>
                </a:solidFill>
              </a:rPr>
              <a:t>nd</a:t>
            </a:r>
            <a:r>
              <a:rPr lang="en-US" sz="1800" dirty="0">
                <a:solidFill>
                  <a:srgbClr val="00FF00"/>
                </a:solidFill>
              </a:rPr>
              <a:t> coming is past – </a:t>
            </a:r>
            <a:r>
              <a:rPr lang="en-US" sz="1800" dirty="0">
                <a:solidFill>
                  <a:srgbClr val="FFFF00"/>
                </a:solidFill>
              </a:rPr>
              <a:t>2 Pet 3.10 </a:t>
            </a:r>
            <a:r>
              <a:rPr lang="en-US" sz="1800" dirty="0">
                <a:solidFill>
                  <a:srgbClr val="00FF00"/>
                </a:solidFill>
              </a:rPr>
              <a:t>– like thief </a:t>
            </a:r>
          </a:p>
          <a:p>
            <a:pPr marL="0" indent="0">
              <a:buNone/>
            </a:pPr>
            <a:r>
              <a:rPr lang="en-US" sz="1800" dirty="0">
                <a:solidFill>
                  <a:srgbClr val="FF9933"/>
                </a:solidFill>
              </a:rPr>
              <a:t>For those who are wishing for Christ to return to solve all the problems: </a:t>
            </a:r>
          </a:p>
          <a:p>
            <a:pPr marL="342892" lvl="1" indent="0">
              <a:buNone/>
            </a:pPr>
            <a:r>
              <a:rPr lang="en-US" b="0" i="0" u="none" strike="noStrike" baseline="0" dirty="0">
                <a:solidFill>
                  <a:srgbClr val="00FFFF"/>
                </a:solidFill>
              </a:rPr>
              <a:t>Woe unto you that desire the day of the Lord! to what end is it for you? the day of the Lord is darkness, and not light. – </a:t>
            </a:r>
            <a:r>
              <a:rPr lang="en-US" b="0" i="0" u="none" strike="noStrike" baseline="0" dirty="0">
                <a:solidFill>
                  <a:srgbClr val="FFFF00"/>
                </a:solidFill>
              </a:rPr>
              <a:t>Amos 5.8</a:t>
            </a:r>
          </a:p>
          <a:p>
            <a:pPr marL="0" indent="0">
              <a:buNone/>
            </a:pPr>
            <a:r>
              <a:rPr lang="en-US" sz="1800" dirty="0">
                <a:solidFill>
                  <a:srgbClr val="FFCCFF"/>
                </a:solidFill>
              </a:rPr>
              <a:t>Be careful what you wish for!</a:t>
            </a:r>
          </a:p>
        </p:txBody>
      </p:sp>
      <p:pic>
        <p:nvPicPr>
          <p:cNvPr id="8" name="Picture 7" descr="An open book with a pencil&#10;&#10;Description automatically generated with medium confidence">
            <a:extLst>
              <a:ext uri="{FF2B5EF4-FFF2-40B4-BE49-F238E27FC236}">
                <a16:creationId xmlns:a16="http://schemas.microsoft.com/office/drawing/2014/main" id="{FFF18BDA-2032-445C-977F-8EDCAD1B15D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16163" y="5319341"/>
            <a:ext cx="2702817" cy="1801878"/>
          </a:xfrm>
          <a:prstGeom prst="rect">
            <a:avLst/>
          </a:prstGeom>
        </p:spPr>
      </p:pic>
      <p:pic>
        <p:nvPicPr>
          <p:cNvPr id="18" name="Picture 17" descr="Icon&#10;&#10;Description automatically generated with low confidence">
            <a:extLst>
              <a:ext uri="{FF2B5EF4-FFF2-40B4-BE49-F238E27FC236}">
                <a16:creationId xmlns:a16="http://schemas.microsoft.com/office/drawing/2014/main" id="{FB2E0886-B952-42EF-9CFD-93EC9EAEE83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50314" y="5375380"/>
            <a:ext cx="1499015" cy="1482620"/>
          </a:xfrm>
          <a:prstGeom prst="rect">
            <a:avLst/>
          </a:prstGeom>
        </p:spPr>
      </p:pic>
    </p:spTree>
    <p:extLst>
      <p:ext uri="{BB962C8B-B14F-4D97-AF65-F5344CB8AC3E}">
        <p14:creationId xmlns:p14="http://schemas.microsoft.com/office/powerpoint/2010/main" val="152578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AA17F3-A88C-4D03-9044-5F840E6ECD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85951"/>
            <a:ext cx="9066914" cy="3022305"/>
          </a:xfrm>
          <a:prstGeom prst="rect">
            <a:avLst/>
          </a:prstGeom>
        </p:spPr>
      </p:pic>
      <p:sp>
        <p:nvSpPr>
          <p:cNvPr id="2" name="Title 1">
            <a:extLst>
              <a:ext uri="{FF2B5EF4-FFF2-40B4-BE49-F238E27FC236}">
                <a16:creationId xmlns:a16="http://schemas.microsoft.com/office/drawing/2014/main" id="{AF25689A-1204-4333-8A30-88A65C1FA1F7}"/>
              </a:ext>
            </a:extLst>
          </p:cNvPr>
          <p:cNvSpPr>
            <a:spLocks noGrp="1"/>
          </p:cNvSpPr>
          <p:nvPr>
            <p:ph type="title"/>
          </p:nvPr>
        </p:nvSpPr>
        <p:spPr>
          <a:xfrm>
            <a:off x="2214898" y="2900019"/>
            <a:ext cx="4714211" cy="994172"/>
          </a:xfrm>
        </p:spPr>
        <p:txBody>
          <a:bodyPr>
            <a:normAutofit/>
          </a:bodyPr>
          <a:lstStyle/>
          <a:p>
            <a:pPr algn="ctr"/>
            <a:r>
              <a:rPr lang="en-US" sz="4500" dirty="0">
                <a:latin typeface="Times New Roman" panose="02020603050405020304" pitchFamily="18" charset="0"/>
                <a:cs typeface="Times New Roman" panose="02020603050405020304" pitchFamily="18" charset="0"/>
              </a:rPr>
              <a:t>Are you ready???</a:t>
            </a:r>
          </a:p>
        </p:txBody>
      </p:sp>
    </p:spTree>
    <p:extLst>
      <p:ext uri="{BB962C8B-B14F-4D97-AF65-F5344CB8AC3E}">
        <p14:creationId xmlns:p14="http://schemas.microsoft.com/office/powerpoint/2010/main" val="1046665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313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3CA36D-5ECC-43B4-9835-05A6453D27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66" y="1836035"/>
            <a:ext cx="8793866" cy="3185932"/>
          </a:xfrm>
          <a:prstGeom prst="rect">
            <a:avLst/>
          </a:prstGeom>
        </p:spPr>
      </p:pic>
      <p:sp>
        <p:nvSpPr>
          <p:cNvPr id="2" name="Title 1">
            <a:extLst>
              <a:ext uri="{FF2B5EF4-FFF2-40B4-BE49-F238E27FC236}">
                <a16:creationId xmlns:a16="http://schemas.microsoft.com/office/drawing/2014/main" id="{E84D5A5B-F8C1-4B83-9B4C-AC3A104BB7FA}"/>
              </a:ext>
            </a:extLst>
          </p:cNvPr>
          <p:cNvSpPr>
            <a:spLocks noGrp="1"/>
          </p:cNvSpPr>
          <p:nvPr>
            <p:ph type="ctrTitle"/>
          </p:nvPr>
        </p:nvSpPr>
        <p:spPr>
          <a:xfrm>
            <a:off x="1142999" y="3019237"/>
            <a:ext cx="6858000" cy="531668"/>
          </a:xfrm>
        </p:spPr>
        <p:txBody>
          <a:bodyPr>
            <a:normAutofit/>
          </a:bodyPr>
          <a:lstStyle/>
          <a:p>
            <a:r>
              <a:rPr lang="en-US" sz="2700" b="1" dirty="0"/>
              <a:t>Daniel, A.D. 70 &amp; The Second Coming </a:t>
            </a:r>
            <a:endParaRPr lang="en-US" sz="2700" dirty="0"/>
          </a:p>
        </p:txBody>
      </p:sp>
      <p:sp>
        <p:nvSpPr>
          <p:cNvPr id="3" name="Subtitle 2">
            <a:extLst>
              <a:ext uri="{FF2B5EF4-FFF2-40B4-BE49-F238E27FC236}">
                <a16:creationId xmlns:a16="http://schemas.microsoft.com/office/drawing/2014/main" id="{239ECF5D-A3A1-4FED-88A5-704F204C5B54}"/>
              </a:ext>
            </a:extLst>
          </p:cNvPr>
          <p:cNvSpPr>
            <a:spLocks noGrp="1"/>
          </p:cNvSpPr>
          <p:nvPr>
            <p:ph type="subTitle" idx="1"/>
          </p:nvPr>
        </p:nvSpPr>
        <p:spPr>
          <a:xfrm>
            <a:off x="1760799" y="3536088"/>
            <a:ext cx="5622403" cy="381593"/>
          </a:xfrm>
        </p:spPr>
        <p:txBody>
          <a:bodyPr>
            <a:normAutofit fontScale="92500" lnSpcReduction="10000"/>
          </a:bodyPr>
          <a:lstStyle/>
          <a:p>
            <a:r>
              <a:rPr lang="en-US" sz="2400" dirty="0">
                <a:solidFill>
                  <a:srgbClr val="FF0000"/>
                </a:solidFill>
              </a:rPr>
              <a:t>Daniel 7.9-14</a:t>
            </a:r>
            <a:endParaRPr lang="en-US" sz="2400" dirty="0"/>
          </a:p>
        </p:txBody>
      </p:sp>
    </p:spTree>
    <p:extLst>
      <p:ext uri="{BB962C8B-B14F-4D97-AF65-F5344CB8AC3E}">
        <p14:creationId xmlns:p14="http://schemas.microsoft.com/office/powerpoint/2010/main" val="323330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33648A-B73E-4034-9DC1-5D14D6C595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53" y="1001174"/>
            <a:ext cx="8979698" cy="1514446"/>
          </a:xfrm>
          <a:prstGeom prst="rect">
            <a:avLst/>
          </a:prstGeom>
        </p:spPr>
      </p:pic>
      <p:sp>
        <p:nvSpPr>
          <p:cNvPr id="2" name="Title 1">
            <a:extLst>
              <a:ext uri="{FF2B5EF4-FFF2-40B4-BE49-F238E27FC236}">
                <a16:creationId xmlns:a16="http://schemas.microsoft.com/office/drawing/2014/main" id="{2BB2BCD0-C709-4402-812C-8C3F48ECA200}"/>
              </a:ext>
            </a:extLst>
          </p:cNvPr>
          <p:cNvSpPr>
            <a:spLocks noGrp="1"/>
          </p:cNvSpPr>
          <p:nvPr>
            <p:ph type="title"/>
          </p:nvPr>
        </p:nvSpPr>
        <p:spPr>
          <a:xfrm>
            <a:off x="2500131" y="1261310"/>
            <a:ext cx="5459634" cy="994172"/>
          </a:xfrm>
        </p:spPr>
        <p:txBody>
          <a:bodyPr>
            <a:normAutofit/>
          </a:bodyPr>
          <a:lstStyle/>
          <a:p>
            <a:r>
              <a:rPr lang="en-US" sz="2100" dirty="0">
                <a:latin typeface="Times New Roman" panose="02020603050405020304" pitchFamily="18" charset="0"/>
                <a:cs typeface="Times New Roman" panose="02020603050405020304" pitchFamily="18" charset="0"/>
              </a:rPr>
              <a:t>Trending ideas in the religious world </a:t>
            </a:r>
          </a:p>
        </p:txBody>
      </p:sp>
      <p:sp>
        <p:nvSpPr>
          <p:cNvPr id="3" name="Content Placeholder 2">
            <a:extLst>
              <a:ext uri="{FF2B5EF4-FFF2-40B4-BE49-F238E27FC236}">
                <a16:creationId xmlns:a16="http://schemas.microsoft.com/office/drawing/2014/main" id="{DAA19A0D-F5E3-4400-8B7C-3651FE626D1F}"/>
              </a:ext>
            </a:extLst>
          </p:cNvPr>
          <p:cNvSpPr>
            <a:spLocks noGrp="1"/>
          </p:cNvSpPr>
          <p:nvPr>
            <p:ph idx="1"/>
          </p:nvPr>
        </p:nvSpPr>
        <p:spPr>
          <a:xfrm>
            <a:off x="684471" y="2515617"/>
            <a:ext cx="7886700" cy="3263504"/>
          </a:xfrm>
        </p:spPr>
        <p:txBody>
          <a:bodyPr>
            <a:normAutofit fontScale="92500" lnSpcReduction="10000"/>
          </a:bodyPr>
          <a:lstStyle/>
          <a:p>
            <a:r>
              <a:rPr lang="en-US" sz="1800" dirty="0">
                <a:solidFill>
                  <a:srgbClr val="00FF00"/>
                </a:solidFill>
              </a:rPr>
              <a:t>Premillennialists identifying signs / AD 70 doctrine – not happening </a:t>
            </a:r>
          </a:p>
          <a:p>
            <a:r>
              <a:rPr lang="en-US" sz="1800" dirty="0">
                <a:solidFill>
                  <a:srgbClr val="FF9933"/>
                </a:solidFill>
              </a:rPr>
              <a:t>Recent post / meme – “ The New Testament doesn’t say one word about the second coming taking place after AD 70</a:t>
            </a:r>
          </a:p>
          <a:p>
            <a:r>
              <a:rPr lang="en-US" sz="1800" dirty="0">
                <a:solidFill>
                  <a:srgbClr val="00FFFF"/>
                </a:solidFill>
              </a:rPr>
              <a:t>Recent article proposes Christ returned in AD 70</a:t>
            </a:r>
          </a:p>
          <a:p>
            <a:pPr lvl="1"/>
            <a:r>
              <a:rPr lang="en-US" dirty="0">
                <a:solidFill>
                  <a:srgbClr val="FFCCFF"/>
                </a:solidFill>
              </a:rPr>
              <a:t>Refers to belief of coming return as Futurism</a:t>
            </a:r>
          </a:p>
          <a:p>
            <a:pPr lvl="1"/>
            <a:r>
              <a:rPr lang="en-US" dirty="0">
                <a:solidFill>
                  <a:srgbClr val="00FF00"/>
                </a:solidFill>
              </a:rPr>
              <a:t>Combines prophecies from Dan &amp; NT to prove this point </a:t>
            </a:r>
          </a:p>
          <a:p>
            <a:r>
              <a:rPr lang="en-US" sz="1800" dirty="0">
                <a:solidFill>
                  <a:srgbClr val="FF9933"/>
                </a:solidFill>
              </a:rPr>
              <a:t>Take a look at … </a:t>
            </a:r>
          </a:p>
          <a:p>
            <a:pPr lvl="1"/>
            <a:r>
              <a:rPr lang="en-US" dirty="0">
                <a:solidFill>
                  <a:srgbClr val="00FFFF"/>
                </a:solidFill>
              </a:rPr>
              <a:t>Statements made, texts cited </a:t>
            </a:r>
          </a:p>
          <a:p>
            <a:pPr lvl="1"/>
            <a:r>
              <a:rPr lang="en-US" dirty="0">
                <a:solidFill>
                  <a:srgbClr val="FFCCFF"/>
                </a:solidFill>
              </a:rPr>
              <a:t>Then compare that to what the New Testament has to say </a:t>
            </a:r>
          </a:p>
          <a:p>
            <a:pPr lvl="1"/>
            <a:r>
              <a:rPr lang="en-US" dirty="0">
                <a:solidFill>
                  <a:srgbClr val="00FF00"/>
                </a:solidFill>
              </a:rPr>
              <a:t>Compare the scriptural evidence  to the statements made </a:t>
            </a:r>
          </a:p>
        </p:txBody>
      </p:sp>
    </p:spTree>
    <p:extLst>
      <p:ext uri="{BB962C8B-B14F-4D97-AF65-F5344CB8AC3E}">
        <p14:creationId xmlns:p14="http://schemas.microsoft.com/office/powerpoint/2010/main" val="1693343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left)">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left)">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rock, rocky, outdoor, mountain&#10;&#10;Description automatically generated">
            <a:extLst>
              <a:ext uri="{FF2B5EF4-FFF2-40B4-BE49-F238E27FC236}">
                <a16:creationId xmlns:a16="http://schemas.microsoft.com/office/drawing/2014/main" id="{2A5A1B24-885D-4C91-92DC-E390386B48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96440" y="4403315"/>
            <a:ext cx="3943928" cy="2454685"/>
          </a:xfrm>
          <a:prstGeom prst="rect">
            <a:avLst/>
          </a:prstGeom>
        </p:spPr>
      </p:pic>
      <p:pic>
        <p:nvPicPr>
          <p:cNvPr id="5" name="Picture 4">
            <a:extLst>
              <a:ext uri="{FF2B5EF4-FFF2-40B4-BE49-F238E27FC236}">
                <a16:creationId xmlns:a16="http://schemas.microsoft.com/office/drawing/2014/main" id="{EF930B0E-4205-4BC0-BBFE-E1EE2A2FB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338" y="595449"/>
            <a:ext cx="8907323" cy="1512512"/>
          </a:xfrm>
          <a:prstGeom prst="rect">
            <a:avLst/>
          </a:prstGeom>
        </p:spPr>
      </p:pic>
      <p:sp>
        <p:nvSpPr>
          <p:cNvPr id="2" name="Title 1">
            <a:extLst>
              <a:ext uri="{FF2B5EF4-FFF2-40B4-BE49-F238E27FC236}">
                <a16:creationId xmlns:a16="http://schemas.microsoft.com/office/drawing/2014/main" id="{8F47EAB8-7649-4FAB-B914-4744309DF59D}"/>
              </a:ext>
            </a:extLst>
          </p:cNvPr>
          <p:cNvSpPr>
            <a:spLocks noGrp="1"/>
          </p:cNvSpPr>
          <p:nvPr>
            <p:ph type="title"/>
          </p:nvPr>
        </p:nvSpPr>
        <p:spPr>
          <a:xfrm>
            <a:off x="2042114" y="961478"/>
            <a:ext cx="5059769" cy="696696"/>
          </a:xfrm>
        </p:spPr>
        <p:txBody>
          <a:bodyPr>
            <a:normAutofit/>
          </a:bodyPr>
          <a:lstStyle/>
          <a:p>
            <a:r>
              <a:rPr lang="en-US" sz="2100" dirty="0">
                <a:latin typeface="Times New Roman" panose="02020603050405020304" pitchFamily="18" charset="0"/>
                <a:cs typeface="Times New Roman" panose="02020603050405020304" pitchFamily="18" charset="0"/>
              </a:rPr>
              <a:t>Statements about Christ’s return &amp; references</a:t>
            </a:r>
            <a:r>
              <a:rPr lang="en-US" sz="2700" dirty="0"/>
              <a:t> </a:t>
            </a:r>
          </a:p>
        </p:txBody>
      </p:sp>
      <p:sp>
        <p:nvSpPr>
          <p:cNvPr id="3" name="Content Placeholder 2">
            <a:extLst>
              <a:ext uri="{FF2B5EF4-FFF2-40B4-BE49-F238E27FC236}">
                <a16:creationId xmlns:a16="http://schemas.microsoft.com/office/drawing/2014/main" id="{7D94551C-3D70-4F06-95B7-AEF49FCC3D8F}"/>
              </a:ext>
            </a:extLst>
          </p:cNvPr>
          <p:cNvSpPr>
            <a:spLocks noGrp="1"/>
          </p:cNvSpPr>
          <p:nvPr>
            <p:ph idx="1"/>
          </p:nvPr>
        </p:nvSpPr>
        <p:spPr>
          <a:xfrm>
            <a:off x="628648" y="2141009"/>
            <a:ext cx="7886700" cy="1613214"/>
          </a:xfrm>
        </p:spPr>
        <p:txBody>
          <a:bodyPr>
            <a:normAutofit/>
          </a:bodyPr>
          <a:lstStyle/>
          <a:p>
            <a:r>
              <a:rPr lang="en-US" sz="1800" dirty="0">
                <a:solidFill>
                  <a:srgbClr val="FFFF00"/>
                </a:solidFill>
              </a:rPr>
              <a:t>Dan 7.13 </a:t>
            </a:r>
            <a:r>
              <a:rPr lang="en-US" sz="1800" dirty="0">
                <a:solidFill>
                  <a:srgbClr val="FF9933"/>
                </a:solidFill>
              </a:rPr>
              <a:t>– Son of man coming</a:t>
            </a:r>
            <a:r>
              <a:rPr lang="en-US" sz="1800" dirty="0">
                <a:solidFill>
                  <a:schemeClr val="bg1"/>
                </a:solidFill>
              </a:rPr>
              <a:t> </a:t>
            </a:r>
            <a:r>
              <a:rPr lang="en-US" sz="1800" dirty="0">
                <a:solidFill>
                  <a:srgbClr val="FFCCFF"/>
                </a:solidFill>
              </a:rPr>
              <a:t>in clouds with angels </a:t>
            </a:r>
            <a:r>
              <a:rPr lang="en-US" sz="1800" dirty="0">
                <a:solidFill>
                  <a:srgbClr val="FF9933"/>
                </a:solidFill>
              </a:rPr>
              <a:t>for the opening of the</a:t>
            </a:r>
            <a:r>
              <a:rPr lang="en-US" sz="1800" dirty="0">
                <a:solidFill>
                  <a:schemeClr val="bg1"/>
                </a:solidFill>
              </a:rPr>
              <a:t> </a:t>
            </a:r>
            <a:r>
              <a:rPr lang="en-US" sz="1800" dirty="0">
                <a:solidFill>
                  <a:srgbClr val="FFCCFF"/>
                </a:solidFill>
              </a:rPr>
              <a:t>books </a:t>
            </a:r>
            <a:r>
              <a:rPr lang="en-US" sz="1800" dirty="0">
                <a:solidFill>
                  <a:srgbClr val="FF9933"/>
                </a:solidFill>
              </a:rPr>
              <a:t>of judgment </a:t>
            </a:r>
          </a:p>
          <a:p>
            <a:r>
              <a:rPr lang="en-US" sz="1800" dirty="0">
                <a:solidFill>
                  <a:srgbClr val="FFFF00"/>
                </a:solidFill>
              </a:rPr>
              <a:t>Dan 12.2,11 </a:t>
            </a:r>
            <a:r>
              <a:rPr lang="en-US" sz="1800" dirty="0">
                <a:solidFill>
                  <a:schemeClr val="bg1"/>
                </a:solidFill>
              </a:rPr>
              <a:t>/ </a:t>
            </a:r>
            <a:r>
              <a:rPr lang="en-US" sz="1800" dirty="0">
                <a:solidFill>
                  <a:srgbClr val="FFFF00"/>
                </a:solidFill>
              </a:rPr>
              <a:t>Matt 24.15 </a:t>
            </a:r>
            <a:r>
              <a:rPr lang="en-US" sz="1800" dirty="0">
                <a:solidFill>
                  <a:srgbClr val="00FFFF"/>
                </a:solidFill>
              </a:rPr>
              <a:t>-  Resurrection of just / unjust correlated to the time of the appearance of the </a:t>
            </a:r>
            <a:r>
              <a:rPr lang="en-US" sz="1800" dirty="0">
                <a:solidFill>
                  <a:srgbClr val="FFCCFF"/>
                </a:solidFill>
              </a:rPr>
              <a:t>abomination of desolation</a:t>
            </a:r>
          </a:p>
          <a:p>
            <a:r>
              <a:rPr lang="en-US" sz="1800" dirty="0">
                <a:solidFill>
                  <a:srgbClr val="FFFF00"/>
                </a:solidFill>
              </a:rPr>
              <a:t>Matt 24.34 </a:t>
            </a:r>
            <a:r>
              <a:rPr lang="en-US" sz="1800" dirty="0">
                <a:solidFill>
                  <a:srgbClr val="00FF00"/>
                </a:solidFill>
              </a:rPr>
              <a:t>– All to fulfilled during the </a:t>
            </a:r>
            <a:r>
              <a:rPr lang="en-US" sz="1800" dirty="0">
                <a:solidFill>
                  <a:srgbClr val="FFCCFF"/>
                </a:solidFill>
              </a:rPr>
              <a:t>generation</a:t>
            </a:r>
            <a:r>
              <a:rPr lang="en-US" sz="1800" dirty="0">
                <a:solidFill>
                  <a:schemeClr val="bg1"/>
                </a:solidFill>
              </a:rPr>
              <a:t> </a:t>
            </a:r>
            <a:r>
              <a:rPr lang="en-US" sz="1800" dirty="0">
                <a:solidFill>
                  <a:srgbClr val="00FF00"/>
                </a:solidFill>
              </a:rPr>
              <a:t>alive at that time </a:t>
            </a:r>
          </a:p>
        </p:txBody>
      </p:sp>
      <p:pic>
        <p:nvPicPr>
          <p:cNvPr id="7" name="Picture 6">
            <a:extLst>
              <a:ext uri="{FF2B5EF4-FFF2-40B4-BE49-F238E27FC236}">
                <a16:creationId xmlns:a16="http://schemas.microsoft.com/office/drawing/2014/main" id="{9C3241E9-7D6F-4415-B4EF-28B9B6A389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5660" y="1898097"/>
            <a:ext cx="8817604" cy="4959903"/>
          </a:xfrm>
          <a:prstGeom prst="rect">
            <a:avLst/>
          </a:prstGeom>
        </p:spPr>
      </p:pic>
    </p:spTree>
    <p:extLst>
      <p:ext uri="{BB962C8B-B14F-4D97-AF65-F5344CB8AC3E}">
        <p14:creationId xmlns:p14="http://schemas.microsoft.com/office/powerpoint/2010/main" val="174948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rock, rocky, outdoor, mountain&#10;&#10;Description automatically generated">
            <a:extLst>
              <a:ext uri="{FF2B5EF4-FFF2-40B4-BE49-F238E27FC236}">
                <a16:creationId xmlns:a16="http://schemas.microsoft.com/office/drawing/2014/main" id="{D271ECBB-1C91-4AE6-8A7F-6D50CC0DF4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0072" y="4251933"/>
            <a:ext cx="4214804" cy="2623277"/>
          </a:xfrm>
          <a:prstGeom prst="rect">
            <a:avLst/>
          </a:prstGeom>
        </p:spPr>
      </p:pic>
      <p:pic>
        <p:nvPicPr>
          <p:cNvPr id="5" name="Picture 4">
            <a:extLst>
              <a:ext uri="{FF2B5EF4-FFF2-40B4-BE49-F238E27FC236}">
                <a16:creationId xmlns:a16="http://schemas.microsoft.com/office/drawing/2014/main" id="{D4FC408F-8223-49D5-BD26-4E1B6F9E0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4389" y="1983050"/>
            <a:ext cx="8666577" cy="4874950"/>
          </a:xfrm>
          <a:prstGeom prst="rect">
            <a:avLst/>
          </a:prstGeom>
        </p:spPr>
      </p:pic>
      <p:pic>
        <p:nvPicPr>
          <p:cNvPr id="4" name="Picture 3">
            <a:extLst>
              <a:ext uri="{FF2B5EF4-FFF2-40B4-BE49-F238E27FC236}">
                <a16:creationId xmlns:a16="http://schemas.microsoft.com/office/drawing/2014/main" id="{D853F854-8D69-49A5-8C43-7BC60DDFA9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341" y="874112"/>
            <a:ext cx="8907323" cy="1512512"/>
          </a:xfrm>
          <a:prstGeom prst="rect">
            <a:avLst/>
          </a:prstGeom>
        </p:spPr>
      </p:pic>
      <p:sp>
        <p:nvSpPr>
          <p:cNvPr id="2" name="Title 1">
            <a:extLst>
              <a:ext uri="{FF2B5EF4-FFF2-40B4-BE49-F238E27FC236}">
                <a16:creationId xmlns:a16="http://schemas.microsoft.com/office/drawing/2014/main" id="{8F47EAB8-7649-4FAB-B914-4744309DF59D}"/>
              </a:ext>
            </a:extLst>
          </p:cNvPr>
          <p:cNvSpPr>
            <a:spLocks noGrp="1"/>
          </p:cNvSpPr>
          <p:nvPr>
            <p:ph type="title"/>
          </p:nvPr>
        </p:nvSpPr>
        <p:spPr>
          <a:xfrm>
            <a:off x="2095947" y="1109660"/>
            <a:ext cx="5030749" cy="994172"/>
          </a:xfrm>
        </p:spPr>
        <p:txBody>
          <a:bodyPr>
            <a:normAutofit/>
          </a:bodyPr>
          <a:lstStyle/>
          <a:p>
            <a:r>
              <a:rPr lang="en-US" sz="2000" dirty="0">
                <a:latin typeface="Times New Roman" panose="02020603050405020304" pitchFamily="18" charset="0"/>
                <a:cs typeface="Times New Roman" panose="02020603050405020304" pitchFamily="18" charset="0"/>
              </a:rPr>
              <a:t>Statements about Christ’s return &amp; references</a:t>
            </a:r>
            <a:r>
              <a:rPr lang="en-US" sz="2000" dirty="0"/>
              <a:t> </a:t>
            </a:r>
          </a:p>
        </p:txBody>
      </p:sp>
      <p:sp>
        <p:nvSpPr>
          <p:cNvPr id="3" name="Content Placeholder 2">
            <a:extLst>
              <a:ext uri="{FF2B5EF4-FFF2-40B4-BE49-F238E27FC236}">
                <a16:creationId xmlns:a16="http://schemas.microsoft.com/office/drawing/2014/main" id="{7D94551C-3D70-4F06-95B7-AEF49FCC3D8F}"/>
              </a:ext>
            </a:extLst>
          </p:cNvPr>
          <p:cNvSpPr>
            <a:spLocks noGrp="1"/>
          </p:cNvSpPr>
          <p:nvPr>
            <p:ph idx="1"/>
          </p:nvPr>
        </p:nvSpPr>
        <p:spPr>
          <a:xfrm>
            <a:off x="628650" y="2339378"/>
            <a:ext cx="7886700" cy="1677009"/>
          </a:xfrm>
        </p:spPr>
        <p:txBody>
          <a:bodyPr>
            <a:normAutofit/>
          </a:bodyPr>
          <a:lstStyle/>
          <a:p>
            <a:r>
              <a:rPr lang="en-US" sz="1800" dirty="0">
                <a:solidFill>
                  <a:srgbClr val="00FFFF"/>
                </a:solidFill>
              </a:rPr>
              <a:t>“…since there is only </a:t>
            </a:r>
            <a:r>
              <a:rPr lang="en-US" sz="1800" b="1" dirty="0">
                <a:solidFill>
                  <a:srgbClr val="00FFFF"/>
                </a:solidFill>
              </a:rPr>
              <a:t>one </a:t>
            </a:r>
            <a:r>
              <a:rPr lang="en-US" sz="1800" b="1" dirty="0">
                <a:solidFill>
                  <a:srgbClr val="FFCCFF"/>
                </a:solidFill>
              </a:rPr>
              <a:t>prophecy</a:t>
            </a:r>
            <a:r>
              <a:rPr lang="en-US" sz="1800" b="1" dirty="0">
                <a:solidFill>
                  <a:schemeClr val="bg1"/>
                </a:solidFill>
              </a:rPr>
              <a:t> </a:t>
            </a:r>
            <a:r>
              <a:rPr lang="en-US" sz="1800" dirty="0">
                <a:solidFill>
                  <a:srgbClr val="00FFFF"/>
                </a:solidFill>
              </a:rPr>
              <a:t>of the son of man coming in the </a:t>
            </a:r>
            <a:r>
              <a:rPr lang="en-US" sz="1800" b="1" dirty="0">
                <a:solidFill>
                  <a:srgbClr val="FFCCFF"/>
                </a:solidFill>
              </a:rPr>
              <a:t>clouds of heaven</a:t>
            </a:r>
            <a:r>
              <a:rPr lang="en-US" sz="1800" b="1" dirty="0">
                <a:solidFill>
                  <a:schemeClr val="bg1"/>
                </a:solidFill>
              </a:rPr>
              <a:t> </a:t>
            </a:r>
            <a:r>
              <a:rPr lang="en-US" sz="1800" dirty="0">
                <a:solidFill>
                  <a:srgbClr val="00FFFF"/>
                </a:solidFill>
              </a:rPr>
              <a:t>with the </a:t>
            </a:r>
            <a:r>
              <a:rPr lang="en-US" sz="1800" b="1" dirty="0">
                <a:solidFill>
                  <a:srgbClr val="FFCCFF"/>
                </a:solidFill>
              </a:rPr>
              <a:t>holy angels </a:t>
            </a:r>
            <a:r>
              <a:rPr lang="en-US" sz="1800" dirty="0">
                <a:solidFill>
                  <a:srgbClr val="00FFFF"/>
                </a:solidFill>
              </a:rPr>
              <a:t>for the </a:t>
            </a:r>
            <a:r>
              <a:rPr lang="en-US" sz="1800" b="1" dirty="0">
                <a:solidFill>
                  <a:schemeClr val="accent4">
                    <a:lumMod val="60000"/>
                    <a:lumOff val="40000"/>
                  </a:schemeClr>
                </a:solidFill>
              </a:rPr>
              <a:t>opening</a:t>
            </a:r>
            <a:r>
              <a:rPr lang="en-US" sz="1800" b="1" dirty="0">
                <a:solidFill>
                  <a:schemeClr val="bg1"/>
                </a:solidFill>
              </a:rPr>
              <a:t> </a:t>
            </a:r>
            <a:r>
              <a:rPr lang="en-US" sz="1800" b="1" dirty="0">
                <a:solidFill>
                  <a:srgbClr val="00FFFF"/>
                </a:solidFill>
              </a:rPr>
              <a:t>of the </a:t>
            </a:r>
            <a:r>
              <a:rPr lang="en-US" sz="1800" b="1" dirty="0">
                <a:solidFill>
                  <a:srgbClr val="FFCCFF"/>
                </a:solidFill>
              </a:rPr>
              <a:t>books</a:t>
            </a:r>
            <a:r>
              <a:rPr lang="en-US" sz="1800" b="1" dirty="0">
                <a:solidFill>
                  <a:schemeClr val="bg1"/>
                </a:solidFill>
              </a:rPr>
              <a:t> </a:t>
            </a:r>
            <a:r>
              <a:rPr lang="en-US" sz="1800" b="1" dirty="0">
                <a:solidFill>
                  <a:srgbClr val="00FFFF"/>
                </a:solidFill>
              </a:rPr>
              <a:t>of judgment </a:t>
            </a:r>
            <a:r>
              <a:rPr lang="en-US" sz="1800" dirty="0">
                <a:solidFill>
                  <a:srgbClr val="00FFFF"/>
                </a:solidFill>
              </a:rPr>
              <a:t>then all references in the New Testament must agree with the</a:t>
            </a:r>
            <a:r>
              <a:rPr lang="en-US" sz="1800" dirty="0">
                <a:solidFill>
                  <a:schemeClr val="bg1"/>
                </a:solidFill>
              </a:rPr>
              <a:t> </a:t>
            </a:r>
            <a:r>
              <a:rPr lang="en-US" sz="1800" b="1" dirty="0">
                <a:solidFill>
                  <a:schemeClr val="accent4">
                    <a:lumMod val="60000"/>
                    <a:lumOff val="40000"/>
                  </a:schemeClr>
                </a:solidFill>
              </a:rPr>
              <a:t>time frame </a:t>
            </a:r>
            <a:r>
              <a:rPr lang="en-US" sz="1800" b="1" dirty="0">
                <a:solidFill>
                  <a:srgbClr val="00FFFF"/>
                </a:solidFill>
              </a:rPr>
              <a:t>posited by </a:t>
            </a:r>
            <a:r>
              <a:rPr lang="en-US" sz="1800" b="1" dirty="0">
                <a:solidFill>
                  <a:srgbClr val="FFCCFF"/>
                </a:solidFill>
              </a:rPr>
              <a:t>Jesus</a:t>
            </a:r>
            <a:r>
              <a:rPr lang="en-US" sz="1800" b="1" dirty="0">
                <a:solidFill>
                  <a:schemeClr val="bg1"/>
                </a:solidFill>
              </a:rPr>
              <a:t> </a:t>
            </a:r>
            <a:r>
              <a:rPr lang="en-US" sz="1800" dirty="0">
                <a:solidFill>
                  <a:srgbClr val="00FFFF"/>
                </a:solidFill>
              </a:rPr>
              <a:t>for that event and must </a:t>
            </a:r>
            <a:r>
              <a:rPr lang="en-US" sz="1800" b="1" dirty="0">
                <a:solidFill>
                  <a:schemeClr val="accent4">
                    <a:lumMod val="60000"/>
                    <a:lumOff val="40000"/>
                  </a:schemeClr>
                </a:solidFill>
              </a:rPr>
              <a:t>also include </a:t>
            </a:r>
            <a:r>
              <a:rPr lang="en-US" sz="1800" dirty="0">
                <a:solidFill>
                  <a:srgbClr val="00FFFF"/>
                </a:solidFill>
              </a:rPr>
              <a:t>the eschatological elements of the resurrection of the just and the unjust and the opening of the books of judgme</a:t>
            </a:r>
            <a:r>
              <a:rPr lang="en-US" sz="1800" dirty="0">
                <a:solidFill>
                  <a:schemeClr val="bg1"/>
                </a:solidFill>
              </a:rPr>
              <a:t>nt </a:t>
            </a:r>
            <a:r>
              <a:rPr lang="en-US" sz="1800" dirty="0">
                <a:solidFill>
                  <a:srgbClr val="00FFFF"/>
                </a:solidFill>
              </a:rPr>
              <a:t>because there was only </a:t>
            </a:r>
            <a:r>
              <a:rPr lang="en-US" sz="1800" b="1" dirty="0">
                <a:solidFill>
                  <a:srgbClr val="FFCCFF"/>
                </a:solidFill>
              </a:rPr>
              <a:t>one 2</a:t>
            </a:r>
            <a:r>
              <a:rPr lang="en-US" sz="1800" b="1" baseline="30000" dirty="0">
                <a:solidFill>
                  <a:srgbClr val="FFCCFF"/>
                </a:solidFill>
              </a:rPr>
              <a:t>nd</a:t>
            </a:r>
            <a:r>
              <a:rPr lang="en-US" sz="1800" b="1" dirty="0">
                <a:solidFill>
                  <a:srgbClr val="FFCCFF"/>
                </a:solidFill>
              </a:rPr>
              <a:t> coming </a:t>
            </a:r>
            <a:r>
              <a:rPr lang="en-US" sz="1800" dirty="0">
                <a:solidFill>
                  <a:srgbClr val="FFCCFF"/>
                </a:solidFill>
              </a:rPr>
              <a:t>of the Lord foretold</a:t>
            </a:r>
            <a:r>
              <a:rPr lang="en-US" sz="1800" dirty="0">
                <a:solidFill>
                  <a:schemeClr val="bg1"/>
                </a:solidFill>
              </a:rPr>
              <a:t>” </a:t>
            </a:r>
          </a:p>
        </p:txBody>
      </p:sp>
    </p:spTree>
    <p:extLst>
      <p:ext uri="{BB962C8B-B14F-4D97-AF65-F5344CB8AC3E}">
        <p14:creationId xmlns:p14="http://schemas.microsoft.com/office/powerpoint/2010/main" val="1063937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559301-D283-4FEA-A41B-5E3EB1D475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07" y="868969"/>
            <a:ext cx="8683265" cy="1566531"/>
          </a:xfrm>
          <a:prstGeom prst="rect">
            <a:avLst/>
          </a:prstGeom>
        </p:spPr>
      </p:pic>
      <p:sp>
        <p:nvSpPr>
          <p:cNvPr id="2" name="Title 1">
            <a:extLst>
              <a:ext uri="{FF2B5EF4-FFF2-40B4-BE49-F238E27FC236}">
                <a16:creationId xmlns:a16="http://schemas.microsoft.com/office/drawing/2014/main" id="{911ED89E-7C6E-4967-AB4E-236D4194C000}"/>
              </a:ext>
            </a:extLst>
          </p:cNvPr>
          <p:cNvSpPr>
            <a:spLocks noGrp="1"/>
          </p:cNvSpPr>
          <p:nvPr>
            <p:ph type="title"/>
          </p:nvPr>
        </p:nvSpPr>
        <p:spPr>
          <a:xfrm>
            <a:off x="2709886" y="1335231"/>
            <a:ext cx="3223081" cy="634008"/>
          </a:xfrm>
        </p:spPr>
        <p:txBody>
          <a:bodyPr>
            <a:noAutofit/>
          </a:bodyPr>
          <a:lstStyle/>
          <a:p>
            <a:r>
              <a:rPr lang="en-US" sz="2100" dirty="0">
                <a:latin typeface="Times New Roman" panose="02020603050405020304" pitchFamily="18" charset="0"/>
                <a:cs typeface="Times New Roman" panose="02020603050405020304" pitchFamily="18" charset="0"/>
              </a:rPr>
              <a:t>Questions &amp; Considerations</a:t>
            </a:r>
            <a:endParaRPr lang="en-US" sz="2100" dirty="0"/>
          </a:p>
        </p:txBody>
      </p:sp>
      <p:sp>
        <p:nvSpPr>
          <p:cNvPr id="3" name="Content Placeholder 2">
            <a:extLst>
              <a:ext uri="{FF2B5EF4-FFF2-40B4-BE49-F238E27FC236}">
                <a16:creationId xmlns:a16="http://schemas.microsoft.com/office/drawing/2014/main" id="{03FAAFC5-6B79-454C-8114-8379E0DE8835}"/>
              </a:ext>
            </a:extLst>
          </p:cNvPr>
          <p:cNvSpPr>
            <a:spLocks noGrp="1"/>
          </p:cNvSpPr>
          <p:nvPr>
            <p:ph idx="1"/>
          </p:nvPr>
        </p:nvSpPr>
        <p:spPr>
          <a:xfrm>
            <a:off x="804088" y="2585319"/>
            <a:ext cx="7305896" cy="3000763"/>
          </a:xfrm>
        </p:spPr>
        <p:txBody>
          <a:bodyPr>
            <a:normAutofit/>
          </a:bodyPr>
          <a:lstStyle/>
          <a:p>
            <a:pPr marL="0" indent="0">
              <a:buNone/>
            </a:pPr>
            <a:r>
              <a:rPr lang="en-US" sz="1500" dirty="0">
                <a:solidFill>
                  <a:schemeClr val="bg1"/>
                </a:solidFill>
              </a:rPr>
              <a:t>1. </a:t>
            </a:r>
            <a:r>
              <a:rPr lang="en-US" sz="1500" dirty="0">
                <a:solidFill>
                  <a:srgbClr val="FFCCFF"/>
                </a:solidFill>
              </a:rPr>
              <a:t>Is Daniel talking about the second coming of Christ in </a:t>
            </a:r>
            <a:r>
              <a:rPr lang="en-US" sz="1500" dirty="0">
                <a:highlight>
                  <a:srgbClr val="FFFF00"/>
                </a:highlight>
              </a:rPr>
              <a:t>Daniel</a:t>
            </a:r>
            <a:r>
              <a:rPr lang="en-US" sz="1500" dirty="0">
                <a:solidFill>
                  <a:srgbClr val="FFCCFF"/>
                </a:solidFill>
                <a:highlight>
                  <a:srgbClr val="FFFF00"/>
                </a:highlight>
              </a:rPr>
              <a:t> </a:t>
            </a:r>
            <a:r>
              <a:rPr lang="en-US" sz="1500" dirty="0">
                <a:highlight>
                  <a:srgbClr val="FFFF00"/>
                </a:highlight>
              </a:rPr>
              <a:t>chapter </a:t>
            </a:r>
            <a:r>
              <a:rPr lang="en-US" sz="1500" b="1" dirty="0">
                <a:highlight>
                  <a:srgbClr val="FFFF00"/>
                </a:highlight>
              </a:rPr>
              <a:t>7</a:t>
            </a:r>
            <a:r>
              <a:rPr lang="en-US" sz="1500" dirty="0">
                <a:solidFill>
                  <a:srgbClr val="FFCCFF"/>
                </a:solidFill>
              </a:rPr>
              <a:t> and </a:t>
            </a:r>
            <a:r>
              <a:rPr lang="en-US" sz="1500" dirty="0">
                <a:highlight>
                  <a:srgbClr val="FFFF00"/>
                </a:highlight>
              </a:rPr>
              <a:t>chapter </a:t>
            </a:r>
            <a:r>
              <a:rPr lang="en-US" sz="1500" b="1" dirty="0">
                <a:highlight>
                  <a:srgbClr val="FFFF00"/>
                </a:highlight>
              </a:rPr>
              <a:t>12 </a:t>
            </a:r>
            <a:r>
              <a:rPr lang="en-US" sz="1500" dirty="0">
                <a:solidFill>
                  <a:srgbClr val="FFCCFF"/>
                </a:solidFill>
              </a:rPr>
              <a:t>? </a:t>
            </a:r>
          </a:p>
          <a:p>
            <a:pPr marL="0" indent="0">
              <a:buNone/>
            </a:pPr>
            <a:r>
              <a:rPr lang="en-US" sz="1500" dirty="0">
                <a:solidFill>
                  <a:schemeClr val="bg1"/>
                </a:solidFill>
              </a:rPr>
              <a:t>2. </a:t>
            </a:r>
            <a:r>
              <a:rPr lang="en-US" sz="1500" dirty="0">
                <a:solidFill>
                  <a:srgbClr val="92D050"/>
                </a:solidFill>
              </a:rPr>
              <a:t>Is Daniel talking about Christ judging the world in these chapters ?? </a:t>
            </a:r>
          </a:p>
          <a:p>
            <a:pPr marL="0" indent="0">
              <a:buNone/>
            </a:pPr>
            <a:r>
              <a:rPr lang="en-US" sz="1500" dirty="0">
                <a:solidFill>
                  <a:srgbClr val="FFC000"/>
                </a:solidFill>
              </a:rPr>
              <a:t>Some things to consider </a:t>
            </a:r>
          </a:p>
          <a:p>
            <a:pPr marL="0" indent="0">
              <a:buNone/>
            </a:pPr>
            <a:r>
              <a:rPr lang="en-US" sz="1500" dirty="0">
                <a:solidFill>
                  <a:schemeClr val="bg1"/>
                </a:solidFill>
              </a:rPr>
              <a:t>1. </a:t>
            </a:r>
            <a:r>
              <a:rPr lang="en-US" sz="1500" dirty="0">
                <a:solidFill>
                  <a:srgbClr val="00FFFF"/>
                </a:solidFill>
              </a:rPr>
              <a:t>At face value it is easy to mistake the passages in Daniel for the second coming. </a:t>
            </a:r>
          </a:p>
          <a:p>
            <a:pPr marL="0" indent="0">
              <a:buNone/>
            </a:pPr>
            <a:r>
              <a:rPr lang="en-US" sz="1500" dirty="0">
                <a:solidFill>
                  <a:schemeClr val="bg1"/>
                </a:solidFill>
              </a:rPr>
              <a:t>2. </a:t>
            </a:r>
            <a:r>
              <a:rPr lang="en-US" sz="1500" dirty="0">
                <a:solidFill>
                  <a:srgbClr val="FFFF00"/>
                </a:solidFill>
              </a:rPr>
              <a:t>In order to understand what Daniel is referring to we’ll  </a:t>
            </a:r>
          </a:p>
          <a:p>
            <a:pPr marL="0" indent="0">
              <a:buNone/>
            </a:pPr>
            <a:r>
              <a:rPr lang="en-US" sz="1500" dirty="0">
                <a:solidFill>
                  <a:schemeClr val="bg1"/>
                </a:solidFill>
              </a:rPr>
              <a:t>	a. </a:t>
            </a:r>
            <a:r>
              <a:rPr lang="en-US" sz="1500" dirty="0">
                <a:solidFill>
                  <a:srgbClr val="FFCCFF"/>
                </a:solidFill>
              </a:rPr>
              <a:t>Summarize what the New Testament says about the 2</a:t>
            </a:r>
            <a:r>
              <a:rPr lang="en-US" sz="1500" baseline="30000" dirty="0">
                <a:solidFill>
                  <a:srgbClr val="FFCCFF"/>
                </a:solidFill>
              </a:rPr>
              <a:t>nd</a:t>
            </a:r>
            <a:r>
              <a:rPr lang="en-US" sz="1500" dirty="0">
                <a:solidFill>
                  <a:srgbClr val="FFCCFF"/>
                </a:solidFill>
              </a:rPr>
              <a:t> coming </a:t>
            </a:r>
          </a:p>
          <a:p>
            <a:pPr marL="0" indent="0">
              <a:buNone/>
            </a:pPr>
            <a:r>
              <a:rPr lang="en-US" sz="1500" dirty="0">
                <a:solidFill>
                  <a:schemeClr val="bg1"/>
                </a:solidFill>
              </a:rPr>
              <a:t>	b. </a:t>
            </a:r>
            <a:r>
              <a:rPr lang="en-US" sz="1500" dirty="0">
                <a:solidFill>
                  <a:srgbClr val="92D050"/>
                </a:solidFill>
              </a:rPr>
              <a:t>Briefly review Daniel to establish the context of the prophecies </a:t>
            </a:r>
          </a:p>
          <a:p>
            <a:pPr marL="0" indent="0">
              <a:buNone/>
            </a:pPr>
            <a:r>
              <a:rPr lang="en-US" sz="1500" dirty="0">
                <a:solidFill>
                  <a:schemeClr val="bg1"/>
                </a:solidFill>
              </a:rPr>
              <a:t>	c. </a:t>
            </a:r>
            <a:r>
              <a:rPr lang="en-US" sz="1500" dirty="0">
                <a:solidFill>
                  <a:srgbClr val="FFC000"/>
                </a:solidFill>
              </a:rPr>
              <a:t>Take a close look at Daniel chapter 12 / chapter 7 </a:t>
            </a:r>
          </a:p>
          <a:p>
            <a:pPr marL="0" indent="0">
              <a:buNone/>
            </a:pPr>
            <a:r>
              <a:rPr lang="en-US" sz="1500" dirty="0">
                <a:solidFill>
                  <a:schemeClr val="bg1"/>
                </a:solidFill>
              </a:rPr>
              <a:t>	d. </a:t>
            </a:r>
            <a:r>
              <a:rPr lang="en-US" sz="1500" dirty="0">
                <a:solidFill>
                  <a:srgbClr val="00FFFF"/>
                </a:solidFill>
              </a:rPr>
              <a:t>Draw conclusions based on the scriptures </a:t>
            </a:r>
          </a:p>
          <a:p>
            <a:pPr marL="0" indent="0">
              <a:buNone/>
            </a:pPr>
            <a:endParaRPr lang="en-US" sz="1800" dirty="0">
              <a:solidFill>
                <a:schemeClr val="bg1"/>
              </a:solidFill>
            </a:endParaRPr>
          </a:p>
        </p:txBody>
      </p:sp>
    </p:spTree>
    <p:extLst>
      <p:ext uri="{BB962C8B-B14F-4D97-AF65-F5344CB8AC3E}">
        <p14:creationId xmlns:p14="http://schemas.microsoft.com/office/powerpoint/2010/main" val="256152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left)">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left)">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view of the earth from space&#10;&#10;Description automatically generated with medium confidence">
            <a:extLst>
              <a:ext uri="{FF2B5EF4-FFF2-40B4-BE49-F238E27FC236}">
                <a16:creationId xmlns:a16="http://schemas.microsoft.com/office/drawing/2014/main" id="{BB2DCC23-F6D2-468E-802F-E250422C07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0249" y="2596818"/>
            <a:ext cx="4281687" cy="4389129"/>
          </a:xfrm>
          <a:prstGeom prst="rect">
            <a:avLst/>
          </a:prstGeom>
        </p:spPr>
      </p:pic>
      <p:pic>
        <p:nvPicPr>
          <p:cNvPr id="5" name="Picture 4">
            <a:extLst>
              <a:ext uri="{FF2B5EF4-FFF2-40B4-BE49-F238E27FC236}">
                <a16:creationId xmlns:a16="http://schemas.microsoft.com/office/drawing/2014/main" id="{43CB6AE4-56CC-4AC2-BCE9-23D9FBFC03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152" y="690006"/>
            <a:ext cx="9462304" cy="1690439"/>
          </a:xfrm>
          <a:prstGeom prst="rect">
            <a:avLst/>
          </a:prstGeom>
        </p:spPr>
      </p:pic>
      <p:sp>
        <p:nvSpPr>
          <p:cNvPr id="2" name="Title 1">
            <a:extLst>
              <a:ext uri="{FF2B5EF4-FFF2-40B4-BE49-F238E27FC236}">
                <a16:creationId xmlns:a16="http://schemas.microsoft.com/office/drawing/2014/main" id="{499BBDE0-1848-41EE-B0F8-4DD797999B87}"/>
              </a:ext>
            </a:extLst>
          </p:cNvPr>
          <p:cNvSpPr>
            <a:spLocks noGrp="1"/>
          </p:cNvSpPr>
          <p:nvPr>
            <p:ph type="title"/>
          </p:nvPr>
        </p:nvSpPr>
        <p:spPr>
          <a:xfrm>
            <a:off x="1652648" y="1285258"/>
            <a:ext cx="5838704" cy="559534"/>
          </a:xfrm>
        </p:spPr>
        <p:txBody>
          <a:bodyPr>
            <a:normAutofit/>
          </a:bodyPr>
          <a:lstStyle/>
          <a:p>
            <a:r>
              <a:rPr lang="en-US" sz="2100" dirty="0">
                <a:latin typeface="Times New Roman" panose="02020603050405020304" pitchFamily="18" charset="0"/>
                <a:cs typeface="Times New Roman" panose="02020603050405020304" pitchFamily="18" charset="0"/>
              </a:rPr>
              <a:t>What the New Testament says about the 2</a:t>
            </a:r>
            <a:r>
              <a:rPr lang="en-US" sz="2100" baseline="30000" dirty="0">
                <a:latin typeface="Times New Roman" panose="02020603050405020304" pitchFamily="18" charset="0"/>
                <a:cs typeface="Times New Roman" panose="02020603050405020304" pitchFamily="18" charset="0"/>
              </a:rPr>
              <a:t>nd</a:t>
            </a:r>
            <a:r>
              <a:rPr lang="en-US" sz="2100" dirty="0">
                <a:latin typeface="Times New Roman" panose="02020603050405020304" pitchFamily="18" charset="0"/>
                <a:cs typeface="Times New Roman" panose="02020603050405020304" pitchFamily="18" charset="0"/>
              </a:rPr>
              <a:t> coming</a:t>
            </a:r>
          </a:p>
        </p:txBody>
      </p:sp>
      <p:sp>
        <p:nvSpPr>
          <p:cNvPr id="3" name="Content Placeholder 2">
            <a:extLst>
              <a:ext uri="{FF2B5EF4-FFF2-40B4-BE49-F238E27FC236}">
                <a16:creationId xmlns:a16="http://schemas.microsoft.com/office/drawing/2014/main" id="{C31889E9-2AD4-4F4C-91E2-30D173D09488}"/>
              </a:ext>
            </a:extLst>
          </p:cNvPr>
          <p:cNvSpPr>
            <a:spLocks noGrp="1"/>
          </p:cNvSpPr>
          <p:nvPr>
            <p:ph idx="1"/>
          </p:nvPr>
        </p:nvSpPr>
        <p:spPr>
          <a:xfrm>
            <a:off x="592041" y="2061165"/>
            <a:ext cx="4967711" cy="4104641"/>
          </a:xfrm>
        </p:spPr>
        <p:txBody>
          <a:bodyPr>
            <a:noAutofit/>
          </a:bodyPr>
          <a:lstStyle/>
          <a:p>
            <a:pPr marL="0" indent="0">
              <a:buNone/>
            </a:pPr>
            <a:r>
              <a:rPr lang="en-US" sz="1350" dirty="0">
                <a:solidFill>
                  <a:schemeClr val="bg1"/>
                </a:solidFill>
              </a:rPr>
              <a:t>a. </a:t>
            </a:r>
            <a:r>
              <a:rPr lang="en-US" sz="1350" dirty="0">
                <a:solidFill>
                  <a:srgbClr val="FFCCFF"/>
                </a:solidFill>
              </a:rPr>
              <a:t>No sign given -</a:t>
            </a:r>
            <a:r>
              <a:rPr lang="en-US" sz="1350" dirty="0">
                <a:solidFill>
                  <a:schemeClr val="bg1"/>
                </a:solidFill>
              </a:rPr>
              <a:t> </a:t>
            </a:r>
            <a:r>
              <a:rPr lang="en-US" sz="1350" dirty="0">
                <a:solidFill>
                  <a:srgbClr val="FFFF00"/>
                </a:solidFill>
              </a:rPr>
              <a:t>Matt 24.42</a:t>
            </a:r>
          </a:p>
          <a:p>
            <a:pPr marL="0" indent="0">
              <a:buNone/>
            </a:pPr>
            <a:r>
              <a:rPr lang="en-US" sz="1350" dirty="0">
                <a:solidFill>
                  <a:schemeClr val="bg1"/>
                </a:solidFill>
              </a:rPr>
              <a:t>b. </a:t>
            </a:r>
            <a:r>
              <a:rPr lang="en-US" sz="1350" dirty="0">
                <a:solidFill>
                  <a:srgbClr val="00FF00"/>
                </a:solidFill>
              </a:rPr>
              <a:t>As a thief in the night -</a:t>
            </a:r>
            <a:r>
              <a:rPr lang="en-US" sz="1350" dirty="0">
                <a:solidFill>
                  <a:schemeClr val="bg1"/>
                </a:solidFill>
              </a:rPr>
              <a:t> </a:t>
            </a:r>
            <a:r>
              <a:rPr lang="en-US" sz="1350" dirty="0">
                <a:solidFill>
                  <a:srgbClr val="FFFF00"/>
                </a:solidFill>
              </a:rPr>
              <a:t>2 Pet 3.10</a:t>
            </a:r>
          </a:p>
          <a:p>
            <a:pPr marL="0" indent="0">
              <a:buNone/>
            </a:pPr>
            <a:r>
              <a:rPr lang="en-US" sz="1350" dirty="0">
                <a:solidFill>
                  <a:schemeClr val="bg1"/>
                </a:solidFill>
              </a:rPr>
              <a:t>c. </a:t>
            </a:r>
            <a:r>
              <a:rPr lang="en-US" sz="1350" dirty="0">
                <a:solidFill>
                  <a:srgbClr val="FF9933"/>
                </a:solidFill>
              </a:rPr>
              <a:t>As in the days of Noah -</a:t>
            </a:r>
            <a:r>
              <a:rPr lang="en-US" sz="1350" dirty="0">
                <a:solidFill>
                  <a:schemeClr val="bg1"/>
                </a:solidFill>
              </a:rPr>
              <a:t> </a:t>
            </a:r>
            <a:r>
              <a:rPr lang="en-US" sz="1350" dirty="0">
                <a:solidFill>
                  <a:srgbClr val="FFFF00"/>
                </a:solidFill>
              </a:rPr>
              <a:t>Matt 24.37-39</a:t>
            </a:r>
          </a:p>
          <a:p>
            <a:pPr marL="0" indent="0">
              <a:buNone/>
            </a:pPr>
            <a:r>
              <a:rPr lang="en-US" sz="1350" dirty="0">
                <a:solidFill>
                  <a:schemeClr val="bg1"/>
                </a:solidFill>
              </a:rPr>
              <a:t>d. </a:t>
            </a:r>
            <a:r>
              <a:rPr lang="en-US" sz="1350" dirty="0">
                <a:solidFill>
                  <a:srgbClr val="00FFFF"/>
                </a:solidFill>
              </a:rPr>
              <a:t>Only God knows when -</a:t>
            </a:r>
            <a:r>
              <a:rPr lang="en-US" sz="1350" dirty="0">
                <a:solidFill>
                  <a:schemeClr val="bg1"/>
                </a:solidFill>
              </a:rPr>
              <a:t> </a:t>
            </a:r>
            <a:r>
              <a:rPr lang="en-US" sz="1350" dirty="0">
                <a:solidFill>
                  <a:srgbClr val="FFFF00"/>
                </a:solidFill>
              </a:rPr>
              <a:t>Matt 24.36</a:t>
            </a:r>
          </a:p>
          <a:p>
            <a:pPr marL="0" indent="0">
              <a:buNone/>
            </a:pPr>
            <a:r>
              <a:rPr lang="en-US" sz="1350" dirty="0">
                <a:solidFill>
                  <a:schemeClr val="bg1"/>
                </a:solidFill>
              </a:rPr>
              <a:t>e. </a:t>
            </a:r>
            <a:r>
              <a:rPr lang="en-US" sz="1350" dirty="0">
                <a:solidFill>
                  <a:srgbClr val="FFCCFF"/>
                </a:solidFill>
              </a:rPr>
              <a:t>As the lightning from East to West - </a:t>
            </a:r>
            <a:r>
              <a:rPr lang="en-US" sz="1350" dirty="0">
                <a:solidFill>
                  <a:srgbClr val="FFFF00"/>
                </a:solidFill>
              </a:rPr>
              <a:t>Matt 24.27</a:t>
            </a:r>
          </a:p>
          <a:p>
            <a:pPr marL="0" indent="0">
              <a:buNone/>
            </a:pPr>
            <a:r>
              <a:rPr lang="en-US" sz="1350" dirty="0">
                <a:solidFill>
                  <a:schemeClr val="bg1"/>
                </a:solidFill>
              </a:rPr>
              <a:t>f. </a:t>
            </a:r>
            <a:r>
              <a:rPr lang="en-US" sz="1350" dirty="0">
                <a:solidFill>
                  <a:srgbClr val="00FF00"/>
                </a:solidFill>
              </a:rPr>
              <a:t>Trump of the Lord to sound -</a:t>
            </a:r>
            <a:r>
              <a:rPr lang="en-US" sz="1350" dirty="0">
                <a:solidFill>
                  <a:schemeClr val="bg1"/>
                </a:solidFill>
              </a:rPr>
              <a:t> </a:t>
            </a:r>
            <a:r>
              <a:rPr lang="en-US" sz="1350" dirty="0">
                <a:solidFill>
                  <a:srgbClr val="FFFF00"/>
                </a:solidFill>
              </a:rPr>
              <a:t>1 Cor 15.52</a:t>
            </a:r>
          </a:p>
          <a:p>
            <a:pPr marL="0" indent="0">
              <a:buNone/>
            </a:pPr>
            <a:r>
              <a:rPr lang="en-US" sz="1350" dirty="0">
                <a:solidFill>
                  <a:schemeClr val="bg1"/>
                </a:solidFill>
              </a:rPr>
              <a:t>g. </a:t>
            </a:r>
            <a:r>
              <a:rPr lang="en-US" sz="1350" dirty="0">
                <a:solidFill>
                  <a:srgbClr val="FF9933"/>
                </a:solidFill>
              </a:rPr>
              <a:t>Christ revealed with his angels -</a:t>
            </a:r>
            <a:r>
              <a:rPr lang="en-US" sz="1350" dirty="0">
                <a:solidFill>
                  <a:schemeClr val="bg1"/>
                </a:solidFill>
              </a:rPr>
              <a:t> </a:t>
            </a:r>
            <a:r>
              <a:rPr lang="en-US" sz="1350" dirty="0">
                <a:solidFill>
                  <a:srgbClr val="FFFF00"/>
                </a:solidFill>
              </a:rPr>
              <a:t>Matt 24.30-31</a:t>
            </a:r>
            <a:r>
              <a:rPr lang="en-US" sz="1350" dirty="0">
                <a:solidFill>
                  <a:srgbClr val="FF9933"/>
                </a:solidFill>
              </a:rPr>
              <a:t>,</a:t>
            </a:r>
            <a:r>
              <a:rPr lang="en-US" sz="1350" dirty="0">
                <a:solidFill>
                  <a:schemeClr val="bg1"/>
                </a:solidFill>
              </a:rPr>
              <a:t> </a:t>
            </a:r>
            <a:r>
              <a:rPr lang="en-US" sz="1350" dirty="0">
                <a:solidFill>
                  <a:srgbClr val="FFFF00"/>
                </a:solidFill>
              </a:rPr>
              <a:t>2 </a:t>
            </a:r>
            <a:r>
              <a:rPr lang="en-US" sz="1350" dirty="0" err="1">
                <a:solidFill>
                  <a:srgbClr val="FFFF00"/>
                </a:solidFill>
              </a:rPr>
              <a:t>Thess</a:t>
            </a:r>
            <a:r>
              <a:rPr lang="en-US" sz="1350" dirty="0">
                <a:solidFill>
                  <a:srgbClr val="FFFF00"/>
                </a:solidFill>
              </a:rPr>
              <a:t> 1.7-9</a:t>
            </a:r>
          </a:p>
          <a:p>
            <a:pPr marL="0" indent="0">
              <a:buNone/>
            </a:pPr>
            <a:r>
              <a:rPr lang="en-US" sz="1350" dirty="0">
                <a:solidFill>
                  <a:schemeClr val="bg1"/>
                </a:solidFill>
              </a:rPr>
              <a:t>h. </a:t>
            </a:r>
            <a:r>
              <a:rPr lang="en-US" sz="1350" dirty="0">
                <a:solidFill>
                  <a:srgbClr val="00FFFF"/>
                </a:solidFill>
              </a:rPr>
              <a:t>Dead to rise first -</a:t>
            </a:r>
            <a:r>
              <a:rPr lang="en-US" sz="1350" dirty="0">
                <a:solidFill>
                  <a:schemeClr val="bg1"/>
                </a:solidFill>
              </a:rPr>
              <a:t> </a:t>
            </a:r>
            <a:r>
              <a:rPr lang="en-US" sz="1350" dirty="0">
                <a:solidFill>
                  <a:srgbClr val="FFFF00"/>
                </a:solidFill>
              </a:rPr>
              <a:t>1 Cor 15.52</a:t>
            </a:r>
          </a:p>
          <a:p>
            <a:pPr marL="0" indent="0">
              <a:buNone/>
            </a:pPr>
            <a:r>
              <a:rPr lang="en-US" sz="1350" dirty="0" err="1">
                <a:solidFill>
                  <a:schemeClr val="bg1"/>
                </a:solidFill>
              </a:rPr>
              <a:t>i</a:t>
            </a:r>
            <a:r>
              <a:rPr lang="en-US" sz="1350" dirty="0">
                <a:solidFill>
                  <a:schemeClr val="bg1"/>
                </a:solidFill>
              </a:rPr>
              <a:t>. </a:t>
            </a:r>
            <a:r>
              <a:rPr lang="en-US" sz="1350" dirty="0">
                <a:solidFill>
                  <a:srgbClr val="FFCCFF"/>
                </a:solidFill>
              </a:rPr>
              <a:t>With Christ in the air - </a:t>
            </a:r>
            <a:r>
              <a:rPr lang="en-US" sz="1350" dirty="0">
                <a:solidFill>
                  <a:srgbClr val="FFFF00"/>
                </a:solidFill>
              </a:rPr>
              <a:t>1 </a:t>
            </a:r>
            <a:r>
              <a:rPr lang="en-US" sz="1350" dirty="0" err="1">
                <a:solidFill>
                  <a:srgbClr val="FFFF00"/>
                </a:solidFill>
              </a:rPr>
              <a:t>Thess</a:t>
            </a:r>
            <a:r>
              <a:rPr lang="en-US" sz="1350" dirty="0">
                <a:solidFill>
                  <a:srgbClr val="FFFF00"/>
                </a:solidFill>
              </a:rPr>
              <a:t> 4.16-17</a:t>
            </a:r>
          </a:p>
          <a:p>
            <a:pPr marL="0" indent="0">
              <a:buNone/>
            </a:pPr>
            <a:r>
              <a:rPr lang="en-US" sz="1350" dirty="0">
                <a:solidFill>
                  <a:schemeClr val="bg1"/>
                </a:solidFill>
              </a:rPr>
              <a:t>j. </a:t>
            </a:r>
            <a:r>
              <a:rPr lang="en-US" sz="1350" dirty="0">
                <a:solidFill>
                  <a:srgbClr val="00FF00"/>
                </a:solidFill>
              </a:rPr>
              <a:t>Judgment takes place -</a:t>
            </a:r>
            <a:r>
              <a:rPr lang="en-US" sz="1350" dirty="0">
                <a:solidFill>
                  <a:schemeClr val="bg1"/>
                </a:solidFill>
              </a:rPr>
              <a:t> </a:t>
            </a:r>
            <a:r>
              <a:rPr lang="en-US" sz="1350" dirty="0">
                <a:solidFill>
                  <a:srgbClr val="FFFF00"/>
                </a:solidFill>
              </a:rPr>
              <a:t>Rom 14.11-12</a:t>
            </a:r>
          </a:p>
          <a:p>
            <a:pPr marL="0" indent="0">
              <a:buNone/>
            </a:pPr>
            <a:r>
              <a:rPr lang="en-US" sz="1350" dirty="0">
                <a:solidFill>
                  <a:schemeClr val="bg1"/>
                </a:solidFill>
              </a:rPr>
              <a:t>k. </a:t>
            </a:r>
            <a:r>
              <a:rPr lang="en-US" sz="1350" dirty="0">
                <a:solidFill>
                  <a:srgbClr val="FF9933"/>
                </a:solidFill>
              </a:rPr>
              <a:t>Physical universe destroyed -</a:t>
            </a:r>
            <a:r>
              <a:rPr lang="en-US" sz="1350" dirty="0">
                <a:solidFill>
                  <a:schemeClr val="bg1"/>
                </a:solidFill>
              </a:rPr>
              <a:t> </a:t>
            </a:r>
            <a:r>
              <a:rPr lang="en-US" sz="1350" dirty="0">
                <a:solidFill>
                  <a:srgbClr val="FFFF00"/>
                </a:solidFill>
              </a:rPr>
              <a:t>2 Pet 3.11</a:t>
            </a:r>
          </a:p>
          <a:p>
            <a:pPr marL="0" indent="0">
              <a:buNone/>
            </a:pPr>
            <a:r>
              <a:rPr lang="en-US" sz="1350" dirty="0">
                <a:solidFill>
                  <a:schemeClr val="bg1"/>
                </a:solidFill>
              </a:rPr>
              <a:t>l. </a:t>
            </a:r>
            <a:r>
              <a:rPr lang="en-US" sz="1350" dirty="0">
                <a:solidFill>
                  <a:srgbClr val="00FFFF"/>
                </a:solidFill>
              </a:rPr>
              <a:t>Kingdom delivered up to God -</a:t>
            </a:r>
            <a:r>
              <a:rPr lang="en-US" sz="1350" dirty="0">
                <a:solidFill>
                  <a:schemeClr val="bg1"/>
                </a:solidFill>
              </a:rPr>
              <a:t> </a:t>
            </a:r>
            <a:r>
              <a:rPr lang="en-US" sz="1350" dirty="0">
                <a:solidFill>
                  <a:srgbClr val="FFFF00"/>
                </a:solidFill>
              </a:rPr>
              <a:t>1 Cor 15.24</a:t>
            </a:r>
          </a:p>
        </p:txBody>
      </p:sp>
      <p:pic>
        <p:nvPicPr>
          <p:cNvPr id="9" name="Picture 8" descr="An open book with a black background&#10;&#10;Description automatically generated with medium confidence">
            <a:extLst>
              <a:ext uri="{FF2B5EF4-FFF2-40B4-BE49-F238E27FC236}">
                <a16:creationId xmlns:a16="http://schemas.microsoft.com/office/drawing/2014/main" id="{0244F8F2-7462-49E7-AA33-AABAB757F6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8624" y="4715808"/>
            <a:ext cx="3348340" cy="2232227"/>
          </a:xfrm>
          <a:prstGeom prst="rect">
            <a:avLst/>
          </a:prstGeom>
        </p:spPr>
      </p:pic>
    </p:spTree>
    <p:extLst>
      <p:ext uri="{BB962C8B-B14F-4D97-AF65-F5344CB8AC3E}">
        <p14:creationId xmlns:p14="http://schemas.microsoft.com/office/powerpoint/2010/main" val="176361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left)">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left)">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wipe(left)">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wipe(left)">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wipe(left)">
                                      <p:cBhvr>
                                        <p:cTn id="6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inosaur, dark&#10;&#10;Description automatically generated">
            <a:extLst>
              <a:ext uri="{FF2B5EF4-FFF2-40B4-BE49-F238E27FC236}">
                <a16:creationId xmlns:a16="http://schemas.microsoft.com/office/drawing/2014/main" id="{A5986034-E2C1-4ECD-AF22-4B707D51E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5478" y="1269814"/>
            <a:ext cx="2672915" cy="4814468"/>
          </a:xfrm>
          <a:prstGeom prst="rect">
            <a:avLst/>
          </a:prstGeom>
        </p:spPr>
      </p:pic>
      <p:pic>
        <p:nvPicPr>
          <p:cNvPr id="5" name="Picture 4">
            <a:extLst>
              <a:ext uri="{FF2B5EF4-FFF2-40B4-BE49-F238E27FC236}">
                <a16:creationId xmlns:a16="http://schemas.microsoft.com/office/drawing/2014/main" id="{B7903B47-69B5-4C9E-A9DF-35E727570F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584" y="857251"/>
            <a:ext cx="6050666" cy="1553901"/>
          </a:xfrm>
          <a:prstGeom prst="rect">
            <a:avLst/>
          </a:prstGeom>
        </p:spPr>
      </p:pic>
      <p:sp>
        <p:nvSpPr>
          <p:cNvPr id="2" name="Title 1">
            <a:extLst>
              <a:ext uri="{FF2B5EF4-FFF2-40B4-BE49-F238E27FC236}">
                <a16:creationId xmlns:a16="http://schemas.microsoft.com/office/drawing/2014/main" id="{DDE944D0-073B-4DA1-B99E-A13046EB8209}"/>
              </a:ext>
            </a:extLst>
          </p:cNvPr>
          <p:cNvSpPr>
            <a:spLocks noGrp="1"/>
          </p:cNvSpPr>
          <p:nvPr>
            <p:ph type="title"/>
          </p:nvPr>
        </p:nvSpPr>
        <p:spPr>
          <a:xfrm>
            <a:off x="2962036" y="1137117"/>
            <a:ext cx="3219932" cy="994172"/>
          </a:xfrm>
        </p:spPr>
        <p:txBody>
          <a:bodyPr>
            <a:normAutofit/>
          </a:bodyPr>
          <a:lstStyle/>
          <a:p>
            <a:pPr algn="ctr"/>
            <a:r>
              <a:rPr lang="en-US" sz="2100" dirty="0">
                <a:latin typeface="Times New Roman" panose="02020603050405020304" pitchFamily="18" charset="0"/>
                <a:cs typeface="Times New Roman" panose="02020603050405020304" pitchFamily="18" charset="0"/>
              </a:rPr>
              <a:t>Overview of Daniel </a:t>
            </a:r>
          </a:p>
        </p:txBody>
      </p:sp>
      <p:sp>
        <p:nvSpPr>
          <p:cNvPr id="3" name="Content Placeholder 2">
            <a:extLst>
              <a:ext uri="{FF2B5EF4-FFF2-40B4-BE49-F238E27FC236}">
                <a16:creationId xmlns:a16="http://schemas.microsoft.com/office/drawing/2014/main" id="{F4C3BE81-5448-442D-810E-6692EEEB99A3}"/>
              </a:ext>
            </a:extLst>
          </p:cNvPr>
          <p:cNvSpPr>
            <a:spLocks noGrp="1"/>
          </p:cNvSpPr>
          <p:nvPr>
            <p:ph idx="1"/>
          </p:nvPr>
        </p:nvSpPr>
        <p:spPr>
          <a:xfrm>
            <a:off x="1360753" y="2335096"/>
            <a:ext cx="5636147" cy="3253094"/>
          </a:xfrm>
        </p:spPr>
        <p:txBody>
          <a:bodyPr>
            <a:normAutofit fontScale="92500" lnSpcReduction="10000"/>
          </a:bodyPr>
          <a:lstStyle/>
          <a:p>
            <a:pPr marL="0" indent="0">
              <a:buNone/>
            </a:pPr>
            <a:r>
              <a:rPr lang="en-US" sz="1500" dirty="0">
                <a:solidFill>
                  <a:schemeClr val="bg1"/>
                </a:solidFill>
              </a:rPr>
              <a:t>a. </a:t>
            </a:r>
            <a:r>
              <a:rPr lang="en-US" sz="1500" dirty="0">
                <a:solidFill>
                  <a:srgbClr val="FFCCFF"/>
                </a:solidFill>
              </a:rPr>
              <a:t>Daniel one of the first captives taken in </a:t>
            </a:r>
            <a:r>
              <a:rPr lang="en-US" sz="1500" dirty="0">
                <a:solidFill>
                  <a:srgbClr val="FFFF00"/>
                </a:solidFill>
              </a:rPr>
              <a:t>606 B.C. </a:t>
            </a:r>
          </a:p>
          <a:p>
            <a:pPr marL="0" indent="0">
              <a:buNone/>
            </a:pPr>
            <a:r>
              <a:rPr lang="en-US" sz="1500" dirty="0">
                <a:solidFill>
                  <a:schemeClr val="bg1"/>
                </a:solidFill>
              </a:rPr>
              <a:t>b. </a:t>
            </a:r>
            <a:r>
              <a:rPr lang="en-US" sz="1500" dirty="0">
                <a:solidFill>
                  <a:srgbClr val="00FF00"/>
                </a:solidFill>
              </a:rPr>
              <a:t>Lived until the end of the 70 years</a:t>
            </a:r>
            <a:r>
              <a:rPr lang="en-US" sz="1500" dirty="0">
                <a:solidFill>
                  <a:schemeClr val="bg1"/>
                </a:solidFill>
              </a:rPr>
              <a:t> 				</a:t>
            </a:r>
          </a:p>
          <a:p>
            <a:pPr marL="0" indent="0">
              <a:buNone/>
            </a:pPr>
            <a:r>
              <a:rPr lang="en-US" sz="1500" dirty="0">
                <a:solidFill>
                  <a:schemeClr val="bg1"/>
                </a:solidFill>
              </a:rPr>
              <a:t>c. </a:t>
            </a:r>
            <a:r>
              <a:rPr lang="en-US" sz="1500" dirty="0">
                <a:solidFill>
                  <a:srgbClr val="00FFFF"/>
                </a:solidFill>
              </a:rPr>
              <a:t>Saw …</a:t>
            </a:r>
          </a:p>
          <a:p>
            <a:pPr marL="0" indent="0">
              <a:buNone/>
            </a:pPr>
            <a:r>
              <a:rPr lang="en-US" sz="1500" dirty="0">
                <a:solidFill>
                  <a:schemeClr val="bg1"/>
                </a:solidFill>
              </a:rPr>
              <a:t>	1. </a:t>
            </a:r>
            <a:r>
              <a:rPr lang="en-US" sz="1500" dirty="0">
                <a:solidFill>
                  <a:srgbClr val="FF9933"/>
                </a:solidFill>
              </a:rPr>
              <a:t>The end of the Chaldean dynasty in Babylon,</a:t>
            </a:r>
            <a:r>
              <a:rPr lang="en-US" sz="1500" dirty="0">
                <a:solidFill>
                  <a:schemeClr val="bg1"/>
                </a:solidFill>
              </a:rPr>
              <a:t> </a:t>
            </a:r>
          </a:p>
          <a:p>
            <a:pPr marL="0" indent="0">
              <a:buNone/>
            </a:pPr>
            <a:r>
              <a:rPr lang="en-US" sz="1500" dirty="0">
                <a:solidFill>
                  <a:schemeClr val="bg1"/>
                </a:solidFill>
              </a:rPr>
              <a:t>	2. </a:t>
            </a:r>
            <a:r>
              <a:rPr lang="en-US" sz="1500" dirty="0">
                <a:solidFill>
                  <a:srgbClr val="FFCCFF"/>
                </a:solidFill>
              </a:rPr>
              <a:t>The end of the Babylonian dynasty</a:t>
            </a:r>
            <a:r>
              <a:rPr lang="en-US" sz="1500" dirty="0">
                <a:solidFill>
                  <a:schemeClr val="bg1"/>
                </a:solidFill>
              </a:rPr>
              <a:t>, </a:t>
            </a:r>
          </a:p>
          <a:p>
            <a:pPr marL="0" indent="0">
              <a:buNone/>
            </a:pPr>
            <a:r>
              <a:rPr lang="en-US" sz="1500" dirty="0">
                <a:solidFill>
                  <a:schemeClr val="bg1"/>
                </a:solidFill>
              </a:rPr>
              <a:t>	3. </a:t>
            </a:r>
            <a:r>
              <a:rPr lang="en-US" sz="1500" dirty="0">
                <a:solidFill>
                  <a:srgbClr val="00FF00"/>
                </a:solidFill>
              </a:rPr>
              <a:t>Beginning of the </a:t>
            </a:r>
            <a:r>
              <a:rPr lang="en-US" sz="1500" dirty="0" err="1">
                <a:solidFill>
                  <a:srgbClr val="00FF00"/>
                </a:solidFill>
              </a:rPr>
              <a:t>Medo</a:t>
            </a:r>
            <a:r>
              <a:rPr lang="en-US" sz="1500" dirty="0">
                <a:solidFill>
                  <a:srgbClr val="00FF00"/>
                </a:solidFill>
              </a:rPr>
              <a:t>-Persians </a:t>
            </a:r>
          </a:p>
          <a:p>
            <a:pPr marL="0" indent="0">
              <a:buNone/>
            </a:pPr>
            <a:r>
              <a:rPr lang="en-US" sz="1500" dirty="0">
                <a:solidFill>
                  <a:schemeClr val="bg1"/>
                </a:solidFill>
              </a:rPr>
              <a:t>d. </a:t>
            </a:r>
            <a:r>
              <a:rPr lang="en-US" sz="1500" dirty="0">
                <a:solidFill>
                  <a:srgbClr val="00FFFF"/>
                </a:solidFill>
              </a:rPr>
              <a:t>Prophecy given spans the kingdoms from the Babylonians to the Romans (</a:t>
            </a:r>
            <a:r>
              <a:rPr lang="en-US" sz="1500" dirty="0">
                <a:solidFill>
                  <a:srgbClr val="FFFF00"/>
                </a:solidFill>
              </a:rPr>
              <a:t>Chaldeans /</a:t>
            </a:r>
            <a:r>
              <a:rPr lang="en-US" sz="1500" dirty="0">
                <a:solidFill>
                  <a:srgbClr val="00FFFF"/>
                </a:solidFill>
              </a:rPr>
              <a:t> </a:t>
            </a:r>
            <a:r>
              <a:rPr lang="en-US" sz="1500" dirty="0">
                <a:solidFill>
                  <a:srgbClr val="FFCCFF"/>
                </a:solidFill>
              </a:rPr>
              <a:t>Babylonians</a:t>
            </a:r>
            <a:r>
              <a:rPr lang="en-US" sz="1500" dirty="0">
                <a:solidFill>
                  <a:srgbClr val="00FFFF"/>
                </a:solidFill>
              </a:rPr>
              <a:t>, </a:t>
            </a:r>
            <a:r>
              <a:rPr lang="en-US" sz="1500" dirty="0">
                <a:solidFill>
                  <a:srgbClr val="FFFF00"/>
                </a:solidFill>
              </a:rPr>
              <a:t>Medes</a:t>
            </a:r>
            <a:r>
              <a:rPr lang="en-US" sz="1500" dirty="0">
                <a:solidFill>
                  <a:srgbClr val="00FFFF"/>
                </a:solidFill>
              </a:rPr>
              <a:t> / </a:t>
            </a:r>
            <a:r>
              <a:rPr lang="en-US" sz="1500" dirty="0">
                <a:solidFill>
                  <a:srgbClr val="FFCCFF"/>
                </a:solidFill>
              </a:rPr>
              <a:t>Persians</a:t>
            </a:r>
            <a:r>
              <a:rPr lang="en-US" sz="1500" dirty="0">
                <a:solidFill>
                  <a:srgbClr val="00FFFF"/>
                </a:solidFill>
              </a:rPr>
              <a:t>, </a:t>
            </a:r>
            <a:r>
              <a:rPr lang="en-US" sz="1500" dirty="0">
                <a:solidFill>
                  <a:srgbClr val="FFFF00"/>
                </a:solidFill>
              </a:rPr>
              <a:t>Greeks</a:t>
            </a:r>
            <a:r>
              <a:rPr lang="en-US" sz="1500" dirty="0">
                <a:solidFill>
                  <a:srgbClr val="00FFFF"/>
                </a:solidFill>
              </a:rPr>
              <a:t>, </a:t>
            </a:r>
            <a:r>
              <a:rPr lang="en-US" sz="1500" dirty="0">
                <a:solidFill>
                  <a:srgbClr val="FFCCFF"/>
                </a:solidFill>
              </a:rPr>
              <a:t>Romans</a:t>
            </a:r>
            <a:r>
              <a:rPr lang="en-US" sz="1500" dirty="0">
                <a:solidFill>
                  <a:srgbClr val="00FFFF"/>
                </a:solidFill>
              </a:rPr>
              <a:t>)</a:t>
            </a:r>
          </a:p>
          <a:p>
            <a:pPr marL="0" indent="0">
              <a:buNone/>
            </a:pPr>
            <a:r>
              <a:rPr lang="en-US" sz="1500" dirty="0">
                <a:solidFill>
                  <a:schemeClr val="bg1"/>
                </a:solidFill>
              </a:rPr>
              <a:t>e. </a:t>
            </a:r>
            <a:r>
              <a:rPr lang="en-US" sz="1500" dirty="0">
                <a:solidFill>
                  <a:srgbClr val="FF9933"/>
                </a:solidFill>
              </a:rPr>
              <a:t>Speaks of God’s judgment against each of these powers</a:t>
            </a:r>
          </a:p>
          <a:p>
            <a:pPr marL="0" indent="0">
              <a:buNone/>
            </a:pPr>
            <a:r>
              <a:rPr lang="en-US" sz="1500" dirty="0">
                <a:solidFill>
                  <a:schemeClr val="bg1"/>
                </a:solidFill>
              </a:rPr>
              <a:t>f. </a:t>
            </a:r>
            <a:r>
              <a:rPr lang="en-US" sz="1500" dirty="0">
                <a:solidFill>
                  <a:srgbClr val="FFCCFF"/>
                </a:solidFill>
              </a:rPr>
              <a:t>Represents the last chronological prophecy in the Old Testament - which is about AD 70 </a:t>
            </a:r>
            <a:endParaRPr lang="en-US" sz="2400" dirty="0">
              <a:solidFill>
                <a:srgbClr val="FFCCFF"/>
              </a:solidFill>
            </a:endParaRPr>
          </a:p>
        </p:txBody>
      </p:sp>
    </p:spTree>
    <p:extLst>
      <p:ext uri="{BB962C8B-B14F-4D97-AF65-F5344CB8AC3E}">
        <p14:creationId xmlns:p14="http://schemas.microsoft.com/office/powerpoint/2010/main" val="50961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left)">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left)">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nature, smoke, dark&#10;&#10;Description automatically generated">
            <a:extLst>
              <a:ext uri="{FF2B5EF4-FFF2-40B4-BE49-F238E27FC236}">
                <a16:creationId xmlns:a16="http://schemas.microsoft.com/office/drawing/2014/main" id="{52018680-A24C-4ADB-B428-6D8171AA93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4331" y="4374571"/>
            <a:ext cx="7229669" cy="2633477"/>
          </a:xfrm>
          <a:prstGeom prst="rect">
            <a:avLst/>
          </a:prstGeom>
        </p:spPr>
      </p:pic>
      <p:pic>
        <p:nvPicPr>
          <p:cNvPr id="11" name="Picture 10" descr="A picture containing rock, rocky, outdoor, mountain&#10;&#10;Description automatically generated">
            <a:extLst>
              <a:ext uri="{FF2B5EF4-FFF2-40B4-BE49-F238E27FC236}">
                <a16:creationId xmlns:a16="http://schemas.microsoft.com/office/drawing/2014/main" id="{CB75F1A1-48AB-4CB6-84CD-69B1696BF6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204" y="4607716"/>
            <a:ext cx="3216290" cy="2325866"/>
          </a:xfrm>
          <a:prstGeom prst="rect">
            <a:avLst/>
          </a:prstGeom>
        </p:spPr>
      </p:pic>
      <p:pic>
        <p:nvPicPr>
          <p:cNvPr id="9" name="Picture 8" descr="A group of soldiers in uniform&#10;&#10;Description automatically generated with low confidence">
            <a:extLst>
              <a:ext uri="{FF2B5EF4-FFF2-40B4-BE49-F238E27FC236}">
                <a16:creationId xmlns:a16="http://schemas.microsoft.com/office/drawing/2014/main" id="{EAA340D0-F1CD-428A-895B-16279F01AE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685" y="5241236"/>
            <a:ext cx="2511707" cy="1616764"/>
          </a:xfrm>
          <a:prstGeom prst="rect">
            <a:avLst/>
          </a:prstGeom>
        </p:spPr>
      </p:pic>
      <p:pic>
        <p:nvPicPr>
          <p:cNvPr id="5" name="Picture 4">
            <a:extLst>
              <a:ext uri="{FF2B5EF4-FFF2-40B4-BE49-F238E27FC236}">
                <a16:creationId xmlns:a16="http://schemas.microsoft.com/office/drawing/2014/main" id="{F4957329-CB1C-472C-AAA6-62BAC3861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957" y="694164"/>
            <a:ext cx="8078086" cy="1760159"/>
          </a:xfrm>
          <a:prstGeom prst="rect">
            <a:avLst/>
          </a:prstGeom>
        </p:spPr>
      </p:pic>
      <p:sp>
        <p:nvSpPr>
          <p:cNvPr id="2" name="Title 1">
            <a:extLst>
              <a:ext uri="{FF2B5EF4-FFF2-40B4-BE49-F238E27FC236}">
                <a16:creationId xmlns:a16="http://schemas.microsoft.com/office/drawing/2014/main" id="{307B1C88-C01B-43B6-8193-4CB2D07B7B6E}"/>
              </a:ext>
            </a:extLst>
          </p:cNvPr>
          <p:cNvSpPr>
            <a:spLocks noGrp="1"/>
          </p:cNvSpPr>
          <p:nvPr>
            <p:ph type="title"/>
          </p:nvPr>
        </p:nvSpPr>
        <p:spPr>
          <a:xfrm>
            <a:off x="3060695" y="1200313"/>
            <a:ext cx="3022610" cy="736123"/>
          </a:xfrm>
        </p:spPr>
        <p:txBody>
          <a:bodyPr>
            <a:normAutofit/>
          </a:bodyPr>
          <a:lstStyle/>
          <a:p>
            <a:r>
              <a:rPr lang="en-US" sz="2000" dirty="0">
                <a:latin typeface="Times New Roman" panose="02020603050405020304" pitchFamily="18" charset="0"/>
                <a:cs typeface="Times New Roman" panose="02020603050405020304" pitchFamily="18" charset="0"/>
              </a:rPr>
              <a:t>The prophecy of Daniel 12</a:t>
            </a:r>
          </a:p>
        </p:txBody>
      </p:sp>
      <p:sp>
        <p:nvSpPr>
          <p:cNvPr id="3" name="Content Placeholder 2">
            <a:extLst>
              <a:ext uri="{FF2B5EF4-FFF2-40B4-BE49-F238E27FC236}">
                <a16:creationId xmlns:a16="http://schemas.microsoft.com/office/drawing/2014/main" id="{A9A1EAAB-D4F8-47E5-8A21-33E4B762CF8C}"/>
              </a:ext>
            </a:extLst>
          </p:cNvPr>
          <p:cNvSpPr>
            <a:spLocks noGrp="1"/>
          </p:cNvSpPr>
          <p:nvPr>
            <p:ph idx="1"/>
          </p:nvPr>
        </p:nvSpPr>
        <p:spPr>
          <a:xfrm>
            <a:off x="1741824" y="2442584"/>
            <a:ext cx="6999959" cy="2742578"/>
          </a:xfrm>
        </p:spPr>
        <p:txBody>
          <a:bodyPr>
            <a:noAutofit/>
          </a:bodyPr>
          <a:lstStyle/>
          <a:p>
            <a:r>
              <a:rPr lang="en-US" sz="1500" dirty="0">
                <a:solidFill>
                  <a:srgbClr val="FFFF00"/>
                </a:solidFill>
              </a:rPr>
              <a:t>Dan 12.1 </a:t>
            </a:r>
            <a:r>
              <a:rPr lang="en-US" sz="1500" dirty="0">
                <a:solidFill>
                  <a:srgbClr val="00FF00"/>
                </a:solidFill>
              </a:rPr>
              <a:t>– A time of trouble such as never was since there was a nation</a:t>
            </a:r>
          </a:p>
          <a:p>
            <a:pPr lvl="1"/>
            <a:r>
              <a:rPr lang="en-US" sz="1500" dirty="0">
                <a:solidFill>
                  <a:srgbClr val="FFFF00"/>
                </a:solidFill>
              </a:rPr>
              <a:t>Matt 24.15-21 </a:t>
            </a:r>
            <a:r>
              <a:rPr lang="en-US" sz="1500" dirty="0">
                <a:solidFill>
                  <a:srgbClr val="FF9933"/>
                </a:solidFill>
              </a:rPr>
              <a:t>– For then shall be great tribulation </a:t>
            </a:r>
          </a:p>
          <a:p>
            <a:r>
              <a:rPr lang="en-US" sz="1500" dirty="0">
                <a:solidFill>
                  <a:srgbClr val="FFFF00"/>
                </a:solidFill>
              </a:rPr>
              <a:t>Dan 12.2 </a:t>
            </a:r>
            <a:r>
              <a:rPr lang="en-US" sz="1500" dirty="0">
                <a:solidFill>
                  <a:srgbClr val="FFCCFF"/>
                </a:solidFill>
              </a:rPr>
              <a:t>– And many of them the sleep … shall awake </a:t>
            </a:r>
          </a:p>
          <a:p>
            <a:pPr lvl="1"/>
            <a:r>
              <a:rPr lang="en-US" sz="1500" dirty="0">
                <a:solidFill>
                  <a:srgbClr val="FFFF00"/>
                </a:solidFill>
              </a:rPr>
              <a:t>1 Cor 15.52 </a:t>
            </a:r>
            <a:r>
              <a:rPr lang="en-US" sz="1500" dirty="0">
                <a:solidFill>
                  <a:srgbClr val="00FFFF"/>
                </a:solidFill>
              </a:rPr>
              <a:t>– At the last trump … dead shall be raised </a:t>
            </a:r>
          </a:p>
          <a:p>
            <a:pPr lvl="1"/>
            <a:r>
              <a:rPr lang="en-US" sz="1500" dirty="0">
                <a:solidFill>
                  <a:srgbClr val="FFFF00"/>
                </a:solidFill>
              </a:rPr>
              <a:t>Rom 14.11 </a:t>
            </a:r>
            <a:r>
              <a:rPr lang="en-US" sz="1500" dirty="0">
                <a:solidFill>
                  <a:srgbClr val="00FF00"/>
                </a:solidFill>
              </a:rPr>
              <a:t>– Every knee shall bow to me / confess to God </a:t>
            </a:r>
          </a:p>
          <a:p>
            <a:r>
              <a:rPr lang="en-US" sz="1500" dirty="0">
                <a:solidFill>
                  <a:srgbClr val="FFFF00"/>
                </a:solidFill>
              </a:rPr>
              <a:t>Dan 12. 11 </a:t>
            </a:r>
            <a:r>
              <a:rPr lang="en-US" sz="1500" dirty="0">
                <a:solidFill>
                  <a:srgbClr val="FF9933"/>
                </a:solidFill>
              </a:rPr>
              <a:t>– Abomination that </a:t>
            </a:r>
            <a:r>
              <a:rPr lang="en-US" sz="1500" dirty="0" err="1">
                <a:solidFill>
                  <a:srgbClr val="FF9933"/>
                </a:solidFill>
              </a:rPr>
              <a:t>maketh</a:t>
            </a:r>
            <a:r>
              <a:rPr lang="en-US" sz="1500" dirty="0">
                <a:solidFill>
                  <a:srgbClr val="FF9933"/>
                </a:solidFill>
              </a:rPr>
              <a:t> desolate setup </a:t>
            </a:r>
          </a:p>
          <a:p>
            <a:pPr lvl="1"/>
            <a:r>
              <a:rPr lang="en-US" sz="1500" dirty="0">
                <a:solidFill>
                  <a:srgbClr val="FFFF00"/>
                </a:solidFill>
              </a:rPr>
              <a:t>Matt 24.15 </a:t>
            </a:r>
            <a:r>
              <a:rPr lang="en-US" sz="1500" dirty="0">
                <a:solidFill>
                  <a:srgbClr val="FFCCFF"/>
                </a:solidFill>
              </a:rPr>
              <a:t>– Abomination of desolation spoken of by Daniel … flee (?)</a:t>
            </a:r>
          </a:p>
          <a:p>
            <a:pPr lvl="1"/>
            <a:r>
              <a:rPr lang="en-US" sz="1500" dirty="0">
                <a:solidFill>
                  <a:srgbClr val="FFFF00"/>
                </a:solidFill>
              </a:rPr>
              <a:t>Rev 1.7 </a:t>
            </a:r>
            <a:r>
              <a:rPr lang="en-US" sz="1500" dirty="0">
                <a:solidFill>
                  <a:srgbClr val="00FFFF"/>
                </a:solidFill>
              </a:rPr>
              <a:t>– Behold he cometh with clouds – every eye shall see him – all kindreds of the earth</a:t>
            </a:r>
          </a:p>
        </p:txBody>
      </p:sp>
    </p:spTree>
    <p:extLst>
      <p:ext uri="{BB962C8B-B14F-4D97-AF65-F5344CB8AC3E}">
        <p14:creationId xmlns:p14="http://schemas.microsoft.com/office/powerpoint/2010/main" val="181195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up)">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up)">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up)">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up)">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407</TotalTime>
  <Words>1283</Words>
  <Application>Microsoft Office PowerPoint</Application>
  <PresentationFormat>On-screen Show (4:3)</PresentationFormat>
  <Paragraphs>103</Paragraphs>
  <Slides>17</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Arial</vt:lpstr>
      <vt:lpstr>Calibri</vt:lpstr>
      <vt:lpstr>Calibri Light</vt:lpstr>
      <vt:lpstr>Times New Roman</vt:lpstr>
      <vt:lpstr>2_Office Theme</vt:lpstr>
      <vt:lpstr>4_Office Theme</vt:lpstr>
      <vt:lpstr>PowerPoint Presentation</vt:lpstr>
      <vt:lpstr>Daniel, A.D. 70 &amp; The Second Coming </vt:lpstr>
      <vt:lpstr>Trending ideas in the religious world </vt:lpstr>
      <vt:lpstr>Statements about Christ’s return &amp; references </vt:lpstr>
      <vt:lpstr>Statements about Christ’s return &amp; references </vt:lpstr>
      <vt:lpstr>Questions &amp; Considerations</vt:lpstr>
      <vt:lpstr>What the New Testament says about the 2nd coming</vt:lpstr>
      <vt:lpstr>Overview of Daniel </vt:lpstr>
      <vt:lpstr>The prophecy of Daniel 12</vt:lpstr>
      <vt:lpstr>The prophecy of Daniel 7</vt:lpstr>
      <vt:lpstr>The prophecy of Daniel 7</vt:lpstr>
      <vt:lpstr>The prophecy of Daniel 7</vt:lpstr>
      <vt:lpstr>Conclusions / Summary </vt:lpstr>
      <vt:lpstr>Conclusions / Summary </vt:lpstr>
      <vt:lpstr>Some Final Thoughts </vt:lpstr>
      <vt:lpstr>Are you ready???</vt:lpstr>
      <vt:lpstr>PowerPoint Presentation</vt:lpstr>
    </vt:vector>
  </TitlesOfParts>
  <Company>AQ2 Technologies,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Template</dc:title>
  <dc:creator>RJStevensMusic.com</dc:creator>
  <dc:description/>
  <cp:lastModifiedBy>Michael Hepner</cp:lastModifiedBy>
  <cp:revision>90</cp:revision>
  <dcterms:created xsi:type="dcterms:W3CDTF">2008-03-16T18:22:36Z</dcterms:created>
  <dcterms:modified xsi:type="dcterms:W3CDTF">2021-10-24T18:52:20Z</dcterms:modified>
</cp:coreProperties>
</file>