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6"/>
  </p:notesMasterIdLst>
  <p:sldIdLst>
    <p:sldId id="276" r:id="rId3"/>
    <p:sldId id="353" r:id="rId4"/>
    <p:sldId id="257" r:id="rId5"/>
    <p:sldId id="259" r:id="rId6"/>
    <p:sldId id="260" r:id="rId7"/>
    <p:sldId id="261" r:id="rId8"/>
    <p:sldId id="354" r:id="rId9"/>
    <p:sldId id="263" r:id="rId10"/>
    <p:sldId id="355" r:id="rId11"/>
    <p:sldId id="356" r:id="rId12"/>
    <p:sldId id="357" r:id="rId13"/>
    <p:sldId id="267"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3" d="100"/>
          <a:sy n="83" d="100"/>
        </p:scale>
        <p:origin x="600" y="77"/>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4E51C-6BF7-41ED-AC91-797A9643D53C}" type="datetimeFigureOut">
              <a:rPr lang="en-US" smtClean="0"/>
              <a:t>4/25/2019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3ECDC-4BAF-4CD8-90E1-E1B2F7E3E0DC}" type="slidenum">
              <a:rPr lang="en-US" smtClean="0"/>
              <a:t>‹#›</a:t>
            </a:fld>
            <a:endParaRPr lang="en-US"/>
          </a:p>
        </p:txBody>
      </p:sp>
    </p:spTree>
    <p:extLst>
      <p:ext uri="{BB962C8B-B14F-4D97-AF65-F5344CB8AC3E}">
        <p14:creationId xmlns:p14="http://schemas.microsoft.com/office/powerpoint/2010/main" val="7800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2031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32623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096982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8D50A7-DB24-4FDD-8E03-7ADF42E96C1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1219333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D50A7-DB24-4FDD-8E03-7ADF42E96C1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2200448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8D50A7-DB24-4FDD-8E03-7ADF42E96C1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2638546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8D50A7-DB24-4FDD-8E03-7ADF42E96C1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299974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8D50A7-DB24-4FDD-8E03-7ADF42E96C12}"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3606774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8D50A7-DB24-4FDD-8E03-7ADF42E96C12}"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1011709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D50A7-DB24-4FDD-8E03-7ADF42E96C12}"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1387192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8D50A7-DB24-4FDD-8E03-7ADF42E96C1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216027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117661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8D50A7-DB24-4FDD-8E03-7ADF42E96C12}"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373186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D50A7-DB24-4FDD-8E03-7ADF42E96C1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1185935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D50A7-DB24-4FDD-8E03-7ADF42E96C12}"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9671B-47DF-4243-AFDE-DF5F517816E4}" type="slidenum">
              <a:rPr lang="en-US" smtClean="0"/>
              <a:t>‹#›</a:t>
            </a:fld>
            <a:endParaRPr lang="en-US"/>
          </a:p>
        </p:txBody>
      </p:sp>
    </p:spTree>
    <p:extLst>
      <p:ext uri="{BB962C8B-B14F-4D97-AF65-F5344CB8AC3E}">
        <p14:creationId xmlns:p14="http://schemas.microsoft.com/office/powerpoint/2010/main" val="318332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8217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67680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72793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6825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45426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8714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1353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4/25/2019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2700649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D50A7-DB24-4FDD-8E03-7ADF42E96C12}" type="datetimeFigureOut">
              <a:rPr lang="en-US" smtClean="0"/>
              <a:t>4/25/2019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9671B-47DF-4243-AFDE-DF5F517816E4}" type="slidenum">
              <a:rPr lang="en-US" smtClean="0"/>
              <a:t>‹#›</a:t>
            </a:fld>
            <a:endParaRPr lang="en-US"/>
          </a:p>
        </p:txBody>
      </p:sp>
    </p:spTree>
    <p:extLst>
      <p:ext uri="{BB962C8B-B14F-4D97-AF65-F5344CB8AC3E}">
        <p14:creationId xmlns:p14="http://schemas.microsoft.com/office/powerpoint/2010/main" val="28174516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vimeo.com/11017013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0" y="3938381"/>
            <a:ext cx="5974819" cy="2452687"/>
          </a:xfrm>
        </p:spPr>
        <p:txBody>
          <a:bodyPr anchor="ctr">
            <a:normAutofit lnSpcReduction="10000"/>
          </a:bodyPr>
          <a:lstStyle/>
          <a:p>
            <a:pPr marL="0" indent="0">
              <a:buNone/>
            </a:pPr>
            <a:r>
              <a:rPr lang="en-US" b="1" i="1" u="sng" dirty="0"/>
              <a:t>Practicing Humility</a:t>
            </a:r>
            <a:r>
              <a:rPr lang="en-US" sz="2400" b="1" i="1" dirty="0"/>
              <a:t>–</a:t>
            </a:r>
          </a:p>
          <a:p>
            <a:pPr marL="0" indent="0">
              <a:buNone/>
            </a:pPr>
            <a:endParaRPr lang="en-US" sz="1200" b="1" i="1" dirty="0"/>
          </a:p>
          <a:p>
            <a:pPr lvl="1">
              <a:buFont typeface="Wingdings" panose="05000000000000000000" pitchFamily="2" charset="2"/>
              <a:buChar char="Ø"/>
            </a:pPr>
            <a:r>
              <a:rPr lang="en-US" sz="2000" b="1" i="1" dirty="0"/>
              <a:t>Service to Others</a:t>
            </a:r>
          </a:p>
          <a:p>
            <a:pPr lvl="1">
              <a:buFont typeface="Wingdings" panose="05000000000000000000" pitchFamily="2" charset="2"/>
              <a:buChar char="Ø"/>
            </a:pPr>
            <a:endParaRPr lang="en-US" sz="900" b="1" i="1" dirty="0"/>
          </a:p>
          <a:p>
            <a:pPr lvl="1">
              <a:buFont typeface="Wingdings" panose="05000000000000000000" pitchFamily="2" charset="2"/>
              <a:buChar char="Ø"/>
            </a:pPr>
            <a:r>
              <a:rPr lang="en-US" sz="2000" b="1" i="1" dirty="0"/>
              <a:t>Learning from Others</a:t>
            </a:r>
          </a:p>
          <a:p>
            <a:pPr lvl="1">
              <a:buFont typeface="Wingdings" panose="05000000000000000000" pitchFamily="2" charset="2"/>
              <a:buChar char="Ø"/>
            </a:pPr>
            <a:endParaRPr lang="en-US" sz="900" b="1" i="1" dirty="0"/>
          </a:p>
          <a:p>
            <a:pPr lvl="1">
              <a:buFont typeface="Wingdings" panose="05000000000000000000" pitchFamily="2" charset="2"/>
              <a:buChar char="Ø"/>
            </a:pPr>
            <a:r>
              <a:rPr lang="en-US" sz="2000" b="1" i="1" dirty="0"/>
              <a:t>Honoring One Another</a:t>
            </a:r>
          </a:p>
          <a:p>
            <a:pPr marL="457200" lvl="1" indent="0">
              <a:buNone/>
            </a:pPr>
            <a:r>
              <a:rPr lang="en-US" sz="2400" b="1" i="1" dirty="0"/>
              <a:t>		</a:t>
            </a:r>
            <a:endParaRPr lang="en-US" sz="1500" b="1" i="1" dirty="0"/>
          </a:p>
        </p:txBody>
      </p:sp>
    </p:spTree>
    <p:extLst>
      <p:ext uri="{BB962C8B-B14F-4D97-AF65-F5344CB8AC3E}">
        <p14:creationId xmlns:p14="http://schemas.microsoft.com/office/powerpoint/2010/main" val="681148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p:cTn id="7"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p:cTn id="15" dur="10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12">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1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anim calcmode="lin" valueType="num">
                                      <p:cBhvr>
                                        <p:cTn id="23" dur="10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12">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12">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0" y="3938381"/>
            <a:ext cx="5974819" cy="2452687"/>
          </a:xfrm>
        </p:spPr>
        <p:txBody>
          <a:bodyPr anchor="ctr">
            <a:normAutofit/>
          </a:bodyPr>
          <a:lstStyle/>
          <a:p>
            <a:pPr marL="0" indent="0">
              <a:buNone/>
            </a:pPr>
            <a:r>
              <a:rPr lang="en-US" b="1" i="1" u="sng" dirty="0"/>
              <a:t>Example of Humility</a:t>
            </a:r>
            <a:r>
              <a:rPr lang="en-US" sz="2400" b="1" i="1" dirty="0"/>
              <a:t>–</a:t>
            </a:r>
          </a:p>
          <a:p>
            <a:pPr marL="0" indent="0">
              <a:buNone/>
            </a:pPr>
            <a:endParaRPr lang="en-US" sz="1200" b="1" i="1" dirty="0"/>
          </a:p>
          <a:p>
            <a:pPr lvl="1">
              <a:buFont typeface="Wingdings" panose="05000000000000000000" pitchFamily="2" charset="2"/>
              <a:buChar char="Ø"/>
            </a:pPr>
            <a:r>
              <a:rPr lang="en-US" b="1" i="1" dirty="0"/>
              <a:t>Christ</a:t>
            </a:r>
          </a:p>
          <a:p>
            <a:pPr marL="914400" lvl="2" indent="0">
              <a:buNone/>
            </a:pPr>
            <a:r>
              <a:rPr lang="en-US" i="1" dirty="0"/>
              <a:t>Phil. 2:5:11</a:t>
            </a:r>
          </a:p>
          <a:p>
            <a:pPr lvl="1">
              <a:buFont typeface="Wingdings" panose="05000000000000000000" pitchFamily="2" charset="2"/>
              <a:buChar char="Ø"/>
            </a:pPr>
            <a:endParaRPr lang="en-US" sz="900" b="1" i="1" dirty="0"/>
          </a:p>
          <a:p>
            <a:pPr lvl="1">
              <a:buFont typeface="Wingdings" panose="05000000000000000000" pitchFamily="2" charset="2"/>
              <a:buChar char="Ø"/>
            </a:pPr>
            <a:endParaRPr lang="en-US" sz="900" b="1" i="1" dirty="0"/>
          </a:p>
          <a:p>
            <a:pPr marL="457200" lvl="1" indent="0">
              <a:buNone/>
            </a:pPr>
            <a:r>
              <a:rPr lang="en-US" sz="2400" b="1" i="1" dirty="0"/>
              <a:t>		</a:t>
            </a:r>
            <a:endParaRPr lang="en-US" sz="1500" b="1" i="1" dirty="0"/>
          </a:p>
        </p:txBody>
      </p:sp>
    </p:spTree>
    <p:extLst>
      <p:ext uri="{BB962C8B-B14F-4D97-AF65-F5344CB8AC3E}">
        <p14:creationId xmlns:p14="http://schemas.microsoft.com/office/powerpoint/2010/main" val="3870802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938381"/>
            <a:ext cx="5614060" cy="2452687"/>
          </a:xfrm>
        </p:spPr>
        <p:txBody>
          <a:bodyPr anchor="ctr">
            <a:normAutofit/>
          </a:bodyPr>
          <a:lstStyle/>
          <a:p>
            <a:pPr marL="0" indent="0">
              <a:buNone/>
            </a:pPr>
            <a:r>
              <a:rPr lang="en-US" sz="2400" b="1" i="1" dirty="0"/>
              <a:t>“Train yourself in godliness, for, while physical training is of some value, </a:t>
            </a:r>
            <a:r>
              <a:rPr lang="en-US" sz="2400" b="1" i="1" u="sng" dirty="0"/>
              <a:t>godliness is valuable in every way</a:t>
            </a:r>
            <a:r>
              <a:rPr lang="en-US" sz="2400" b="1" i="1" dirty="0"/>
              <a:t>, holding promise for both the present life and the life to come.”</a:t>
            </a:r>
          </a:p>
          <a:p>
            <a:pPr marL="0" indent="0">
              <a:buNone/>
            </a:pPr>
            <a:r>
              <a:rPr lang="en-US" sz="2400" b="1" i="1" dirty="0"/>
              <a:t>			1 Tim. 4:7-8 (NIV)</a:t>
            </a:r>
          </a:p>
          <a:p>
            <a:pPr marL="0" indent="0">
              <a:buNone/>
            </a:pPr>
            <a:endParaRPr lang="en-US" sz="1500" b="1" i="1" dirty="0"/>
          </a:p>
        </p:txBody>
      </p:sp>
    </p:spTree>
    <p:extLst>
      <p:ext uri="{BB962C8B-B14F-4D97-AF65-F5344CB8AC3E}">
        <p14:creationId xmlns:p14="http://schemas.microsoft.com/office/powerpoint/2010/main" val="1305743224"/>
      </p:ext>
    </p:extLst>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BA8F3-E2E8-4F40-AD51-EA2D5DBEAB4C}"/>
              </a:ext>
            </a:extLst>
          </p:cNvPr>
          <p:cNvSpPr>
            <a:spLocks noGrp="1"/>
          </p:cNvSpPr>
          <p:nvPr>
            <p:ph type="ctrTitle"/>
          </p:nvPr>
        </p:nvSpPr>
        <p:spPr>
          <a:xfrm>
            <a:off x="702777" y="5044979"/>
            <a:ext cx="7732470" cy="948441"/>
          </a:xfrm>
        </p:spPr>
        <p:txBody>
          <a:bodyPr anchor="ctr">
            <a:normAutofit fontScale="90000"/>
          </a:bodyPr>
          <a:lstStyle/>
          <a:p>
            <a:pPr algn="r"/>
            <a:r>
              <a:rPr lang="en-US" dirty="0"/>
              <a:t>The Christian and Humility</a:t>
            </a:r>
          </a:p>
        </p:txBody>
      </p:sp>
      <p:sp>
        <p:nvSpPr>
          <p:cNvPr id="3" name="Subtitle 2">
            <a:extLst>
              <a:ext uri="{FF2B5EF4-FFF2-40B4-BE49-F238E27FC236}">
                <a16:creationId xmlns:a16="http://schemas.microsoft.com/office/drawing/2014/main" id="{0AE1A5C1-8E99-498D-855E-0709E35EC31B}"/>
              </a:ext>
            </a:extLst>
          </p:cNvPr>
          <p:cNvSpPr>
            <a:spLocks noGrp="1"/>
          </p:cNvSpPr>
          <p:nvPr>
            <p:ph type="subTitle" idx="1"/>
          </p:nvPr>
        </p:nvSpPr>
        <p:spPr>
          <a:xfrm>
            <a:off x="3453684" y="5607865"/>
            <a:ext cx="2230655" cy="948440"/>
          </a:xfrm>
        </p:spPr>
        <p:txBody>
          <a:bodyPr anchor="ctr">
            <a:normAutofit/>
          </a:bodyPr>
          <a:lstStyle/>
          <a:p>
            <a:r>
              <a:rPr lang="en-US" dirty="0"/>
              <a:t>Phil. 2:1-11</a:t>
            </a:r>
          </a:p>
        </p:txBody>
      </p:sp>
      <p:pic>
        <p:nvPicPr>
          <p:cNvPr id="5" name="Picture 4" descr="A picture containing nature&#10;&#10;Description automatically generated">
            <a:extLst>
              <a:ext uri="{FF2B5EF4-FFF2-40B4-BE49-F238E27FC236}">
                <a16:creationId xmlns:a16="http://schemas.microsoft.com/office/drawing/2014/main" id="{472BF84D-53F2-4732-983B-2E74401611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2527" b="10807"/>
          <a:stretch/>
        </p:blipFill>
        <p:spPr>
          <a:xfrm>
            <a:off x="-2987" y="0"/>
            <a:ext cx="9144000" cy="4676071"/>
          </a:xfrm>
          <a:prstGeom prst="rect">
            <a:avLst/>
          </a:prstGeom>
        </p:spPr>
      </p:pic>
      <p:sp>
        <p:nvSpPr>
          <p:cNvPr id="7" name="Rectangle: Rounded Corners 6">
            <a:extLst>
              <a:ext uri="{FF2B5EF4-FFF2-40B4-BE49-F238E27FC236}">
                <a16:creationId xmlns:a16="http://schemas.microsoft.com/office/drawing/2014/main" id="{D70D3791-D8C3-4AFB-B3B9-3767FDA8A1C3}"/>
              </a:ext>
            </a:extLst>
          </p:cNvPr>
          <p:cNvSpPr/>
          <p:nvPr/>
        </p:nvSpPr>
        <p:spPr>
          <a:xfrm>
            <a:off x="610010" y="5044979"/>
            <a:ext cx="7918001" cy="140473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0924738"/>
      </p:ext>
    </p:extLst>
  </p:cSld>
  <p:clrMapOvr>
    <a:overrideClrMapping bg1="dk1" tx1="lt1" bg2="dk2" tx2="lt2" accent1="accent1" accent2="accent2" accent3="accent3" accent4="accent4" accent5="accent5" accent6="accent6" hlink="hlink" folHlink="folHlink"/>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4004642"/>
            <a:ext cx="5614060" cy="2452687"/>
          </a:xfrm>
        </p:spPr>
        <p:txBody>
          <a:bodyPr anchor="ctr">
            <a:normAutofit/>
          </a:bodyPr>
          <a:lstStyle/>
          <a:p>
            <a:pPr marL="0" indent="0">
              <a:buNone/>
            </a:pPr>
            <a:r>
              <a:rPr lang="en-US" sz="2400" b="1" i="1" dirty="0"/>
              <a:t>“Seek the Lord, all you humble of the land, you who do what He commands.  Seek Righteousness, Seek Humility; perhaps you will be sheltered on the day of the Lord’s anger.”</a:t>
            </a:r>
          </a:p>
          <a:p>
            <a:pPr marL="0" indent="0">
              <a:buNone/>
            </a:pPr>
            <a:r>
              <a:rPr lang="en-US" sz="2400" b="1" i="1" dirty="0"/>
              <a:t>			Zep. 2:3 (NIV)</a:t>
            </a:r>
          </a:p>
          <a:p>
            <a:pPr marL="0" indent="0">
              <a:buNone/>
            </a:pPr>
            <a:endParaRPr lang="en-US" sz="1500" b="1" i="1" dirty="0"/>
          </a:p>
        </p:txBody>
      </p:sp>
    </p:spTree>
    <p:extLst>
      <p:ext uri="{BB962C8B-B14F-4D97-AF65-F5344CB8AC3E}">
        <p14:creationId xmlns:p14="http://schemas.microsoft.com/office/powerpoint/2010/main" val="466867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938381"/>
            <a:ext cx="5614060" cy="2452687"/>
          </a:xfrm>
        </p:spPr>
        <p:txBody>
          <a:bodyPr anchor="ctr">
            <a:normAutofit/>
          </a:bodyPr>
          <a:lstStyle/>
          <a:p>
            <a:pPr marL="0" indent="0">
              <a:buNone/>
            </a:pPr>
            <a:r>
              <a:rPr lang="en-US" sz="2400" b="1" i="1" dirty="0"/>
              <a:t>“Who is Wise and Understanding among you?  Let him show it by his good life, by deeds done in the humility that comes from wisdom.”</a:t>
            </a:r>
          </a:p>
          <a:p>
            <a:pPr marL="0" indent="0">
              <a:buNone/>
            </a:pPr>
            <a:r>
              <a:rPr lang="en-US" sz="2400" b="1" i="1" dirty="0"/>
              <a:t>			James 3:13 (NIV)</a:t>
            </a:r>
          </a:p>
          <a:p>
            <a:pPr marL="0" indent="0">
              <a:buNone/>
            </a:pPr>
            <a:endParaRPr lang="en-US" sz="1500" b="1" i="1" dirty="0"/>
          </a:p>
        </p:txBody>
      </p:sp>
    </p:spTree>
    <p:extLst>
      <p:ext uri="{BB962C8B-B14F-4D97-AF65-F5344CB8AC3E}">
        <p14:creationId xmlns:p14="http://schemas.microsoft.com/office/powerpoint/2010/main" val="8761847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938381"/>
            <a:ext cx="5614060" cy="2452687"/>
          </a:xfrm>
        </p:spPr>
        <p:txBody>
          <a:bodyPr anchor="ctr">
            <a:normAutofit/>
          </a:bodyPr>
          <a:lstStyle/>
          <a:p>
            <a:pPr marL="0" indent="0">
              <a:buNone/>
            </a:pPr>
            <a:r>
              <a:rPr lang="en-US" sz="2400" b="1" i="1" dirty="0"/>
              <a:t>“When Pride Comes, then comes disgrace, but with humility comes wisdom.”</a:t>
            </a:r>
          </a:p>
          <a:p>
            <a:pPr marL="0" indent="0">
              <a:buNone/>
            </a:pPr>
            <a:r>
              <a:rPr lang="en-US" sz="2400" b="1" i="1" dirty="0"/>
              <a:t>			Prov. 11:2 (NIV)</a:t>
            </a:r>
          </a:p>
          <a:p>
            <a:pPr marL="0" indent="0">
              <a:buNone/>
            </a:pPr>
            <a:endParaRPr lang="en-US" sz="1500" b="1" i="1" dirty="0"/>
          </a:p>
        </p:txBody>
      </p:sp>
    </p:spTree>
    <p:extLst>
      <p:ext uri="{BB962C8B-B14F-4D97-AF65-F5344CB8AC3E}">
        <p14:creationId xmlns:p14="http://schemas.microsoft.com/office/powerpoint/2010/main" val="41855085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938381"/>
            <a:ext cx="5614060" cy="2452687"/>
          </a:xfrm>
        </p:spPr>
        <p:txBody>
          <a:bodyPr anchor="ctr">
            <a:normAutofit lnSpcReduction="10000"/>
          </a:bodyPr>
          <a:lstStyle/>
          <a:p>
            <a:pPr marL="0" indent="0">
              <a:buNone/>
            </a:pPr>
            <a:r>
              <a:rPr lang="en-US" sz="2400" b="1" i="1" dirty="0"/>
              <a:t>“Young men, in the same way be submissive to those who are older.  All of you, clothe yourselves with humility towards one another, because, God opposes the proud but gives grace to the humble.”</a:t>
            </a:r>
          </a:p>
          <a:p>
            <a:pPr marL="0" indent="0">
              <a:buNone/>
            </a:pPr>
            <a:r>
              <a:rPr lang="en-US" sz="2400" b="1" i="1" dirty="0"/>
              <a:t>			1 Peter 5:5 (NIV)</a:t>
            </a:r>
          </a:p>
          <a:p>
            <a:pPr marL="0" indent="0">
              <a:buNone/>
            </a:pPr>
            <a:endParaRPr lang="en-US" sz="1500" b="1" i="1" dirty="0"/>
          </a:p>
        </p:txBody>
      </p:sp>
    </p:spTree>
    <p:extLst>
      <p:ext uri="{BB962C8B-B14F-4D97-AF65-F5344CB8AC3E}">
        <p14:creationId xmlns:p14="http://schemas.microsoft.com/office/powerpoint/2010/main" val="2581627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752849"/>
            <a:ext cx="5614060" cy="2912994"/>
          </a:xfrm>
        </p:spPr>
        <p:txBody>
          <a:bodyPr anchor="ctr">
            <a:normAutofit/>
          </a:bodyPr>
          <a:lstStyle/>
          <a:p>
            <a:pPr marL="0" indent="0">
              <a:buNone/>
            </a:pPr>
            <a:r>
              <a:rPr lang="en-US" b="1" i="1" u="sng" dirty="0"/>
              <a:t>The Humility of God </a:t>
            </a:r>
            <a:r>
              <a:rPr lang="en-US" sz="2400" b="1" i="1" dirty="0"/>
              <a:t>–</a:t>
            </a:r>
          </a:p>
          <a:p>
            <a:pPr marL="0" indent="0">
              <a:buNone/>
            </a:pPr>
            <a:endParaRPr lang="en-US" sz="300" b="1" i="1" dirty="0"/>
          </a:p>
          <a:p>
            <a:pPr lvl="1">
              <a:buFont typeface="Wingdings" panose="05000000000000000000" pitchFamily="2" charset="2"/>
              <a:buChar char="Ø"/>
            </a:pPr>
            <a:r>
              <a:rPr lang="en-US" sz="2000" b="1" i="1" dirty="0"/>
              <a:t>God’s View of the Humble</a:t>
            </a:r>
          </a:p>
          <a:p>
            <a:pPr marL="914400" lvl="2" indent="0">
              <a:buNone/>
            </a:pPr>
            <a:r>
              <a:rPr lang="en-US" sz="1800" i="1" dirty="0"/>
              <a:t>Isaiah 57:15 ; 66:1-2</a:t>
            </a:r>
          </a:p>
          <a:p>
            <a:pPr lvl="1">
              <a:buFont typeface="Wingdings" panose="05000000000000000000" pitchFamily="2" charset="2"/>
              <a:buChar char="Ø"/>
            </a:pPr>
            <a:r>
              <a:rPr lang="en-US" sz="2000" b="1" i="1" dirty="0"/>
              <a:t>The Humility of God</a:t>
            </a:r>
          </a:p>
          <a:p>
            <a:pPr marL="914400" lvl="2" indent="0">
              <a:buNone/>
            </a:pPr>
            <a:r>
              <a:rPr lang="en-US" sz="1800" i="1" dirty="0"/>
              <a:t>Phil. 2:8</a:t>
            </a:r>
          </a:p>
          <a:p>
            <a:pPr lvl="1">
              <a:buFont typeface="Wingdings" panose="05000000000000000000" pitchFamily="2" charset="2"/>
              <a:buChar char="Ø"/>
            </a:pPr>
            <a:r>
              <a:rPr lang="en-US" sz="2000" b="1" i="1" dirty="0"/>
              <a:t>God’s Promise to the Humble</a:t>
            </a:r>
          </a:p>
          <a:p>
            <a:pPr marL="914400" lvl="2" indent="0">
              <a:buNone/>
            </a:pPr>
            <a:r>
              <a:rPr lang="en-US" sz="1800" i="1" dirty="0"/>
              <a:t>James 4:6 ; 1 Peter 5:6 ; Luke 18:1</a:t>
            </a:r>
            <a:r>
              <a:rPr lang="en-US" i="1" dirty="0"/>
              <a:t>4</a:t>
            </a:r>
            <a:r>
              <a:rPr lang="en-US" b="1" i="1" dirty="0"/>
              <a:t>	</a:t>
            </a:r>
            <a:endParaRPr lang="en-US" sz="1100" b="1" i="1" dirty="0"/>
          </a:p>
        </p:txBody>
      </p:sp>
    </p:spTree>
    <p:extLst>
      <p:ext uri="{BB962C8B-B14F-4D97-AF65-F5344CB8AC3E}">
        <p14:creationId xmlns:p14="http://schemas.microsoft.com/office/powerpoint/2010/main" val="38195502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anim calcmode="lin" valueType="num">
                                      <p:cBhvr additive="base">
                                        <p:cTn id="11" dur="500" fill="hold"/>
                                        <p:tgtEl>
                                          <p:spTgt spid="12">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additive="base">
                                        <p:cTn id="17" dur="500" fill="hold"/>
                                        <p:tgtEl>
                                          <p:spTgt spid="12">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anim calcmode="lin" valueType="num">
                                      <p:cBhvr additive="base">
                                        <p:cTn id="21" dur="500" fill="hold"/>
                                        <p:tgtEl>
                                          <p:spTgt spid="12">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nodeType="click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anim calcmode="lin" valueType="num">
                                      <p:cBhvr additive="base">
                                        <p:cTn id="27" dur="500" fill="hold"/>
                                        <p:tgtEl>
                                          <p:spTgt spid="12">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anim calcmode="lin" valueType="num">
                                      <p:cBhvr additive="base">
                                        <p:cTn id="31" dur="500" fill="hold"/>
                                        <p:tgtEl>
                                          <p:spTgt spid="12">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898624"/>
            <a:ext cx="5974819" cy="2452687"/>
          </a:xfrm>
        </p:spPr>
        <p:txBody>
          <a:bodyPr anchor="ctr">
            <a:normAutofit/>
          </a:bodyPr>
          <a:lstStyle/>
          <a:p>
            <a:pPr marL="0" indent="0">
              <a:buNone/>
            </a:pPr>
            <a:r>
              <a:rPr lang="en-US" b="1" i="1" u="sng" dirty="0"/>
              <a:t>Humility in Our Relationships </a:t>
            </a:r>
            <a:r>
              <a:rPr lang="en-US" sz="2400" b="1" i="1" dirty="0"/>
              <a:t>–</a:t>
            </a:r>
          </a:p>
          <a:p>
            <a:pPr marL="0" indent="0">
              <a:buNone/>
            </a:pPr>
            <a:endParaRPr lang="en-US" sz="1200" b="1" i="1" dirty="0"/>
          </a:p>
          <a:p>
            <a:pPr lvl="1">
              <a:buFont typeface="Wingdings" panose="05000000000000000000" pitchFamily="2" charset="2"/>
              <a:buChar char="Ø"/>
            </a:pPr>
            <a:r>
              <a:rPr lang="en-US" sz="2000" b="1" i="1" dirty="0"/>
              <a:t>Humility before God</a:t>
            </a:r>
          </a:p>
          <a:p>
            <a:pPr lvl="1">
              <a:buFont typeface="Wingdings" panose="05000000000000000000" pitchFamily="2" charset="2"/>
              <a:buChar char="Ø"/>
            </a:pPr>
            <a:endParaRPr lang="en-US" sz="900" b="1" i="1" dirty="0"/>
          </a:p>
          <a:p>
            <a:pPr lvl="1">
              <a:buFont typeface="Wingdings" panose="05000000000000000000" pitchFamily="2" charset="2"/>
              <a:buChar char="Ø"/>
            </a:pPr>
            <a:r>
              <a:rPr lang="en-US" sz="2000" b="1" i="1" dirty="0"/>
              <a:t>Humility before God’s Word</a:t>
            </a:r>
          </a:p>
          <a:p>
            <a:pPr lvl="1">
              <a:buFont typeface="Wingdings" panose="05000000000000000000" pitchFamily="2" charset="2"/>
              <a:buChar char="Ø"/>
            </a:pPr>
            <a:endParaRPr lang="en-US" sz="900" b="1" i="1" dirty="0"/>
          </a:p>
          <a:p>
            <a:pPr lvl="1">
              <a:buFont typeface="Wingdings" panose="05000000000000000000" pitchFamily="2" charset="2"/>
              <a:buChar char="Ø"/>
            </a:pPr>
            <a:r>
              <a:rPr lang="en-US" sz="2000" b="1" i="1" dirty="0"/>
              <a:t>Humility concerning Ourselves</a:t>
            </a:r>
            <a:r>
              <a:rPr lang="en-US" sz="2400" b="1" i="1" dirty="0"/>
              <a:t>	</a:t>
            </a:r>
            <a:endParaRPr lang="en-US" sz="1500" b="1" i="1" dirty="0"/>
          </a:p>
        </p:txBody>
      </p:sp>
    </p:spTree>
    <p:extLst>
      <p:ext uri="{BB962C8B-B14F-4D97-AF65-F5344CB8AC3E}">
        <p14:creationId xmlns:p14="http://schemas.microsoft.com/office/powerpoint/2010/main" val="33271080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 calcmode="lin" valueType="num">
                                      <p:cBhvr additive="base">
                                        <p:cTn id="13" dur="500" fill="hold"/>
                                        <p:tgtEl>
                                          <p:spTgt spid="12">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CCF1-1DD6-48ED-BDC8-7A60E189E17D}"/>
              </a:ext>
            </a:extLst>
          </p:cNvPr>
          <p:cNvSpPr>
            <a:spLocks noGrp="1"/>
          </p:cNvSpPr>
          <p:nvPr>
            <p:ph type="title"/>
          </p:nvPr>
        </p:nvSpPr>
        <p:spPr>
          <a:xfrm>
            <a:off x="360759" y="3752849"/>
            <a:ext cx="2468166" cy="2452687"/>
          </a:xfrm>
        </p:spPr>
        <p:txBody>
          <a:bodyPr anchor="ctr">
            <a:normAutofit/>
          </a:bodyPr>
          <a:lstStyle/>
          <a:p>
            <a:r>
              <a:rPr lang="en-US" sz="3100" dirty="0"/>
              <a:t>The Christian and Humility</a:t>
            </a:r>
          </a:p>
        </p:txBody>
      </p:sp>
      <p:pic>
        <p:nvPicPr>
          <p:cNvPr id="10" name="Content Placeholder 5">
            <a:extLst>
              <a:ext uri="{FF2B5EF4-FFF2-40B4-BE49-F238E27FC236}">
                <a16:creationId xmlns:a16="http://schemas.microsoft.com/office/drawing/2014/main" id="{03CB3746-C913-4E74-BD0D-DF0D88C857C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9789" b="8069"/>
          <a:stretch/>
        </p:blipFill>
        <p:spPr>
          <a:xfrm>
            <a:off x="20" y="10"/>
            <a:ext cx="9143980" cy="3710603"/>
          </a:xfrm>
          <a:custGeom>
            <a:avLst/>
            <a:gdLst>
              <a:gd name="connsiteX0" fmla="*/ 0 w 12192000"/>
              <a:gd name="connsiteY0" fmla="*/ 0 h 3692092"/>
              <a:gd name="connsiteX1" fmla="*/ 12192000 w 12192000"/>
              <a:gd name="connsiteY1" fmla="*/ 0 h 3692092"/>
              <a:gd name="connsiteX2" fmla="*/ 12192000 w 12192000"/>
              <a:gd name="connsiteY2" fmla="*/ 3504824 h 3692092"/>
              <a:gd name="connsiteX3" fmla="*/ 12024691 w 12192000"/>
              <a:gd name="connsiteY3" fmla="*/ 3517794 h 3692092"/>
              <a:gd name="connsiteX4" fmla="*/ 160485 w 12192000"/>
              <a:gd name="connsiteY4" fmla="*/ 3663863 h 3692092"/>
              <a:gd name="connsiteX5" fmla="*/ 0 w 12192000"/>
              <a:gd name="connsiteY5" fmla="*/ 3692092 h 3692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12" name="Content Placeholder 11">
            <a:extLst>
              <a:ext uri="{FF2B5EF4-FFF2-40B4-BE49-F238E27FC236}">
                <a16:creationId xmlns:a16="http://schemas.microsoft.com/office/drawing/2014/main" id="{89F1B054-9C63-4A37-9A7E-AC87A1B1AF31}"/>
              </a:ext>
            </a:extLst>
          </p:cNvPr>
          <p:cNvSpPr>
            <a:spLocks noGrp="1"/>
          </p:cNvSpPr>
          <p:nvPr>
            <p:ph idx="1"/>
          </p:nvPr>
        </p:nvSpPr>
        <p:spPr>
          <a:xfrm>
            <a:off x="3169181" y="3964885"/>
            <a:ext cx="5974819" cy="2452687"/>
          </a:xfrm>
        </p:spPr>
        <p:txBody>
          <a:bodyPr anchor="ctr">
            <a:normAutofit lnSpcReduction="10000"/>
          </a:bodyPr>
          <a:lstStyle/>
          <a:p>
            <a:pPr marL="0" indent="0">
              <a:buNone/>
            </a:pPr>
            <a:r>
              <a:rPr lang="en-US" b="1" i="1" u="sng" dirty="0"/>
              <a:t>Humility in Our Relationships </a:t>
            </a:r>
            <a:r>
              <a:rPr lang="en-US" b="1" i="1" dirty="0"/>
              <a:t>–</a:t>
            </a:r>
          </a:p>
          <a:p>
            <a:pPr marL="0" indent="0">
              <a:buNone/>
            </a:pPr>
            <a:endParaRPr lang="en-US" sz="1200" b="1" i="1" dirty="0"/>
          </a:p>
          <a:p>
            <a:pPr lvl="1">
              <a:buFont typeface="Wingdings" panose="05000000000000000000" pitchFamily="2" charset="2"/>
              <a:buChar char="Ø"/>
            </a:pPr>
            <a:r>
              <a:rPr lang="en-US" sz="2200" b="1" i="1" dirty="0"/>
              <a:t>Humility towards Others</a:t>
            </a:r>
          </a:p>
          <a:p>
            <a:pPr marL="914400" lvl="2" indent="0">
              <a:buNone/>
            </a:pPr>
            <a:r>
              <a:rPr lang="en-US" sz="1900" i="1" dirty="0"/>
              <a:t>Phil 2:3-4</a:t>
            </a:r>
            <a:endParaRPr lang="en-US" sz="900" b="1" i="1" dirty="0"/>
          </a:p>
          <a:p>
            <a:pPr lvl="1">
              <a:buFont typeface="Wingdings" panose="05000000000000000000" pitchFamily="2" charset="2"/>
              <a:buChar char="Ø"/>
            </a:pPr>
            <a:r>
              <a:rPr lang="en-US" sz="2200" b="1" i="1" dirty="0"/>
              <a:t>Humility in Conflict</a:t>
            </a:r>
          </a:p>
          <a:p>
            <a:pPr marL="914400" lvl="2" indent="0">
              <a:buNone/>
            </a:pPr>
            <a:r>
              <a:rPr lang="en-US" sz="1800" i="1" dirty="0"/>
              <a:t>1 John 4:12</a:t>
            </a:r>
            <a:endParaRPr lang="en-US" sz="900" b="1" i="1" dirty="0"/>
          </a:p>
          <a:p>
            <a:pPr marL="457200" lvl="1" indent="0">
              <a:buNone/>
            </a:pPr>
            <a:r>
              <a:rPr lang="en-US" sz="2400" b="1" i="1" dirty="0"/>
              <a:t>		</a:t>
            </a:r>
            <a:endParaRPr lang="en-US" sz="1500" b="1" i="1" dirty="0"/>
          </a:p>
        </p:txBody>
      </p:sp>
    </p:spTree>
    <p:extLst>
      <p:ext uri="{BB962C8B-B14F-4D97-AF65-F5344CB8AC3E}">
        <p14:creationId xmlns:p14="http://schemas.microsoft.com/office/powerpoint/2010/main" val="222641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anim calcmode="lin" valueType="num">
                                      <p:cBhvr additive="base">
                                        <p:cTn id="11" dur="500" fill="hold"/>
                                        <p:tgtEl>
                                          <p:spTgt spid="12">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additive="base">
                                        <p:cTn id="17" dur="500" fill="hold"/>
                                        <p:tgtEl>
                                          <p:spTgt spid="12">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anim calcmode="lin" valueType="num">
                                      <p:cBhvr additive="base">
                                        <p:cTn id="21" dur="500" fill="hold"/>
                                        <p:tgtEl>
                                          <p:spTgt spid="12">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292</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2_Office Theme</vt:lpstr>
      <vt:lpstr>PowerPoint Presentation</vt:lpstr>
      <vt:lpstr>The Christian and Humility</vt:lpstr>
      <vt:lpstr>The Christian and Humility</vt:lpstr>
      <vt:lpstr>The Christian and Humility</vt:lpstr>
      <vt:lpstr>The Christian and Humility</vt:lpstr>
      <vt:lpstr>The Christian and Humility</vt:lpstr>
      <vt:lpstr>The Christian and Humility</vt:lpstr>
      <vt:lpstr>The Christian and Humility</vt:lpstr>
      <vt:lpstr>The Christian and Humility</vt:lpstr>
      <vt:lpstr>The Christian and Humility</vt:lpstr>
      <vt:lpstr>The Christian and Humility</vt:lpstr>
      <vt:lpstr>The Christian and Humility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15</cp:revision>
  <dcterms:created xsi:type="dcterms:W3CDTF">2013-03-24T12:46:42Z</dcterms:created>
  <dcterms:modified xsi:type="dcterms:W3CDTF">2019-04-25T14:31:45Z</dcterms:modified>
</cp:coreProperties>
</file>