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8" r:id="rId3"/>
    <p:sldId id="256" r:id="rId4"/>
    <p:sldId id="260" r:id="rId5"/>
    <p:sldId id="261" r:id="rId6"/>
    <p:sldId id="262" r:id="rId7"/>
    <p:sldId id="263" r:id="rId8"/>
    <p:sldId id="264" r:id="rId9"/>
    <p:sldId id="266" r:id="rId10"/>
    <p:sldId id="265" r:id="rId11"/>
    <p:sldId id="267" r:id="rId12"/>
    <p:sldId id="268" r:id="rId13"/>
    <p:sldId id="269" r:id="rId14"/>
    <p:sldId id="270" r:id="rId15"/>
    <p:sldId id="257" r:id="rId16"/>
    <p:sldId id="25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13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91029E-5EB4-44EA-9076-E5CE208B7A5C}" type="datetimeFigureOut">
              <a:rPr lang="en-US" smtClean="0"/>
              <a:t>7/7/2018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B978D-9111-4820-AD76-2924051905CC}" type="slidenum">
              <a:rPr lang="en-US" smtClean="0"/>
              <a:t>‹#›</a:t>
            </a:fld>
            <a:endParaRPr lang="en-US"/>
          </a:p>
        </p:txBody>
      </p:sp>
    </p:spTree>
    <p:extLst>
      <p:ext uri="{BB962C8B-B14F-4D97-AF65-F5344CB8AC3E}">
        <p14:creationId xmlns:p14="http://schemas.microsoft.com/office/powerpoint/2010/main" val="985906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1029E-5EB4-44EA-9076-E5CE208B7A5C}" type="datetimeFigureOut">
              <a:rPr lang="en-US" smtClean="0"/>
              <a:t>7/7/2018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B978D-9111-4820-AD76-2924051905CC}" type="slidenum">
              <a:rPr lang="en-US" smtClean="0"/>
              <a:t>‹#›</a:t>
            </a:fld>
            <a:endParaRPr lang="en-US"/>
          </a:p>
        </p:txBody>
      </p:sp>
    </p:spTree>
    <p:extLst>
      <p:ext uri="{BB962C8B-B14F-4D97-AF65-F5344CB8AC3E}">
        <p14:creationId xmlns:p14="http://schemas.microsoft.com/office/powerpoint/2010/main" val="58670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1029E-5EB4-44EA-9076-E5CE208B7A5C}" type="datetimeFigureOut">
              <a:rPr lang="en-US" smtClean="0"/>
              <a:t>7/7/2018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B978D-9111-4820-AD76-2924051905CC}" type="slidenum">
              <a:rPr lang="en-US" smtClean="0"/>
              <a:t>‹#›</a:t>
            </a:fld>
            <a:endParaRPr lang="en-US"/>
          </a:p>
        </p:txBody>
      </p:sp>
    </p:spTree>
    <p:extLst>
      <p:ext uri="{BB962C8B-B14F-4D97-AF65-F5344CB8AC3E}">
        <p14:creationId xmlns:p14="http://schemas.microsoft.com/office/powerpoint/2010/main" val="243670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91029E-5EB4-44EA-9076-E5CE208B7A5C}" type="datetimeFigureOut">
              <a:rPr lang="en-US" smtClean="0"/>
              <a:t>7/7/2018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B978D-9111-4820-AD76-2924051905CC}" type="slidenum">
              <a:rPr lang="en-US" smtClean="0"/>
              <a:t>‹#›</a:t>
            </a:fld>
            <a:endParaRPr lang="en-US"/>
          </a:p>
        </p:txBody>
      </p:sp>
    </p:spTree>
    <p:extLst>
      <p:ext uri="{BB962C8B-B14F-4D97-AF65-F5344CB8AC3E}">
        <p14:creationId xmlns:p14="http://schemas.microsoft.com/office/powerpoint/2010/main" val="191788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1029E-5EB4-44EA-9076-E5CE208B7A5C}" type="datetimeFigureOut">
              <a:rPr lang="en-US" smtClean="0"/>
              <a:t>7/7/2018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B978D-9111-4820-AD76-2924051905CC}" type="slidenum">
              <a:rPr lang="en-US" smtClean="0"/>
              <a:t>‹#›</a:t>
            </a:fld>
            <a:endParaRPr lang="en-US"/>
          </a:p>
        </p:txBody>
      </p:sp>
    </p:spTree>
    <p:extLst>
      <p:ext uri="{BB962C8B-B14F-4D97-AF65-F5344CB8AC3E}">
        <p14:creationId xmlns:p14="http://schemas.microsoft.com/office/powerpoint/2010/main" val="2842158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91029E-5EB4-44EA-9076-E5CE208B7A5C}" type="datetimeFigureOut">
              <a:rPr lang="en-US" smtClean="0"/>
              <a:t>7/7/2018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B978D-9111-4820-AD76-2924051905CC}" type="slidenum">
              <a:rPr lang="en-US" smtClean="0"/>
              <a:t>‹#›</a:t>
            </a:fld>
            <a:endParaRPr lang="en-US"/>
          </a:p>
        </p:txBody>
      </p:sp>
    </p:spTree>
    <p:extLst>
      <p:ext uri="{BB962C8B-B14F-4D97-AF65-F5344CB8AC3E}">
        <p14:creationId xmlns:p14="http://schemas.microsoft.com/office/powerpoint/2010/main" val="4291916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91029E-5EB4-44EA-9076-E5CE208B7A5C}" type="datetimeFigureOut">
              <a:rPr lang="en-US" smtClean="0"/>
              <a:t>7/7/2018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B978D-9111-4820-AD76-2924051905CC}" type="slidenum">
              <a:rPr lang="en-US" smtClean="0"/>
              <a:t>‹#›</a:t>
            </a:fld>
            <a:endParaRPr lang="en-US"/>
          </a:p>
        </p:txBody>
      </p:sp>
    </p:spTree>
    <p:extLst>
      <p:ext uri="{BB962C8B-B14F-4D97-AF65-F5344CB8AC3E}">
        <p14:creationId xmlns:p14="http://schemas.microsoft.com/office/powerpoint/2010/main" val="2354083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91029E-5EB4-44EA-9076-E5CE208B7A5C}" type="datetimeFigureOut">
              <a:rPr lang="en-US" smtClean="0"/>
              <a:t>7/7/2018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B978D-9111-4820-AD76-2924051905CC}" type="slidenum">
              <a:rPr lang="en-US" smtClean="0"/>
              <a:t>‹#›</a:t>
            </a:fld>
            <a:endParaRPr lang="en-US"/>
          </a:p>
        </p:txBody>
      </p:sp>
    </p:spTree>
    <p:extLst>
      <p:ext uri="{BB962C8B-B14F-4D97-AF65-F5344CB8AC3E}">
        <p14:creationId xmlns:p14="http://schemas.microsoft.com/office/powerpoint/2010/main" val="578757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91029E-5EB4-44EA-9076-E5CE208B7A5C}" type="datetimeFigureOut">
              <a:rPr lang="en-US" smtClean="0"/>
              <a:t>7/7/2018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B978D-9111-4820-AD76-2924051905CC}" type="slidenum">
              <a:rPr lang="en-US" smtClean="0"/>
              <a:t>‹#›</a:t>
            </a:fld>
            <a:endParaRPr lang="en-US"/>
          </a:p>
        </p:txBody>
      </p:sp>
    </p:spTree>
    <p:extLst>
      <p:ext uri="{BB962C8B-B14F-4D97-AF65-F5344CB8AC3E}">
        <p14:creationId xmlns:p14="http://schemas.microsoft.com/office/powerpoint/2010/main" val="335094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1029E-5EB4-44EA-9076-E5CE208B7A5C}" type="datetimeFigureOut">
              <a:rPr lang="en-US" smtClean="0"/>
              <a:t>7/7/2018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B978D-9111-4820-AD76-2924051905CC}" type="slidenum">
              <a:rPr lang="en-US" smtClean="0"/>
              <a:t>‹#›</a:t>
            </a:fld>
            <a:endParaRPr lang="en-US"/>
          </a:p>
        </p:txBody>
      </p:sp>
    </p:spTree>
    <p:extLst>
      <p:ext uri="{BB962C8B-B14F-4D97-AF65-F5344CB8AC3E}">
        <p14:creationId xmlns:p14="http://schemas.microsoft.com/office/powerpoint/2010/main" val="1193491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91029E-5EB4-44EA-9076-E5CE208B7A5C}" type="datetimeFigureOut">
              <a:rPr lang="en-US" smtClean="0"/>
              <a:t>7/7/2018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B978D-9111-4820-AD76-2924051905CC}" type="slidenum">
              <a:rPr lang="en-US" smtClean="0"/>
              <a:t>‹#›</a:t>
            </a:fld>
            <a:endParaRPr lang="en-US"/>
          </a:p>
        </p:txBody>
      </p:sp>
    </p:spTree>
    <p:extLst>
      <p:ext uri="{BB962C8B-B14F-4D97-AF65-F5344CB8AC3E}">
        <p14:creationId xmlns:p14="http://schemas.microsoft.com/office/powerpoint/2010/main" val="103175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1029E-5EB4-44EA-9076-E5CE208B7A5C}" type="datetimeFigureOut">
              <a:rPr lang="en-US" smtClean="0"/>
              <a:t>7/7/2018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B978D-9111-4820-AD76-2924051905CC}" type="slidenum">
              <a:rPr lang="en-US" smtClean="0"/>
              <a:t>‹#›</a:t>
            </a:fld>
            <a:endParaRPr lang="en-US"/>
          </a:p>
        </p:txBody>
      </p:sp>
    </p:spTree>
    <p:extLst>
      <p:ext uri="{BB962C8B-B14F-4D97-AF65-F5344CB8AC3E}">
        <p14:creationId xmlns:p14="http://schemas.microsoft.com/office/powerpoint/2010/main" val="3296687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91029E-5EB4-44EA-9076-E5CE208B7A5C}" type="datetimeFigureOut">
              <a:rPr lang="en-US" smtClean="0"/>
              <a:t>7/7/2018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B978D-9111-4820-AD76-2924051905CC}" type="slidenum">
              <a:rPr lang="en-US" smtClean="0"/>
              <a:t>‹#›</a:t>
            </a:fld>
            <a:endParaRPr lang="en-US"/>
          </a:p>
        </p:txBody>
      </p:sp>
    </p:spTree>
    <p:extLst>
      <p:ext uri="{BB962C8B-B14F-4D97-AF65-F5344CB8AC3E}">
        <p14:creationId xmlns:p14="http://schemas.microsoft.com/office/powerpoint/2010/main" val="1957103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1029E-5EB4-44EA-9076-E5CE208B7A5C}" type="datetimeFigureOut">
              <a:rPr lang="en-US" smtClean="0"/>
              <a:t>7/7/2018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B978D-9111-4820-AD76-2924051905CC}" type="slidenum">
              <a:rPr lang="en-US" smtClean="0"/>
              <a:t>‹#›</a:t>
            </a:fld>
            <a:endParaRPr lang="en-US"/>
          </a:p>
        </p:txBody>
      </p:sp>
    </p:spTree>
    <p:extLst>
      <p:ext uri="{BB962C8B-B14F-4D97-AF65-F5344CB8AC3E}">
        <p14:creationId xmlns:p14="http://schemas.microsoft.com/office/powerpoint/2010/main" val="2621723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1029E-5EB4-44EA-9076-E5CE208B7A5C}" type="datetimeFigureOut">
              <a:rPr lang="en-US" smtClean="0"/>
              <a:t>7/7/2018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B978D-9111-4820-AD76-2924051905CC}" type="slidenum">
              <a:rPr lang="en-US" smtClean="0"/>
              <a:t>‹#›</a:t>
            </a:fld>
            <a:endParaRPr lang="en-US"/>
          </a:p>
        </p:txBody>
      </p:sp>
    </p:spTree>
    <p:extLst>
      <p:ext uri="{BB962C8B-B14F-4D97-AF65-F5344CB8AC3E}">
        <p14:creationId xmlns:p14="http://schemas.microsoft.com/office/powerpoint/2010/main" val="1899026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91029E-5EB4-44EA-9076-E5CE208B7A5C}" type="datetimeFigureOut">
              <a:rPr lang="en-US" smtClean="0"/>
              <a:t>7/7/2018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B978D-9111-4820-AD76-2924051905CC}" type="slidenum">
              <a:rPr lang="en-US" smtClean="0"/>
              <a:t>‹#›</a:t>
            </a:fld>
            <a:endParaRPr lang="en-US"/>
          </a:p>
        </p:txBody>
      </p:sp>
    </p:spTree>
    <p:extLst>
      <p:ext uri="{BB962C8B-B14F-4D97-AF65-F5344CB8AC3E}">
        <p14:creationId xmlns:p14="http://schemas.microsoft.com/office/powerpoint/2010/main" val="2827382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91029E-5EB4-44EA-9076-E5CE208B7A5C}" type="datetimeFigureOut">
              <a:rPr lang="en-US" smtClean="0"/>
              <a:t>7/7/2018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B978D-9111-4820-AD76-2924051905CC}" type="slidenum">
              <a:rPr lang="en-US" smtClean="0"/>
              <a:t>‹#›</a:t>
            </a:fld>
            <a:endParaRPr lang="en-US"/>
          </a:p>
        </p:txBody>
      </p:sp>
    </p:spTree>
    <p:extLst>
      <p:ext uri="{BB962C8B-B14F-4D97-AF65-F5344CB8AC3E}">
        <p14:creationId xmlns:p14="http://schemas.microsoft.com/office/powerpoint/2010/main" val="117405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91029E-5EB4-44EA-9076-E5CE208B7A5C}" type="datetimeFigureOut">
              <a:rPr lang="en-US" smtClean="0"/>
              <a:t>7/7/2018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B978D-9111-4820-AD76-2924051905CC}" type="slidenum">
              <a:rPr lang="en-US" smtClean="0"/>
              <a:t>‹#›</a:t>
            </a:fld>
            <a:endParaRPr lang="en-US"/>
          </a:p>
        </p:txBody>
      </p:sp>
    </p:spTree>
    <p:extLst>
      <p:ext uri="{BB962C8B-B14F-4D97-AF65-F5344CB8AC3E}">
        <p14:creationId xmlns:p14="http://schemas.microsoft.com/office/powerpoint/2010/main" val="234093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91029E-5EB4-44EA-9076-E5CE208B7A5C}" type="datetimeFigureOut">
              <a:rPr lang="en-US" smtClean="0"/>
              <a:t>7/7/2018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B978D-9111-4820-AD76-2924051905CC}" type="slidenum">
              <a:rPr lang="en-US" smtClean="0"/>
              <a:t>‹#›</a:t>
            </a:fld>
            <a:endParaRPr lang="en-US"/>
          </a:p>
        </p:txBody>
      </p:sp>
    </p:spTree>
    <p:extLst>
      <p:ext uri="{BB962C8B-B14F-4D97-AF65-F5344CB8AC3E}">
        <p14:creationId xmlns:p14="http://schemas.microsoft.com/office/powerpoint/2010/main" val="989340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1029E-5EB4-44EA-9076-E5CE208B7A5C}" type="datetimeFigureOut">
              <a:rPr lang="en-US" smtClean="0"/>
              <a:t>7/7/2018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B978D-9111-4820-AD76-2924051905CC}" type="slidenum">
              <a:rPr lang="en-US" smtClean="0"/>
              <a:t>‹#›</a:t>
            </a:fld>
            <a:endParaRPr lang="en-US"/>
          </a:p>
        </p:txBody>
      </p:sp>
    </p:spTree>
    <p:extLst>
      <p:ext uri="{BB962C8B-B14F-4D97-AF65-F5344CB8AC3E}">
        <p14:creationId xmlns:p14="http://schemas.microsoft.com/office/powerpoint/2010/main" val="3382602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91029E-5EB4-44EA-9076-E5CE208B7A5C}" type="datetimeFigureOut">
              <a:rPr lang="en-US" smtClean="0"/>
              <a:t>7/7/2018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B978D-9111-4820-AD76-2924051905CC}" type="slidenum">
              <a:rPr lang="en-US" smtClean="0"/>
              <a:t>‹#›</a:t>
            </a:fld>
            <a:endParaRPr lang="en-US"/>
          </a:p>
        </p:txBody>
      </p:sp>
    </p:spTree>
    <p:extLst>
      <p:ext uri="{BB962C8B-B14F-4D97-AF65-F5344CB8AC3E}">
        <p14:creationId xmlns:p14="http://schemas.microsoft.com/office/powerpoint/2010/main" val="948260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91029E-5EB4-44EA-9076-E5CE208B7A5C}" type="datetimeFigureOut">
              <a:rPr lang="en-US" smtClean="0"/>
              <a:t>7/7/2018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B978D-9111-4820-AD76-2924051905CC}" type="slidenum">
              <a:rPr lang="en-US" smtClean="0"/>
              <a:t>‹#›</a:t>
            </a:fld>
            <a:endParaRPr lang="en-US"/>
          </a:p>
        </p:txBody>
      </p:sp>
    </p:spTree>
    <p:extLst>
      <p:ext uri="{BB962C8B-B14F-4D97-AF65-F5344CB8AC3E}">
        <p14:creationId xmlns:p14="http://schemas.microsoft.com/office/powerpoint/2010/main" val="53092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1029E-5EB4-44EA-9076-E5CE208B7A5C}" type="datetimeFigureOut">
              <a:rPr lang="en-US" smtClean="0"/>
              <a:t>7/7/2018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B978D-9111-4820-AD76-2924051905CC}" type="slidenum">
              <a:rPr lang="en-US" smtClean="0"/>
              <a:t>‹#›</a:t>
            </a:fld>
            <a:endParaRPr lang="en-US"/>
          </a:p>
        </p:txBody>
      </p:sp>
    </p:spTree>
    <p:extLst>
      <p:ext uri="{BB962C8B-B14F-4D97-AF65-F5344CB8AC3E}">
        <p14:creationId xmlns:p14="http://schemas.microsoft.com/office/powerpoint/2010/main" val="3206853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1029E-5EB4-44EA-9076-E5CE208B7A5C}" type="datetimeFigureOut">
              <a:rPr lang="en-US" smtClean="0"/>
              <a:t>7/7/2018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B978D-9111-4820-AD76-2924051905CC}" type="slidenum">
              <a:rPr lang="en-US" smtClean="0"/>
              <a:t>‹#›</a:t>
            </a:fld>
            <a:endParaRPr lang="en-US"/>
          </a:p>
        </p:txBody>
      </p:sp>
    </p:spTree>
    <p:extLst>
      <p:ext uri="{BB962C8B-B14F-4D97-AF65-F5344CB8AC3E}">
        <p14:creationId xmlns:p14="http://schemas.microsoft.com/office/powerpoint/2010/main" val="425459700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577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D447-3A03-4EE7-9D58-14D3417901B4}"/>
              </a:ext>
            </a:extLst>
          </p:cNvPr>
          <p:cNvSpPr>
            <a:spLocks noGrp="1"/>
          </p:cNvSpPr>
          <p:nvPr>
            <p:ph type="title"/>
          </p:nvPr>
        </p:nvSpPr>
        <p:spPr/>
        <p:txBody>
          <a:bodyPr/>
          <a:lstStyle/>
          <a:p>
            <a:pPr algn="ctr"/>
            <a:r>
              <a:rPr lang="en-US" b="1" dirty="0">
                <a:solidFill>
                  <a:srgbClr val="002060"/>
                </a:solidFill>
                <a:latin typeface="+mn-lt"/>
              </a:rPr>
              <a:t>3. Cain Was Envious</a:t>
            </a:r>
          </a:p>
        </p:txBody>
      </p:sp>
      <p:sp>
        <p:nvSpPr>
          <p:cNvPr id="3" name="Content Placeholder 2">
            <a:extLst>
              <a:ext uri="{FF2B5EF4-FFF2-40B4-BE49-F238E27FC236}">
                <a16:creationId xmlns:a16="http://schemas.microsoft.com/office/drawing/2014/main" id="{9FC752EC-3C20-4433-9966-8538A5F4CC7D}"/>
              </a:ext>
            </a:extLst>
          </p:cNvPr>
          <p:cNvSpPr>
            <a:spLocks noGrp="1"/>
          </p:cNvSpPr>
          <p:nvPr>
            <p:ph idx="1"/>
          </p:nvPr>
        </p:nvSpPr>
        <p:spPr/>
        <p:txBody>
          <a:bodyPr>
            <a:normAutofit/>
          </a:bodyPr>
          <a:lstStyle/>
          <a:p>
            <a:r>
              <a:rPr lang="en-US" b="1" dirty="0"/>
              <a:t>Envy is a source for </a:t>
            </a:r>
            <a:r>
              <a:rPr lang="en-US" b="1" i="1" dirty="0"/>
              <a:t>“every evil thing” </a:t>
            </a:r>
            <a:r>
              <a:rPr lang="en-US" b="1" dirty="0"/>
              <a:t>- </a:t>
            </a:r>
            <a:r>
              <a:rPr lang="en-US" b="1" dirty="0">
                <a:solidFill>
                  <a:srgbClr val="002060"/>
                </a:solidFill>
              </a:rPr>
              <a:t>James 3:16</a:t>
            </a:r>
          </a:p>
          <a:p>
            <a:endParaRPr lang="en-US" sz="800" b="1" dirty="0"/>
          </a:p>
          <a:p>
            <a:pPr lvl="1"/>
            <a:r>
              <a:rPr lang="en-US" sz="2800" b="1" dirty="0"/>
              <a:t>Joseph’s brothers sold him into slavery because of envy - </a:t>
            </a:r>
            <a:r>
              <a:rPr lang="en-US" sz="2800" b="1" dirty="0">
                <a:solidFill>
                  <a:srgbClr val="002060"/>
                </a:solidFill>
              </a:rPr>
              <a:t>Gen. 37:11</a:t>
            </a:r>
          </a:p>
          <a:p>
            <a:pPr lvl="1"/>
            <a:r>
              <a:rPr lang="en-US" sz="2800" b="1" dirty="0"/>
              <a:t>Saul tried to kill David because of envy - </a:t>
            </a:r>
            <a:br>
              <a:rPr lang="en-US" sz="2800" b="1" dirty="0"/>
            </a:br>
            <a:r>
              <a:rPr lang="en-US" sz="2800" b="1" dirty="0">
                <a:solidFill>
                  <a:srgbClr val="002060"/>
                </a:solidFill>
              </a:rPr>
              <a:t>1 Sam. 18</a:t>
            </a:r>
          </a:p>
          <a:p>
            <a:pPr lvl="1"/>
            <a:r>
              <a:rPr lang="en-US" sz="2800" b="1" dirty="0"/>
              <a:t>Jesus was delivered up by the elders and chief priests because of envy - </a:t>
            </a:r>
            <a:r>
              <a:rPr lang="en-US" sz="2800" b="1" dirty="0">
                <a:solidFill>
                  <a:srgbClr val="002060"/>
                </a:solidFill>
              </a:rPr>
              <a:t>Matt. 27:18</a:t>
            </a:r>
          </a:p>
          <a:p>
            <a:pPr lvl="1"/>
            <a:r>
              <a:rPr lang="en-US" sz="2800" b="1" dirty="0"/>
              <a:t>Envy is a work of the flesh - </a:t>
            </a:r>
            <a:r>
              <a:rPr lang="en-US" sz="2800" b="1" dirty="0">
                <a:solidFill>
                  <a:srgbClr val="002060"/>
                </a:solidFill>
              </a:rPr>
              <a:t>Gal. 5:19-21</a:t>
            </a:r>
          </a:p>
        </p:txBody>
      </p:sp>
    </p:spTree>
    <p:extLst>
      <p:ext uri="{BB962C8B-B14F-4D97-AF65-F5344CB8AC3E}">
        <p14:creationId xmlns:p14="http://schemas.microsoft.com/office/powerpoint/2010/main" val="10921934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D447-3A03-4EE7-9D58-14D3417901B4}"/>
              </a:ext>
            </a:extLst>
          </p:cNvPr>
          <p:cNvSpPr>
            <a:spLocks noGrp="1"/>
          </p:cNvSpPr>
          <p:nvPr>
            <p:ph type="title"/>
          </p:nvPr>
        </p:nvSpPr>
        <p:spPr/>
        <p:txBody>
          <a:bodyPr/>
          <a:lstStyle/>
          <a:p>
            <a:pPr algn="ctr"/>
            <a:r>
              <a:rPr lang="en-US" b="1" dirty="0">
                <a:solidFill>
                  <a:srgbClr val="002060"/>
                </a:solidFill>
                <a:latin typeface="+mn-lt"/>
              </a:rPr>
              <a:t>4. Cain Ignored God’s Warning</a:t>
            </a:r>
          </a:p>
        </p:txBody>
      </p:sp>
      <p:sp>
        <p:nvSpPr>
          <p:cNvPr id="3" name="Content Placeholder 2">
            <a:extLst>
              <a:ext uri="{FF2B5EF4-FFF2-40B4-BE49-F238E27FC236}">
                <a16:creationId xmlns:a16="http://schemas.microsoft.com/office/drawing/2014/main" id="{9FC752EC-3C20-4433-9966-8538A5F4CC7D}"/>
              </a:ext>
            </a:extLst>
          </p:cNvPr>
          <p:cNvSpPr>
            <a:spLocks noGrp="1"/>
          </p:cNvSpPr>
          <p:nvPr>
            <p:ph idx="1"/>
          </p:nvPr>
        </p:nvSpPr>
        <p:spPr/>
        <p:txBody>
          <a:bodyPr>
            <a:normAutofit/>
          </a:bodyPr>
          <a:lstStyle/>
          <a:p>
            <a:r>
              <a:rPr lang="en-US" b="1" dirty="0"/>
              <a:t>God took the time to warn Cain - </a:t>
            </a:r>
            <a:r>
              <a:rPr lang="en-US" b="1" dirty="0">
                <a:solidFill>
                  <a:srgbClr val="002060"/>
                </a:solidFill>
              </a:rPr>
              <a:t>Gen. 4:7</a:t>
            </a:r>
          </a:p>
          <a:p>
            <a:endParaRPr lang="en-US" sz="800" b="1" dirty="0">
              <a:solidFill>
                <a:srgbClr val="002060"/>
              </a:solidFill>
            </a:endParaRPr>
          </a:p>
          <a:p>
            <a:r>
              <a:rPr lang="en-US" b="1" dirty="0"/>
              <a:t>Cain’s parents ignored God’s warning - </a:t>
            </a:r>
            <a:r>
              <a:rPr lang="en-US" b="1" dirty="0">
                <a:solidFill>
                  <a:srgbClr val="002060"/>
                </a:solidFill>
              </a:rPr>
              <a:t>Gen. 2:17</a:t>
            </a:r>
            <a:endParaRPr lang="en-US" sz="2800" b="1" dirty="0">
              <a:solidFill>
                <a:srgbClr val="002060"/>
              </a:solidFill>
            </a:endParaRPr>
          </a:p>
          <a:p>
            <a:endParaRPr lang="en-US" sz="800" b="1" dirty="0"/>
          </a:p>
          <a:p>
            <a:r>
              <a:rPr lang="en-US" b="1" dirty="0"/>
              <a:t>God warns us through His word - </a:t>
            </a:r>
            <a:r>
              <a:rPr lang="en-US" b="1" dirty="0">
                <a:solidFill>
                  <a:srgbClr val="002060"/>
                </a:solidFill>
              </a:rPr>
              <a:t>Psalm 19:11</a:t>
            </a:r>
          </a:p>
        </p:txBody>
      </p:sp>
    </p:spTree>
    <p:extLst>
      <p:ext uri="{BB962C8B-B14F-4D97-AF65-F5344CB8AC3E}">
        <p14:creationId xmlns:p14="http://schemas.microsoft.com/office/powerpoint/2010/main" val="11851947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D447-3A03-4EE7-9D58-14D3417901B4}"/>
              </a:ext>
            </a:extLst>
          </p:cNvPr>
          <p:cNvSpPr>
            <a:spLocks noGrp="1"/>
          </p:cNvSpPr>
          <p:nvPr>
            <p:ph type="title"/>
          </p:nvPr>
        </p:nvSpPr>
        <p:spPr/>
        <p:txBody>
          <a:bodyPr/>
          <a:lstStyle/>
          <a:p>
            <a:pPr algn="ctr"/>
            <a:r>
              <a:rPr lang="en-US" b="1" dirty="0">
                <a:solidFill>
                  <a:srgbClr val="002060"/>
                </a:solidFill>
                <a:latin typeface="+mn-lt"/>
              </a:rPr>
              <a:t>5. Cain Would Not Master Sin</a:t>
            </a:r>
          </a:p>
        </p:txBody>
      </p:sp>
      <p:sp>
        <p:nvSpPr>
          <p:cNvPr id="3" name="Content Placeholder 2">
            <a:extLst>
              <a:ext uri="{FF2B5EF4-FFF2-40B4-BE49-F238E27FC236}">
                <a16:creationId xmlns:a16="http://schemas.microsoft.com/office/drawing/2014/main" id="{9FC752EC-3C20-4433-9966-8538A5F4CC7D}"/>
              </a:ext>
            </a:extLst>
          </p:cNvPr>
          <p:cNvSpPr>
            <a:spLocks noGrp="1"/>
          </p:cNvSpPr>
          <p:nvPr>
            <p:ph idx="1"/>
          </p:nvPr>
        </p:nvSpPr>
        <p:spPr>
          <a:xfrm>
            <a:off x="628650" y="1825625"/>
            <a:ext cx="7886700" cy="4522166"/>
          </a:xfrm>
        </p:spPr>
        <p:txBody>
          <a:bodyPr>
            <a:normAutofit/>
          </a:bodyPr>
          <a:lstStyle/>
          <a:p>
            <a:pPr marL="0" indent="0">
              <a:buNone/>
            </a:pPr>
            <a:endParaRPr lang="en-US" sz="900" b="1" dirty="0"/>
          </a:p>
          <a:p>
            <a:pPr marL="0" indent="0">
              <a:buNone/>
            </a:pPr>
            <a:r>
              <a:rPr lang="en-US" b="1" dirty="0"/>
              <a:t>“If you do well, will not your countenance be lifted up? And if you do not do well, sin is crouching at the door; and its desire is for you, </a:t>
            </a:r>
            <a:r>
              <a:rPr lang="en-US" b="1" i="1" dirty="0">
                <a:solidFill>
                  <a:srgbClr val="C00000"/>
                </a:solidFill>
              </a:rPr>
              <a:t>but you must master it</a:t>
            </a:r>
            <a:r>
              <a:rPr lang="en-US" b="1" dirty="0"/>
              <a:t>.” </a:t>
            </a:r>
          </a:p>
          <a:p>
            <a:pPr marL="0" indent="0" algn="r">
              <a:buNone/>
            </a:pPr>
            <a:r>
              <a:rPr lang="en-US" b="1" dirty="0"/>
              <a:t>Genesis 4:7, NASU</a:t>
            </a:r>
          </a:p>
        </p:txBody>
      </p:sp>
    </p:spTree>
    <p:extLst>
      <p:ext uri="{BB962C8B-B14F-4D97-AF65-F5344CB8AC3E}">
        <p14:creationId xmlns:p14="http://schemas.microsoft.com/office/powerpoint/2010/main" val="39958130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D447-3A03-4EE7-9D58-14D3417901B4}"/>
              </a:ext>
            </a:extLst>
          </p:cNvPr>
          <p:cNvSpPr>
            <a:spLocks noGrp="1"/>
          </p:cNvSpPr>
          <p:nvPr>
            <p:ph type="title"/>
          </p:nvPr>
        </p:nvSpPr>
        <p:spPr/>
        <p:txBody>
          <a:bodyPr>
            <a:normAutofit/>
          </a:bodyPr>
          <a:lstStyle/>
          <a:p>
            <a:pPr algn="ctr"/>
            <a:r>
              <a:rPr lang="en-US" b="1" dirty="0">
                <a:solidFill>
                  <a:srgbClr val="002060"/>
                </a:solidFill>
                <a:latin typeface="+mn-lt"/>
              </a:rPr>
              <a:t>6. Cain Refused To Accept Responsibility</a:t>
            </a:r>
          </a:p>
        </p:txBody>
      </p:sp>
      <p:sp>
        <p:nvSpPr>
          <p:cNvPr id="3" name="Content Placeholder 2">
            <a:extLst>
              <a:ext uri="{FF2B5EF4-FFF2-40B4-BE49-F238E27FC236}">
                <a16:creationId xmlns:a16="http://schemas.microsoft.com/office/drawing/2014/main" id="{9FC752EC-3C20-4433-9966-8538A5F4CC7D}"/>
              </a:ext>
            </a:extLst>
          </p:cNvPr>
          <p:cNvSpPr>
            <a:spLocks noGrp="1"/>
          </p:cNvSpPr>
          <p:nvPr>
            <p:ph idx="1"/>
          </p:nvPr>
        </p:nvSpPr>
        <p:spPr>
          <a:xfrm>
            <a:off x="628650" y="1921565"/>
            <a:ext cx="7886700" cy="4255398"/>
          </a:xfrm>
        </p:spPr>
        <p:txBody>
          <a:bodyPr>
            <a:normAutofit/>
          </a:bodyPr>
          <a:lstStyle/>
          <a:p>
            <a:r>
              <a:rPr lang="en-US" b="1" dirty="0"/>
              <a:t>Cain refused to accept responsibility for his brother’s well-being - </a:t>
            </a:r>
            <a:r>
              <a:rPr lang="en-US" b="1" dirty="0">
                <a:solidFill>
                  <a:srgbClr val="002060"/>
                </a:solidFill>
              </a:rPr>
              <a:t>Gen. 4:9</a:t>
            </a:r>
          </a:p>
          <a:p>
            <a:endParaRPr lang="en-US" sz="800" b="1" dirty="0">
              <a:solidFill>
                <a:srgbClr val="002060"/>
              </a:solidFill>
            </a:endParaRPr>
          </a:p>
          <a:p>
            <a:r>
              <a:rPr lang="en-US" b="1" dirty="0"/>
              <a:t>Cain did not want to accept the punishment for his sin - </a:t>
            </a:r>
            <a:r>
              <a:rPr lang="en-US" b="1" dirty="0">
                <a:solidFill>
                  <a:srgbClr val="002060"/>
                </a:solidFill>
              </a:rPr>
              <a:t>Gen. 4:13</a:t>
            </a:r>
            <a:endParaRPr lang="en-US" sz="2800" b="1" dirty="0">
              <a:solidFill>
                <a:srgbClr val="002060"/>
              </a:solidFill>
            </a:endParaRPr>
          </a:p>
          <a:p>
            <a:endParaRPr lang="en-US" sz="800" b="1" dirty="0"/>
          </a:p>
          <a:p>
            <a:r>
              <a:rPr lang="en-US" b="1" dirty="0"/>
              <a:t>God holds us responsible and accountable for our choices and actions - </a:t>
            </a:r>
            <a:r>
              <a:rPr lang="en-US" b="1" dirty="0">
                <a:solidFill>
                  <a:srgbClr val="002060"/>
                </a:solidFill>
              </a:rPr>
              <a:t>Gal. 6:7; Rom. 14:10-12</a:t>
            </a:r>
          </a:p>
        </p:txBody>
      </p:sp>
    </p:spTree>
    <p:extLst>
      <p:ext uri="{BB962C8B-B14F-4D97-AF65-F5344CB8AC3E}">
        <p14:creationId xmlns:p14="http://schemas.microsoft.com/office/powerpoint/2010/main" val="19661525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85C4-F5D8-4134-A79D-C6765806F3B4}"/>
              </a:ext>
            </a:extLst>
          </p:cNvPr>
          <p:cNvSpPr>
            <a:spLocks noGrp="1"/>
          </p:cNvSpPr>
          <p:nvPr>
            <p:ph type="title"/>
          </p:nvPr>
        </p:nvSpPr>
        <p:spPr/>
        <p:txBody>
          <a:bodyPr>
            <a:normAutofit/>
          </a:bodyPr>
          <a:lstStyle/>
          <a:p>
            <a:pPr algn="ctr"/>
            <a:r>
              <a:rPr lang="en-US" sz="4800" b="1" dirty="0">
                <a:solidFill>
                  <a:srgbClr val="002060"/>
                </a:solidFill>
                <a:latin typeface="+mn-lt"/>
              </a:rPr>
              <a:t>The Way of Cain</a:t>
            </a:r>
          </a:p>
        </p:txBody>
      </p:sp>
      <p:sp>
        <p:nvSpPr>
          <p:cNvPr id="3" name="Content Placeholder 2">
            <a:extLst>
              <a:ext uri="{FF2B5EF4-FFF2-40B4-BE49-F238E27FC236}">
                <a16:creationId xmlns:a16="http://schemas.microsoft.com/office/drawing/2014/main" id="{97C541AC-EF2D-48CD-B2A7-EBD521AC011F}"/>
              </a:ext>
            </a:extLst>
          </p:cNvPr>
          <p:cNvSpPr>
            <a:spLocks noGrp="1"/>
          </p:cNvSpPr>
          <p:nvPr>
            <p:ph idx="1"/>
          </p:nvPr>
        </p:nvSpPr>
        <p:spPr>
          <a:xfrm>
            <a:off x="628650" y="1836461"/>
            <a:ext cx="7886700" cy="3570424"/>
          </a:xfrm>
        </p:spPr>
        <p:txBody>
          <a:bodyPr>
            <a:normAutofit/>
          </a:bodyPr>
          <a:lstStyle/>
          <a:p>
            <a:pPr marL="514350" indent="-514350">
              <a:buFont typeface="+mj-lt"/>
              <a:buAutoNum type="arabicPeriod"/>
            </a:pPr>
            <a:r>
              <a:rPr lang="en-US" sz="3200" b="1" dirty="0"/>
              <a:t>Cain Was Religious</a:t>
            </a:r>
          </a:p>
          <a:p>
            <a:pPr marL="514350" indent="-514350">
              <a:buFont typeface="+mj-lt"/>
              <a:buAutoNum type="arabicPeriod"/>
            </a:pPr>
            <a:r>
              <a:rPr lang="en-US" sz="3200" b="1" dirty="0"/>
              <a:t>Cain Was Self-Willed</a:t>
            </a:r>
          </a:p>
          <a:p>
            <a:pPr marL="514350" indent="-514350">
              <a:buFont typeface="+mj-lt"/>
              <a:buAutoNum type="arabicPeriod"/>
            </a:pPr>
            <a:r>
              <a:rPr lang="en-US" sz="3200" b="1" dirty="0"/>
              <a:t>Cain Was Envious</a:t>
            </a:r>
          </a:p>
          <a:p>
            <a:pPr marL="514350" indent="-514350">
              <a:buFont typeface="+mj-lt"/>
              <a:buAutoNum type="arabicPeriod"/>
            </a:pPr>
            <a:r>
              <a:rPr lang="en-US" sz="3200" b="1" dirty="0"/>
              <a:t>Cain Ignored God’s Warning</a:t>
            </a:r>
          </a:p>
          <a:p>
            <a:pPr marL="514350" indent="-514350">
              <a:buFont typeface="+mj-lt"/>
              <a:buAutoNum type="arabicPeriod"/>
            </a:pPr>
            <a:r>
              <a:rPr lang="en-US" sz="3200" b="1" dirty="0"/>
              <a:t>Cain Would Not Master Sin</a:t>
            </a:r>
          </a:p>
          <a:p>
            <a:pPr marL="514350" indent="-514350">
              <a:buFont typeface="+mj-lt"/>
              <a:buAutoNum type="arabicPeriod"/>
            </a:pPr>
            <a:r>
              <a:rPr lang="en-US" sz="3200" b="1" dirty="0"/>
              <a:t>Cain Refused To Accept Responsibility</a:t>
            </a:r>
          </a:p>
        </p:txBody>
      </p:sp>
      <p:sp>
        <p:nvSpPr>
          <p:cNvPr id="4" name="Rectangle: Rounded Corners 3">
            <a:extLst>
              <a:ext uri="{FF2B5EF4-FFF2-40B4-BE49-F238E27FC236}">
                <a16:creationId xmlns:a16="http://schemas.microsoft.com/office/drawing/2014/main" id="{EC050508-BEBA-4D62-A428-CA406C746A3C}"/>
              </a:ext>
            </a:extLst>
          </p:cNvPr>
          <p:cNvSpPr/>
          <p:nvPr/>
        </p:nvSpPr>
        <p:spPr>
          <a:xfrm>
            <a:off x="2504660" y="5777948"/>
            <a:ext cx="6010689" cy="714926"/>
          </a:xfrm>
          <a:prstGeom prst="roundRect">
            <a:avLst/>
          </a:prstGeom>
          <a:solidFill>
            <a:srgbClr val="00206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BBA530C-5D86-46D3-A8D0-1205F0B544EA}"/>
              </a:ext>
            </a:extLst>
          </p:cNvPr>
          <p:cNvSpPr txBox="1"/>
          <p:nvPr/>
        </p:nvSpPr>
        <p:spPr>
          <a:xfrm>
            <a:off x="2902227" y="5897216"/>
            <a:ext cx="5353878" cy="523220"/>
          </a:xfrm>
          <a:prstGeom prst="rect">
            <a:avLst/>
          </a:prstGeom>
          <a:noFill/>
        </p:spPr>
        <p:txBody>
          <a:bodyPr wrap="square" rtlCol="0">
            <a:spAutoFit/>
          </a:bodyPr>
          <a:lstStyle/>
          <a:p>
            <a:r>
              <a:rPr lang="en-US" sz="2800" dirty="0">
                <a:solidFill>
                  <a:schemeClr val="bg1"/>
                </a:solidFill>
              </a:rPr>
              <a:t>Are we walking in the way of Cain?</a:t>
            </a:r>
          </a:p>
        </p:txBody>
      </p:sp>
    </p:spTree>
    <p:extLst>
      <p:ext uri="{BB962C8B-B14F-4D97-AF65-F5344CB8AC3E}">
        <p14:creationId xmlns:p14="http://schemas.microsoft.com/office/powerpoint/2010/main" val="405456126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6744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C94D2976-BE32-4399-AC82-7A633E767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44"/>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AED13691-3774-4BE0-B785-4D243B5D9780}"/>
              </a:ext>
            </a:extLst>
          </p:cNvPr>
          <p:cNvSpPr>
            <a:spLocks noGrp="1"/>
          </p:cNvSpPr>
          <p:nvPr>
            <p:ph type="subTitle" idx="1"/>
          </p:nvPr>
        </p:nvSpPr>
        <p:spPr>
          <a:xfrm>
            <a:off x="1143000" y="6105944"/>
            <a:ext cx="6858000" cy="586401"/>
          </a:xfrm>
        </p:spPr>
        <p:txBody>
          <a:bodyPr>
            <a:normAutofit/>
          </a:bodyPr>
          <a:lstStyle/>
          <a:p>
            <a:r>
              <a:rPr lang="en-US" sz="3600" b="1" dirty="0">
                <a:solidFill>
                  <a:schemeClr val="accent4">
                    <a:lumMod val="60000"/>
                    <a:lumOff val="40000"/>
                  </a:schemeClr>
                </a:solidFill>
              </a:rPr>
              <a:t>Genesis 4:1-13</a:t>
            </a:r>
          </a:p>
        </p:txBody>
      </p:sp>
    </p:spTree>
    <p:extLst>
      <p:ext uri="{BB962C8B-B14F-4D97-AF65-F5344CB8AC3E}">
        <p14:creationId xmlns:p14="http://schemas.microsoft.com/office/powerpoint/2010/main" val="39644623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D447-3A03-4EE7-9D58-14D3417901B4}"/>
              </a:ext>
            </a:extLst>
          </p:cNvPr>
          <p:cNvSpPr>
            <a:spLocks noGrp="1"/>
          </p:cNvSpPr>
          <p:nvPr>
            <p:ph type="title"/>
          </p:nvPr>
        </p:nvSpPr>
        <p:spPr/>
        <p:txBody>
          <a:bodyPr/>
          <a:lstStyle/>
          <a:p>
            <a:pPr algn="ctr"/>
            <a:r>
              <a:rPr lang="en-US" b="1" dirty="0">
                <a:solidFill>
                  <a:srgbClr val="002060"/>
                </a:solidFill>
                <a:latin typeface="+mn-lt"/>
              </a:rPr>
              <a:t>1. Cain Was Religious</a:t>
            </a:r>
          </a:p>
        </p:txBody>
      </p:sp>
      <p:sp>
        <p:nvSpPr>
          <p:cNvPr id="3" name="Content Placeholder 2">
            <a:extLst>
              <a:ext uri="{FF2B5EF4-FFF2-40B4-BE49-F238E27FC236}">
                <a16:creationId xmlns:a16="http://schemas.microsoft.com/office/drawing/2014/main" id="{9FC752EC-3C20-4433-9966-8538A5F4CC7D}"/>
              </a:ext>
            </a:extLst>
          </p:cNvPr>
          <p:cNvSpPr>
            <a:spLocks noGrp="1"/>
          </p:cNvSpPr>
          <p:nvPr>
            <p:ph idx="1"/>
          </p:nvPr>
        </p:nvSpPr>
        <p:spPr/>
        <p:txBody>
          <a:bodyPr>
            <a:normAutofit/>
          </a:bodyPr>
          <a:lstStyle/>
          <a:p>
            <a:r>
              <a:rPr lang="en-US" sz="3200" b="1" dirty="0"/>
              <a:t>One’s religious service may be in error.</a:t>
            </a:r>
          </a:p>
          <a:p>
            <a:pPr lvl="1"/>
            <a:r>
              <a:rPr lang="en-US" sz="2800" b="1" dirty="0">
                <a:solidFill>
                  <a:srgbClr val="002060"/>
                </a:solidFill>
              </a:rPr>
              <a:t>Heb. 11:4; Rom. 10:17</a:t>
            </a:r>
          </a:p>
          <a:p>
            <a:r>
              <a:rPr lang="en-US" sz="3200" b="1" dirty="0"/>
              <a:t>One’s religious service may be in vain.</a:t>
            </a:r>
          </a:p>
          <a:p>
            <a:pPr lvl="1"/>
            <a:r>
              <a:rPr lang="en-US" sz="2800" b="1" dirty="0">
                <a:solidFill>
                  <a:srgbClr val="002060"/>
                </a:solidFill>
              </a:rPr>
              <a:t>Matthew 15:8-9</a:t>
            </a:r>
          </a:p>
        </p:txBody>
      </p:sp>
    </p:spTree>
    <p:extLst>
      <p:ext uri="{BB962C8B-B14F-4D97-AF65-F5344CB8AC3E}">
        <p14:creationId xmlns:p14="http://schemas.microsoft.com/office/powerpoint/2010/main" val="13615830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D447-3A03-4EE7-9D58-14D3417901B4}"/>
              </a:ext>
            </a:extLst>
          </p:cNvPr>
          <p:cNvSpPr>
            <a:spLocks noGrp="1"/>
          </p:cNvSpPr>
          <p:nvPr>
            <p:ph type="title"/>
          </p:nvPr>
        </p:nvSpPr>
        <p:spPr/>
        <p:txBody>
          <a:bodyPr/>
          <a:lstStyle/>
          <a:p>
            <a:pPr algn="ctr"/>
            <a:r>
              <a:rPr lang="en-US" b="1" dirty="0">
                <a:solidFill>
                  <a:srgbClr val="002060"/>
                </a:solidFill>
                <a:latin typeface="+mn-lt"/>
              </a:rPr>
              <a:t>2. Cain Was Self-Willed</a:t>
            </a:r>
          </a:p>
        </p:txBody>
      </p:sp>
      <p:sp>
        <p:nvSpPr>
          <p:cNvPr id="3" name="Content Placeholder 2">
            <a:extLst>
              <a:ext uri="{FF2B5EF4-FFF2-40B4-BE49-F238E27FC236}">
                <a16:creationId xmlns:a16="http://schemas.microsoft.com/office/drawing/2014/main" id="{9FC752EC-3C20-4433-9966-8538A5F4CC7D}"/>
              </a:ext>
            </a:extLst>
          </p:cNvPr>
          <p:cNvSpPr>
            <a:spLocks noGrp="1"/>
          </p:cNvSpPr>
          <p:nvPr>
            <p:ph idx="1"/>
          </p:nvPr>
        </p:nvSpPr>
        <p:spPr/>
        <p:txBody>
          <a:bodyPr>
            <a:normAutofit/>
          </a:bodyPr>
          <a:lstStyle/>
          <a:p>
            <a:r>
              <a:rPr lang="en-US" sz="3200" b="1" dirty="0"/>
              <a:t>Cain offered what he wanted to offer, with no true respect for God or His authority. </a:t>
            </a:r>
          </a:p>
          <a:p>
            <a:r>
              <a:rPr lang="en-US" sz="3200" b="1" dirty="0"/>
              <a:t>Therefore, God had no respect for Cain or his offering. </a:t>
            </a:r>
            <a:endParaRPr lang="en-US" sz="2800" b="1" dirty="0">
              <a:solidFill>
                <a:srgbClr val="002060"/>
              </a:solidFill>
            </a:endParaRPr>
          </a:p>
        </p:txBody>
      </p:sp>
    </p:spTree>
    <p:extLst>
      <p:ext uri="{BB962C8B-B14F-4D97-AF65-F5344CB8AC3E}">
        <p14:creationId xmlns:p14="http://schemas.microsoft.com/office/powerpoint/2010/main" val="1412562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D447-3A03-4EE7-9D58-14D3417901B4}"/>
              </a:ext>
            </a:extLst>
          </p:cNvPr>
          <p:cNvSpPr>
            <a:spLocks noGrp="1"/>
          </p:cNvSpPr>
          <p:nvPr>
            <p:ph type="title"/>
          </p:nvPr>
        </p:nvSpPr>
        <p:spPr/>
        <p:txBody>
          <a:bodyPr/>
          <a:lstStyle/>
          <a:p>
            <a:pPr algn="ctr"/>
            <a:r>
              <a:rPr lang="en-US" b="1" dirty="0">
                <a:solidFill>
                  <a:srgbClr val="002060"/>
                </a:solidFill>
                <a:latin typeface="+mn-lt"/>
              </a:rPr>
              <a:t>2. Cain Was Self-Willed</a:t>
            </a:r>
          </a:p>
        </p:txBody>
      </p:sp>
      <p:sp>
        <p:nvSpPr>
          <p:cNvPr id="3" name="Content Placeholder 2">
            <a:extLst>
              <a:ext uri="{FF2B5EF4-FFF2-40B4-BE49-F238E27FC236}">
                <a16:creationId xmlns:a16="http://schemas.microsoft.com/office/drawing/2014/main" id="{9FC752EC-3C20-4433-9966-8538A5F4CC7D}"/>
              </a:ext>
            </a:extLst>
          </p:cNvPr>
          <p:cNvSpPr>
            <a:spLocks noGrp="1"/>
          </p:cNvSpPr>
          <p:nvPr>
            <p:ph idx="1"/>
          </p:nvPr>
        </p:nvSpPr>
        <p:spPr>
          <a:xfrm>
            <a:off x="628650" y="1825625"/>
            <a:ext cx="7886700" cy="4522166"/>
          </a:xfrm>
        </p:spPr>
        <p:txBody>
          <a:bodyPr>
            <a:normAutofit lnSpcReduction="10000"/>
          </a:bodyPr>
          <a:lstStyle/>
          <a:p>
            <a:pPr marL="0" indent="0" algn="ctr">
              <a:buNone/>
            </a:pPr>
            <a:r>
              <a:rPr lang="en-US" sz="3200" b="1" dirty="0"/>
              <a:t>King Saul</a:t>
            </a:r>
            <a:endParaRPr lang="en-US" sz="2800" b="1" dirty="0">
              <a:solidFill>
                <a:srgbClr val="002060"/>
              </a:solidFill>
            </a:endParaRPr>
          </a:p>
          <a:p>
            <a:pPr marL="0" indent="0">
              <a:buNone/>
            </a:pPr>
            <a:endParaRPr lang="en-US" sz="900" b="1" dirty="0"/>
          </a:p>
          <a:p>
            <a:pPr marL="0" indent="0">
              <a:buNone/>
            </a:pPr>
            <a:r>
              <a:rPr lang="en-US" b="1" dirty="0"/>
              <a:t>“So Samuel said: ‘Has the Lord as great delight in burnt offerings and sacrifices, as in obeying the voice of the Lord? Behold, to obey is better than sacrifice, and to heed than the fat of rams. </a:t>
            </a:r>
          </a:p>
          <a:p>
            <a:pPr marL="0" indent="0">
              <a:buNone/>
            </a:pPr>
            <a:r>
              <a:rPr lang="en-US" b="1" dirty="0"/>
              <a:t>For </a:t>
            </a:r>
            <a:r>
              <a:rPr lang="en-US" b="1" i="1" dirty="0">
                <a:solidFill>
                  <a:srgbClr val="C00000"/>
                </a:solidFill>
              </a:rPr>
              <a:t>rebellion</a:t>
            </a:r>
            <a:r>
              <a:rPr lang="en-US" b="1" dirty="0"/>
              <a:t> is as the sin of witchcraft, and </a:t>
            </a:r>
            <a:r>
              <a:rPr lang="en-US" b="1" i="1" dirty="0">
                <a:solidFill>
                  <a:srgbClr val="C00000"/>
                </a:solidFill>
              </a:rPr>
              <a:t>stubbornness</a:t>
            </a:r>
            <a:r>
              <a:rPr lang="en-US" b="1" dirty="0"/>
              <a:t> is as iniquity and idolatry. Because you have rejected the word of the Lord, He also has rejected you from being king.’” </a:t>
            </a:r>
          </a:p>
          <a:p>
            <a:pPr marL="0" indent="0" algn="r">
              <a:buNone/>
            </a:pPr>
            <a:r>
              <a:rPr lang="en-US" b="1" dirty="0"/>
              <a:t>1 Samuel 15:22-23</a:t>
            </a:r>
          </a:p>
        </p:txBody>
      </p:sp>
    </p:spTree>
    <p:extLst>
      <p:ext uri="{BB962C8B-B14F-4D97-AF65-F5344CB8AC3E}">
        <p14:creationId xmlns:p14="http://schemas.microsoft.com/office/powerpoint/2010/main" val="11109093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D447-3A03-4EE7-9D58-14D3417901B4}"/>
              </a:ext>
            </a:extLst>
          </p:cNvPr>
          <p:cNvSpPr>
            <a:spLocks noGrp="1"/>
          </p:cNvSpPr>
          <p:nvPr>
            <p:ph type="title"/>
          </p:nvPr>
        </p:nvSpPr>
        <p:spPr/>
        <p:txBody>
          <a:bodyPr/>
          <a:lstStyle/>
          <a:p>
            <a:pPr algn="ctr"/>
            <a:r>
              <a:rPr lang="en-US" b="1" dirty="0">
                <a:solidFill>
                  <a:srgbClr val="002060"/>
                </a:solidFill>
                <a:latin typeface="+mn-lt"/>
              </a:rPr>
              <a:t>2. Cain Was Self-Willed</a:t>
            </a:r>
          </a:p>
        </p:txBody>
      </p:sp>
      <p:sp>
        <p:nvSpPr>
          <p:cNvPr id="3" name="Content Placeholder 2">
            <a:extLst>
              <a:ext uri="{FF2B5EF4-FFF2-40B4-BE49-F238E27FC236}">
                <a16:creationId xmlns:a16="http://schemas.microsoft.com/office/drawing/2014/main" id="{9FC752EC-3C20-4433-9966-8538A5F4CC7D}"/>
              </a:ext>
            </a:extLst>
          </p:cNvPr>
          <p:cNvSpPr>
            <a:spLocks noGrp="1"/>
          </p:cNvSpPr>
          <p:nvPr>
            <p:ph idx="1"/>
          </p:nvPr>
        </p:nvSpPr>
        <p:spPr>
          <a:xfrm>
            <a:off x="628650" y="1825624"/>
            <a:ext cx="7886700" cy="4667249"/>
          </a:xfrm>
        </p:spPr>
        <p:txBody>
          <a:bodyPr>
            <a:normAutofit fontScale="92500" lnSpcReduction="10000"/>
          </a:bodyPr>
          <a:lstStyle/>
          <a:p>
            <a:pPr marL="0" indent="0" algn="ctr">
              <a:buNone/>
            </a:pPr>
            <a:r>
              <a:rPr lang="en-US" sz="3200" b="1" dirty="0"/>
              <a:t>The Nation of Israel</a:t>
            </a:r>
            <a:endParaRPr lang="en-US" b="1" dirty="0">
              <a:solidFill>
                <a:srgbClr val="002060"/>
              </a:solidFill>
            </a:endParaRPr>
          </a:p>
          <a:p>
            <a:pPr marL="0" indent="0">
              <a:buNone/>
            </a:pPr>
            <a:endParaRPr lang="en-US" sz="900" b="1" dirty="0"/>
          </a:p>
          <a:p>
            <a:pPr marL="0" indent="0">
              <a:buNone/>
            </a:pPr>
            <a:r>
              <a:rPr lang="en-US" b="1" dirty="0"/>
              <a:t>“And testified against them, that You might bring them back to Your law. Yet they acted proudly, and did not heed Your commandments, but sinned against Your judgments, ‘Which if a man does, he shall live by them.’ And they shrugged their shoulders, stiffened their necks, and would not hear. </a:t>
            </a:r>
          </a:p>
          <a:p>
            <a:pPr marL="0" indent="0">
              <a:buNone/>
            </a:pPr>
            <a:r>
              <a:rPr lang="en-US" b="1" dirty="0"/>
              <a:t>Yet for many years You had patience with them, and testified against them by Your Spirit in Your prophets. Yet they would not listen; therefore You gave them into the hand of the peoples of the lands.” </a:t>
            </a:r>
          </a:p>
          <a:p>
            <a:pPr marL="0" indent="0" algn="r">
              <a:buNone/>
            </a:pPr>
            <a:r>
              <a:rPr lang="en-US" b="1" dirty="0"/>
              <a:t>Nehemiah 9:29-30</a:t>
            </a:r>
            <a:endParaRPr lang="en-US" sz="2800" b="1" dirty="0">
              <a:solidFill>
                <a:srgbClr val="002060"/>
              </a:solidFill>
            </a:endParaRPr>
          </a:p>
        </p:txBody>
      </p:sp>
    </p:spTree>
    <p:extLst>
      <p:ext uri="{BB962C8B-B14F-4D97-AF65-F5344CB8AC3E}">
        <p14:creationId xmlns:p14="http://schemas.microsoft.com/office/powerpoint/2010/main" val="27405064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D447-3A03-4EE7-9D58-14D3417901B4}"/>
              </a:ext>
            </a:extLst>
          </p:cNvPr>
          <p:cNvSpPr>
            <a:spLocks noGrp="1"/>
          </p:cNvSpPr>
          <p:nvPr>
            <p:ph type="title"/>
          </p:nvPr>
        </p:nvSpPr>
        <p:spPr/>
        <p:txBody>
          <a:bodyPr/>
          <a:lstStyle/>
          <a:p>
            <a:pPr algn="ctr"/>
            <a:r>
              <a:rPr lang="en-US" b="1" dirty="0">
                <a:solidFill>
                  <a:srgbClr val="002060"/>
                </a:solidFill>
                <a:latin typeface="+mn-lt"/>
              </a:rPr>
              <a:t>2. Cain Was Self-Willed</a:t>
            </a:r>
          </a:p>
        </p:txBody>
      </p:sp>
      <p:sp>
        <p:nvSpPr>
          <p:cNvPr id="3" name="Content Placeholder 2">
            <a:extLst>
              <a:ext uri="{FF2B5EF4-FFF2-40B4-BE49-F238E27FC236}">
                <a16:creationId xmlns:a16="http://schemas.microsoft.com/office/drawing/2014/main" id="{9FC752EC-3C20-4433-9966-8538A5F4CC7D}"/>
              </a:ext>
            </a:extLst>
          </p:cNvPr>
          <p:cNvSpPr>
            <a:spLocks noGrp="1"/>
          </p:cNvSpPr>
          <p:nvPr>
            <p:ph idx="1"/>
          </p:nvPr>
        </p:nvSpPr>
        <p:spPr>
          <a:xfrm>
            <a:off x="628650" y="1825624"/>
            <a:ext cx="7886700" cy="4667249"/>
          </a:xfrm>
        </p:spPr>
        <p:txBody>
          <a:bodyPr>
            <a:normAutofit fontScale="92500" lnSpcReduction="10000"/>
          </a:bodyPr>
          <a:lstStyle/>
          <a:p>
            <a:pPr marL="0" indent="0" algn="ctr">
              <a:buNone/>
            </a:pPr>
            <a:r>
              <a:rPr lang="en-US" sz="3200" b="1" dirty="0"/>
              <a:t>The Nation of Israel</a:t>
            </a:r>
            <a:endParaRPr lang="en-US" b="1" dirty="0">
              <a:solidFill>
                <a:srgbClr val="002060"/>
              </a:solidFill>
            </a:endParaRPr>
          </a:p>
          <a:p>
            <a:pPr marL="0" indent="0">
              <a:buNone/>
            </a:pPr>
            <a:endParaRPr lang="en-US" sz="900" b="1" dirty="0"/>
          </a:p>
          <a:p>
            <a:pPr marL="0" indent="0">
              <a:buNone/>
            </a:pPr>
            <a:r>
              <a:rPr lang="en-US" b="1" dirty="0"/>
              <a:t>“And testified against them, that You might bring them back to Your law. </a:t>
            </a:r>
            <a:r>
              <a:rPr lang="en-US" b="1" i="1" dirty="0">
                <a:solidFill>
                  <a:srgbClr val="C00000"/>
                </a:solidFill>
              </a:rPr>
              <a:t>Yet they acted proudly</a:t>
            </a:r>
            <a:r>
              <a:rPr lang="en-US" b="1" dirty="0"/>
              <a:t>, and did not heed Your commandments, but sinned against Your judgments, ‘Which if a man does, he shall live by them.’ And they shrugged their shoulders, stiffened their necks, and would not hear. </a:t>
            </a:r>
          </a:p>
          <a:p>
            <a:pPr marL="0" indent="0">
              <a:buNone/>
            </a:pPr>
            <a:r>
              <a:rPr lang="en-US" b="1" dirty="0"/>
              <a:t>Yet for many years You had patience with them, and testified against them by Your Spirit in Your prophets. Yet they would not listen; therefore You gave them into the hand of the peoples of the lands.” </a:t>
            </a:r>
          </a:p>
          <a:p>
            <a:pPr marL="0" indent="0" algn="r">
              <a:buNone/>
            </a:pPr>
            <a:r>
              <a:rPr lang="en-US" b="1" dirty="0"/>
              <a:t>Nehemiah 9:29-30</a:t>
            </a:r>
            <a:endParaRPr lang="en-US" sz="2800" b="1" dirty="0">
              <a:solidFill>
                <a:srgbClr val="002060"/>
              </a:solidFill>
            </a:endParaRPr>
          </a:p>
        </p:txBody>
      </p:sp>
    </p:spTree>
    <p:extLst>
      <p:ext uri="{BB962C8B-B14F-4D97-AF65-F5344CB8AC3E}">
        <p14:creationId xmlns:p14="http://schemas.microsoft.com/office/powerpoint/2010/main" val="24198595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D447-3A03-4EE7-9D58-14D3417901B4}"/>
              </a:ext>
            </a:extLst>
          </p:cNvPr>
          <p:cNvSpPr>
            <a:spLocks noGrp="1"/>
          </p:cNvSpPr>
          <p:nvPr>
            <p:ph type="title"/>
          </p:nvPr>
        </p:nvSpPr>
        <p:spPr/>
        <p:txBody>
          <a:bodyPr/>
          <a:lstStyle/>
          <a:p>
            <a:pPr algn="ctr"/>
            <a:r>
              <a:rPr lang="en-US" b="1" dirty="0">
                <a:solidFill>
                  <a:srgbClr val="002060"/>
                </a:solidFill>
                <a:latin typeface="+mn-lt"/>
              </a:rPr>
              <a:t>2. Cain Was Self-Willed</a:t>
            </a:r>
          </a:p>
        </p:txBody>
      </p:sp>
      <p:sp>
        <p:nvSpPr>
          <p:cNvPr id="3" name="Content Placeholder 2">
            <a:extLst>
              <a:ext uri="{FF2B5EF4-FFF2-40B4-BE49-F238E27FC236}">
                <a16:creationId xmlns:a16="http://schemas.microsoft.com/office/drawing/2014/main" id="{9FC752EC-3C20-4433-9966-8538A5F4CC7D}"/>
              </a:ext>
            </a:extLst>
          </p:cNvPr>
          <p:cNvSpPr>
            <a:spLocks noGrp="1"/>
          </p:cNvSpPr>
          <p:nvPr>
            <p:ph idx="1"/>
          </p:nvPr>
        </p:nvSpPr>
        <p:spPr>
          <a:xfrm>
            <a:off x="628650" y="1825624"/>
            <a:ext cx="7886700" cy="4667249"/>
          </a:xfrm>
        </p:spPr>
        <p:txBody>
          <a:bodyPr>
            <a:normAutofit fontScale="92500" lnSpcReduction="10000"/>
          </a:bodyPr>
          <a:lstStyle/>
          <a:p>
            <a:pPr marL="0" indent="0" algn="ctr">
              <a:buNone/>
            </a:pPr>
            <a:r>
              <a:rPr lang="en-US" sz="3200" b="1" dirty="0"/>
              <a:t>The Nation of Israel</a:t>
            </a:r>
            <a:endParaRPr lang="en-US" b="1" dirty="0">
              <a:solidFill>
                <a:srgbClr val="002060"/>
              </a:solidFill>
            </a:endParaRPr>
          </a:p>
          <a:p>
            <a:pPr marL="0" indent="0">
              <a:buNone/>
            </a:pPr>
            <a:endParaRPr lang="en-US" sz="900" b="1" dirty="0"/>
          </a:p>
          <a:p>
            <a:pPr marL="0" indent="0">
              <a:buNone/>
            </a:pPr>
            <a:r>
              <a:rPr lang="en-US" b="1" dirty="0"/>
              <a:t>“And testified against them, that You might bring them back to Your law. </a:t>
            </a:r>
            <a:r>
              <a:rPr lang="en-US" b="1" i="1" dirty="0"/>
              <a:t>Yet they acted proudly</a:t>
            </a:r>
            <a:r>
              <a:rPr lang="en-US" b="1" dirty="0"/>
              <a:t>, and </a:t>
            </a:r>
            <a:r>
              <a:rPr lang="en-US" b="1" i="1" dirty="0">
                <a:solidFill>
                  <a:srgbClr val="C00000"/>
                </a:solidFill>
              </a:rPr>
              <a:t>did not heed Your commandments</a:t>
            </a:r>
            <a:r>
              <a:rPr lang="en-US" b="1" dirty="0"/>
              <a:t>, but sinned against Your judgments, ‘Which if a man does, he shall live by them.’ And they </a:t>
            </a:r>
            <a:r>
              <a:rPr lang="en-US" b="1" i="1" dirty="0">
                <a:solidFill>
                  <a:srgbClr val="C00000"/>
                </a:solidFill>
              </a:rPr>
              <a:t>shrugged their shoulders</a:t>
            </a:r>
            <a:r>
              <a:rPr lang="en-US" b="1" dirty="0"/>
              <a:t>, </a:t>
            </a:r>
            <a:r>
              <a:rPr lang="en-US" b="1" i="1" dirty="0">
                <a:solidFill>
                  <a:srgbClr val="C00000"/>
                </a:solidFill>
              </a:rPr>
              <a:t>stiffened their necks</a:t>
            </a:r>
            <a:r>
              <a:rPr lang="en-US" b="1" dirty="0"/>
              <a:t>, and </a:t>
            </a:r>
            <a:r>
              <a:rPr lang="en-US" b="1" i="1" dirty="0">
                <a:solidFill>
                  <a:srgbClr val="C00000"/>
                </a:solidFill>
              </a:rPr>
              <a:t>would not hear</a:t>
            </a:r>
            <a:r>
              <a:rPr lang="en-US" b="1" dirty="0"/>
              <a:t>. </a:t>
            </a:r>
          </a:p>
          <a:p>
            <a:pPr marL="0" indent="0">
              <a:buNone/>
            </a:pPr>
            <a:r>
              <a:rPr lang="en-US" b="1" dirty="0"/>
              <a:t>Yet for many years You had patience with them, and testified against them by Your Spirit in Your prophets. Yet </a:t>
            </a:r>
            <a:r>
              <a:rPr lang="en-US" b="1" i="1" dirty="0">
                <a:solidFill>
                  <a:srgbClr val="C00000"/>
                </a:solidFill>
              </a:rPr>
              <a:t>they would not listen</a:t>
            </a:r>
            <a:r>
              <a:rPr lang="en-US" b="1" dirty="0"/>
              <a:t>; therefore You gave them into the hand of the peoples of the lands.” </a:t>
            </a:r>
          </a:p>
          <a:p>
            <a:pPr marL="0" indent="0" algn="r">
              <a:buNone/>
            </a:pPr>
            <a:r>
              <a:rPr lang="en-US" b="1" dirty="0"/>
              <a:t>Nehemiah 9:29-30</a:t>
            </a:r>
            <a:endParaRPr lang="en-US" sz="2800" b="1" dirty="0">
              <a:solidFill>
                <a:srgbClr val="002060"/>
              </a:solidFill>
            </a:endParaRPr>
          </a:p>
        </p:txBody>
      </p:sp>
    </p:spTree>
    <p:extLst>
      <p:ext uri="{BB962C8B-B14F-4D97-AF65-F5344CB8AC3E}">
        <p14:creationId xmlns:p14="http://schemas.microsoft.com/office/powerpoint/2010/main" val="42695968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D447-3A03-4EE7-9D58-14D3417901B4}"/>
              </a:ext>
            </a:extLst>
          </p:cNvPr>
          <p:cNvSpPr>
            <a:spLocks noGrp="1"/>
          </p:cNvSpPr>
          <p:nvPr>
            <p:ph type="title"/>
          </p:nvPr>
        </p:nvSpPr>
        <p:spPr/>
        <p:txBody>
          <a:bodyPr/>
          <a:lstStyle/>
          <a:p>
            <a:pPr algn="ctr"/>
            <a:r>
              <a:rPr lang="en-US" b="1" dirty="0">
                <a:solidFill>
                  <a:srgbClr val="002060"/>
                </a:solidFill>
                <a:latin typeface="+mn-lt"/>
              </a:rPr>
              <a:t>2. Cain Was Self-Willed</a:t>
            </a:r>
          </a:p>
        </p:txBody>
      </p:sp>
      <p:sp>
        <p:nvSpPr>
          <p:cNvPr id="3" name="Content Placeholder 2">
            <a:extLst>
              <a:ext uri="{FF2B5EF4-FFF2-40B4-BE49-F238E27FC236}">
                <a16:creationId xmlns:a16="http://schemas.microsoft.com/office/drawing/2014/main" id="{9FC752EC-3C20-4433-9966-8538A5F4CC7D}"/>
              </a:ext>
            </a:extLst>
          </p:cNvPr>
          <p:cNvSpPr>
            <a:spLocks noGrp="1"/>
          </p:cNvSpPr>
          <p:nvPr>
            <p:ph idx="1"/>
          </p:nvPr>
        </p:nvSpPr>
        <p:spPr>
          <a:xfrm>
            <a:off x="628650" y="1825624"/>
            <a:ext cx="7886700" cy="4667249"/>
          </a:xfrm>
        </p:spPr>
        <p:txBody>
          <a:bodyPr>
            <a:normAutofit fontScale="92500" lnSpcReduction="10000"/>
          </a:bodyPr>
          <a:lstStyle/>
          <a:p>
            <a:pPr marL="0" indent="0" algn="ctr">
              <a:buNone/>
            </a:pPr>
            <a:r>
              <a:rPr lang="en-US" sz="3200" b="1" dirty="0"/>
              <a:t>The Nation of Israel</a:t>
            </a:r>
            <a:endParaRPr lang="en-US" b="1" dirty="0"/>
          </a:p>
          <a:p>
            <a:pPr marL="0" indent="0">
              <a:buNone/>
            </a:pPr>
            <a:endParaRPr lang="en-US" sz="900" b="1" dirty="0"/>
          </a:p>
          <a:p>
            <a:pPr marL="0" indent="0">
              <a:buNone/>
            </a:pPr>
            <a:r>
              <a:rPr lang="en-US" b="1" dirty="0"/>
              <a:t>“And testified against them, that You might bring them back to Your law. Yet they acted proudly, and did not heed Your commandments, but </a:t>
            </a:r>
            <a:r>
              <a:rPr lang="en-US" b="1" i="1" dirty="0">
                <a:solidFill>
                  <a:srgbClr val="C00000"/>
                </a:solidFill>
              </a:rPr>
              <a:t>sinned against Your judgments</a:t>
            </a:r>
            <a:r>
              <a:rPr lang="en-US" b="1" dirty="0"/>
              <a:t>, ‘Which if a man does, he shall live by them.’ And they shrugged their shoulders, stiffened their necks, and would not hear. </a:t>
            </a:r>
          </a:p>
          <a:p>
            <a:pPr marL="0" indent="0">
              <a:buNone/>
            </a:pPr>
            <a:r>
              <a:rPr lang="en-US" b="1" dirty="0"/>
              <a:t>Yet for many years You had patience with them, and testified against them by Your Spirit in Your prophets. Yet they would not listen; </a:t>
            </a:r>
            <a:r>
              <a:rPr lang="en-US" b="1" i="1" dirty="0">
                <a:solidFill>
                  <a:srgbClr val="C00000"/>
                </a:solidFill>
              </a:rPr>
              <a:t>therefore You gave them into the hand of the peoples of the lands</a:t>
            </a:r>
            <a:r>
              <a:rPr lang="en-US" b="1" dirty="0"/>
              <a:t>.” </a:t>
            </a:r>
          </a:p>
          <a:p>
            <a:pPr marL="0" indent="0" algn="r">
              <a:buNone/>
            </a:pPr>
            <a:r>
              <a:rPr lang="en-US" b="1" dirty="0"/>
              <a:t>Nehemiah 9:29-30</a:t>
            </a:r>
            <a:endParaRPr lang="en-US" sz="2800" b="1" dirty="0"/>
          </a:p>
        </p:txBody>
      </p:sp>
    </p:spTree>
    <p:extLst>
      <p:ext uri="{BB962C8B-B14F-4D97-AF65-F5344CB8AC3E}">
        <p14:creationId xmlns:p14="http://schemas.microsoft.com/office/powerpoint/2010/main" val="370117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81</TotalTime>
  <Words>832</Words>
  <Application>Microsoft Office PowerPoint</Application>
  <PresentationFormat>On-screen Show (4:3)</PresentationFormat>
  <Paragraphs>70</Paragraphs>
  <Slides>15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Office Theme</vt:lpstr>
      <vt:lpstr>1_Office Theme</vt:lpstr>
      <vt:lpstr>PowerPoint Presentation</vt:lpstr>
      <vt:lpstr>PowerPoint Presentation</vt:lpstr>
      <vt:lpstr>1. Cain Was Religious</vt:lpstr>
      <vt:lpstr>2. Cain Was Self-Willed</vt:lpstr>
      <vt:lpstr>2. Cain Was Self-Willed</vt:lpstr>
      <vt:lpstr>2. Cain Was Self-Willed</vt:lpstr>
      <vt:lpstr>2. Cain Was Self-Willed</vt:lpstr>
      <vt:lpstr>2. Cain Was Self-Willed</vt:lpstr>
      <vt:lpstr>2. Cain Was Self-Willed</vt:lpstr>
      <vt:lpstr>3. Cain Was Envious</vt:lpstr>
      <vt:lpstr>4. Cain Ignored God’s Warning</vt:lpstr>
      <vt:lpstr>5. Cain Would Not Master Sin</vt:lpstr>
      <vt:lpstr>6. Cain Refused To Accept Responsibility</vt:lpstr>
      <vt:lpstr>The Way of Cain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Way of Cain</dc:title>
  <dc:creator>Heath Rogers</dc:creator>
  <cp:lastModifiedBy>Heath Rogers</cp:lastModifiedBy>
  <cp:revision>12</cp:revision>
  <dcterms:created xsi:type="dcterms:W3CDTF">2018-07-06T17:58:40Z</dcterms:created>
  <dcterms:modified xsi:type="dcterms:W3CDTF">2018-07-07T12:32:32Z</dcterms:modified>
</cp:coreProperties>
</file>