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2" r:id="rId5"/>
    <p:sldId id="263" r:id="rId6"/>
    <p:sldId id="264" r:id="rId7"/>
    <p:sldId id="265" r:id="rId8"/>
    <p:sldId id="266" r:id="rId9"/>
    <p:sldId id="268" r:id="rId10"/>
    <p:sldId id="267" r:id="rId11"/>
    <p:sldId id="270" r:id="rId12"/>
    <p:sldId id="269" r:id="rId13"/>
    <p:sldId id="260"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BD82A-EB3C-4950-A213-714221FC4CA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299596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BD82A-EB3C-4950-A213-714221FC4CA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287395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BD82A-EB3C-4950-A213-714221FC4CA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32327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BD82A-EB3C-4950-A213-714221FC4CA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12861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BD82A-EB3C-4950-A213-714221FC4CA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191405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BD82A-EB3C-4950-A213-714221FC4CA3}"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332057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BD82A-EB3C-4950-A213-714221FC4CA3}" type="datetimeFigureOut">
              <a:rPr lang="en-US" smtClean="0"/>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408509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BD82A-EB3C-4950-A213-714221FC4CA3}" type="datetimeFigureOut">
              <a:rPr lang="en-US" smtClean="0"/>
              <a:t>11/19/2016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38076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BD82A-EB3C-4950-A213-714221FC4CA3}" type="datetimeFigureOut">
              <a:rPr lang="en-US" smtClean="0"/>
              <a:t>11/19/2016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387663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BD82A-EB3C-4950-A213-714221FC4CA3}"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111329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BD82A-EB3C-4950-A213-714221FC4CA3}"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C0FAF-6873-4383-973F-A6FC80590F54}" type="slidenum">
              <a:rPr lang="en-US" smtClean="0"/>
              <a:t>‹#›</a:t>
            </a:fld>
            <a:endParaRPr lang="en-US"/>
          </a:p>
        </p:txBody>
      </p:sp>
    </p:spTree>
    <p:extLst>
      <p:ext uri="{BB962C8B-B14F-4D97-AF65-F5344CB8AC3E}">
        <p14:creationId xmlns:p14="http://schemas.microsoft.com/office/powerpoint/2010/main" val="172024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BD82A-EB3C-4950-A213-714221FC4CA3}" type="datetimeFigureOut">
              <a:rPr lang="en-US" smtClean="0"/>
              <a:t>11/19/2016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C0FAF-6873-4383-973F-A6FC80590F54}" type="slidenum">
              <a:rPr lang="en-US" smtClean="0"/>
              <a:t>‹#›</a:t>
            </a:fld>
            <a:endParaRPr lang="en-US"/>
          </a:p>
        </p:txBody>
      </p:sp>
    </p:spTree>
    <p:extLst>
      <p:ext uri="{BB962C8B-B14F-4D97-AF65-F5344CB8AC3E}">
        <p14:creationId xmlns:p14="http://schemas.microsoft.com/office/powerpoint/2010/main" val="3789749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719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3175">
                  <a:noFill/>
                </a:ln>
                <a:solidFill>
                  <a:srgbClr val="002060"/>
                </a:solidFill>
                <a:latin typeface="Century Gothic" panose="020B0502020202020204" pitchFamily="34" charset="0"/>
              </a:rPr>
              <a:t>3. God Hears Our Prayers</a:t>
            </a:r>
            <a:endParaRPr lang="en-US" dirty="0">
              <a:ln w="3175">
                <a:noFill/>
              </a:ln>
              <a:solidFill>
                <a:srgbClr val="002060"/>
              </a:solidFill>
            </a:endParaRPr>
          </a:p>
        </p:txBody>
      </p:sp>
      <p:sp>
        <p:nvSpPr>
          <p:cNvPr id="3" name="Content Placeholder 2"/>
          <p:cNvSpPr>
            <a:spLocks noGrp="1"/>
          </p:cNvSpPr>
          <p:nvPr>
            <p:ph idx="1"/>
          </p:nvPr>
        </p:nvSpPr>
        <p:spPr>
          <a:xfrm>
            <a:off x="685800" y="1600200"/>
            <a:ext cx="7543800" cy="4525963"/>
          </a:xfrm>
        </p:spPr>
        <p:txBody>
          <a:bodyPr>
            <a:normAutofit/>
          </a:bodyPr>
          <a:lstStyle/>
          <a:p>
            <a:pPr marL="0" lvl="0" indent="0">
              <a:buNone/>
            </a:pPr>
            <a:r>
              <a:rPr lang="en-US" dirty="0" smtClean="0">
                <a:ln w="3175">
                  <a:noFill/>
                </a:ln>
                <a:latin typeface="Century Gothic" panose="020B0502020202020204" pitchFamily="34" charset="0"/>
              </a:rPr>
              <a:t>“</a:t>
            </a:r>
            <a:r>
              <a:rPr lang="en-US" dirty="0" smtClean="0">
                <a:ln w="3175">
                  <a:noFill/>
                </a:ln>
                <a:latin typeface="Century Gothic" panose="020B0502020202020204" pitchFamily="34" charset="0"/>
              </a:rPr>
              <a:t>The righteous cry out, and the Lord hears, and delivers them out of all their troubles. </a:t>
            </a:r>
          </a:p>
          <a:p>
            <a:pPr marL="0" lvl="0" indent="0">
              <a:buNone/>
            </a:pPr>
            <a:r>
              <a:rPr lang="en-US" dirty="0" smtClean="0">
                <a:ln w="3175">
                  <a:noFill/>
                </a:ln>
                <a:latin typeface="Century Gothic" panose="020B0502020202020204" pitchFamily="34" charset="0"/>
              </a:rPr>
              <a:t>  The Lord is near to those who have a broken heart, and saves such as have a contrite spirit.”</a:t>
            </a:r>
          </a:p>
          <a:p>
            <a:pPr marL="0" lvl="0" indent="0" algn="r">
              <a:buNone/>
            </a:pPr>
            <a:r>
              <a:rPr lang="en-US" dirty="0" smtClean="0">
                <a:ln w="3175">
                  <a:noFill/>
                </a:ln>
                <a:latin typeface="Century Gothic" panose="020B0502020202020204" pitchFamily="34" charset="0"/>
              </a:rPr>
              <a:t>Psalm 34:17-18</a:t>
            </a:r>
          </a:p>
        </p:txBody>
      </p:sp>
    </p:spTree>
    <p:extLst>
      <p:ext uri="{BB962C8B-B14F-4D97-AF65-F5344CB8AC3E}">
        <p14:creationId xmlns:p14="http://schemas.microsoft.com/office/powerpoint/2010/main" val="4057059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ln w="3175">
                  <a:noFill/>
                </a:ln>
                <a:solidFill>
                  <a:srgbClr val="002060"/>
                </a:solidFill>
                <a:latin typeface="Century Gothic" panose="020B0502020202020204" pitchFamily="34" charset="0"/>
              </a:rPr>
              <a:t>4. Every Prayer Receives the Right Answer</a:t>
            </a:r>
            <a:endParaRPr lang="en-US" dirty="0">
              <a:ln w="3175">
                <a:noFill/>
              </a:ln>
              <a:solidFill>
                <a:srgbClr val="002060"/>
              </a:solidFill>
            </a:endParaRPr>
          </a:p>
        </p:txBody>
      </p:sp>
    </p:spTree>
    <p:extLst>
      <p:ext uri="{BB962C8B-B14F-4D97-AF65-F5344CB8AC3E}">
        <p14:creationId xmlns:p14="http://schemas.microsoft.com/office/powerpoint/2010/main" val="716743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ln w="3175">
                  <a:noFill/>
                </a:ln>
                <a:solidFill>
                  <a:srgbClr val="002060"/>
                </a:solidFill>
                <a:latin typeface="Century Gothic" panose="020B0502020202020204" pitchFamily="34" charset="0"/>
              </a:rPr>
              <a:t>4. Every Prayer Receives the Right Answer</a:t>
            </a:r>
            <a:endParaRPr lang="en-US" dirty="0">
              <a:ln w="3175">
                <a:noFill/>
              </a:ln>
              <a:solidFill>
                <a:srgbClr val="002060"/>
              </a:solidFill>
            </a:endParaRPr>
          </a:p>
        </p:txBody>
      </p:sp>
      <p:sp>
        <p:nvSpPr>
          <p:cNvPr id="3" name="Content Placeholder 2"/>
          <p:cNvSpPr>
            <a:spLocks noGrp="1"/>
          </p:cNvSpPr>
          <p:nvPr>
            <p:ph idx="1"/>
          </p:nvPr>
        </p:nvSpPr>
        <p:spPr>
          <a:xfrm>
            <a:off x="457200" y="4191000"/>
            <a:ext cx="8305800" cy="2057400"/>
          </a:xfrm>
        </p:spPr>
        <p:txBody>
          <a:bodyPr>
            <a:normAutofit/>
          </a:bodyPr>
          <a:lstStyle/>
          <a:p>
            <a:r>
              <a:rPr lang="en-US" sz="2800" dirty="0" smtClean="0">
                <a:ln w="3175">
                  <a:noFill/>
                </a:ln>
                <a:latin typeface="Century Gothic" panose="020B0502020202020204" pitchFamily="34" charset="0"/>
              </a:rPr>
              <a:t>God gives what is best for us (Matt. 7:7-11).</a:t>
            </a:r>
          </a:p>
          <a:p>
            <a:r>
              <a:rPr lang="en-US" sz="2800" dirty="0" smtClean="0">
                <a:ln w="3175">
                  <a:noFill/>
                </a:ln>
                <a:latin typeface="Century Gothic" panose="020B0502020202020204" pitchFamily="34" charset="0"/>
              </a:rPr>
              <a:t>Sometimes “no” is the answer that we need (2 Cor. 12:7-9).</a:t>
            </a:r>
          </a:p>
          <a:p>
            <a:r>
              <a:rPr lang="en-US" sz="2800" dirty="0" smtClean="0">
                <a:ln w="3175">
                  <a:noFill/>
                </a:ln>
                <a:latin typeface="Century Gothic" panose="020B0502020202020204" pitchFamily="34" charset="0"/>
              </a:rPr>
              <a:t>God answers from His perspective (Is. 55:8-9).</a:t>
            </a:r>
            <a:endParaRPr lang="en-US" sz="2800" dirty="0" smtClean="0">
              <a:ln w="3175">
                <a:noFill/>
              </a:ln>
              <a:solidFill>
                <a:srgbClr val="002060"/>
              </a:solidFill>
              <a:latin typeface="Century Gothic" panose="020B0502020202020204" pitchFamily="34" charset="0"/>
            </a:endParaRPr>
          </a:p>
        </p:txBody>
      </p:sp>
      <p:sp>
        <p:nvSpPr>
          <p:cNvPr id="4" name="Rounded Rectangular Callout 3"/>
          <p:cNvSpPr/>
          <p:nvPr/>
        </p:nvSpPr>
        <p:spPr>
          <a:xfrm rot="10800000">
            <a:off x="533400" y="2133600"/>
            <a:ext cx="1905000" cy="1447800"/>
          </a:xfrm>
          <a:prstGeom prst="wedgeRoundRectCallout">
            <a:avLst>
              <a:gd name="adj1" fmla="val -31742"/>
              <a:gd name="adj2" fmla="val 83553"/>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2514600"/>
            <a:ext cx="1143000" cy="646331"/>
          </a:xfrm>
          <a:prstGeom prst="rect">
            <a:avLst/>
          </a:prstGeom>
          <a:noFill/>
        </p:spPr>
        <p:txBody>
          <a:bodyPr wrap="square" rtlCol="0">
            <a:spAutoFit/>
          </a:bodyPr>
          <a:lstStyle/>
          <a:p>
            <a:pPr algn="ctr"/>
            <a:r>
              <a:rPr lang="en-US" sz="3600" b="1" dirty="0" smtClean="0">
                <a:solidFill>
                  <a:schemeClr val="bg1"/>
                </a:solidFill>
                <a:latin typeface="Century Gothic" panose="020B0502020202020204" pitchFamily="34" charset="0"/>
              </a:rPr>
              <a:t>Yes</a:t>
            </a:r>
            <a:endParaRPr lang="en-US" sz="3600" b="1" dirty="0">
              <a:solidFill>
                <a:schemeClr val="bg1"/>
              </a:solidFill>
              <a:latin typeface="Century Gothic" panose="020B0502020202020204" pitchFamily="34" charset="0"/>
            </a:endParaRPr>
          </a:p>
        </p:txBody>
      </p:sp>
      <p:sp>
        <p:nvSpPr>
          <p:cNvPr id="6" name="Rounded Rectangular Callout 5"/>
          <p:cNvSpPr/>
          <p:nvPr/>
        </p:nvSpPr>
        <p:spPr>
          <a:xfrm rot="10800000">
            <a:off x="2514601" y="2438399"/>
            <a:ext cx="1905000" cy="1447800"/>
          </a:xfrm>
          <a:prstGeom prst="wedgeRoundRectCallout">
            <a:avLst>
              <a:gd name="adj1" fmla="val -22287"/>
              <a:gd name="adj2" fmla="val 85467"/>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95601" y="2819399"/>
            <a:ext cx="1143000" cy="646331"/>
          </a:xfrm>
          <a:prstGeom prst="rect">
            <a:avLst/>
          </a:prstGeom>
          <a:noFill/>
        </p:spPr>
        <p:txBody>
          <a:bodyPr wrap="square" rtlCol="0">
            <a:spAutoFit/>
          </a:bodyPr>
          <a:lstStyle/>
          <a:p>
            <a:pPr algn="ctr"/>
            <a:r>
              <a:rPr lang="en-US" sz="3600" b="1" dirty="0" smtClean="0">
                <a:solidFill>
                  <a:schemeClr val="bg1"/>
                </a:solidFill>
                <a:latin typeface="Century Gothic" panose="020B0502020202020204" pitchFamily="34" charset="0"/>
              </a:rPr>
              <a:t>No</a:t>
            </a:r>
            <a:endParaRPr lang="en-US" sz="3600" b="1" dirty="0">
              <a:solidFill>
                <a:schemeClr val="bg1"/>
              </a:solidFill>
              <a:latin typeface="Century Gothic" panose="020B0502020202020204" pitchFamily="34" charset="0"/>
            </a:endParaRPr>
          </a:p>
        </p:txBody>
      </p:sp>
      <p:sp>
        <p:nvSpPr>
          <p:cNvPr id="8" name="Rounded Rectangular Callout 7"/>
          <p:cNvSpPr/>
          <p:nvPr/>
        </p:nvSpPr>
        <p:spPr>
          <a:xfrm rot="10800000">
            <a:off x="4572000" y="2133600"/>
            <a:ext cx="1905000" cy="1447800"/>
          </a:xfrm>
          <a:prstGeom prst="wedgeRoundRectCallout">
            <a:avLst>
              <a:gd name="adj1" fmla="val 22076"/>
              <a:gd name="adj2" fmla="val 81639"/>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2398693"/>
            <a:ext cx="1143000" cy="954107"/>
          </a:xfrm>
          <a:prstGeom prst="rect">
            <a:avLst/>
          </a:prstGeom>
          <a:noFill/>
        </p:spPr>
        <p:txBody>
          <a:bodyPr wrap="square" rtlCol="0">
            <a:spAutoFit/>
          </a:bodyPr>
          <a:lstStyle/>
          <a:p>
            <a:pPr algn="ctr"/>
            <a:r>
              <a:rPr lang="en-US" sz="2800" b="1" dirty="0" smtClean="0">
                <a:solidFill>
                  <a:schemeClr val="bg1"/>
                </a:solidFill>
                <a:latin typeface="Century Gothic" panose="020B0502020202020204" pitchFamily="34" charset="0"/>
              </a:rPr>
              <a:t>Not Yet</a:t>
            </a:r>
            <a:endParaRPr lang="en-US" sz="2800" b="1" dirty="0">
              <a:solidFill>
                <a:schemeClr val="bg1"/>
              </a:solidFill>
              <a:latin typeface="Century Gothic" panose="020B0502020202020204" pitchFamily="34" charset="0"/>
            </a:endParaRPr>
          </a:p>
        </p:txBody>
      </p:sp>
      <p:sp>
        <p:nvSpPr>
          <p:cNvPr id="10" name="Rounded Rectangular Callout 9"/>
          <p:cNvSpPr/>
          <p:nvPr/>
        </p:nvSpPr>
        <p:spPr>
          <a:xfrm rot="10800000">
            <a:off x="6629400" y="2438400"/>
            <a:ext cx="1905000" cy="1447800"/>
          </a:xfrm>
          <a:prstGeom prst="wedgeRoundRectCallout">
            <a:avLst>
              <a:gd name="adj1" fmla="val 35167"/>
              <a:gd name="adj2" fmla="val 91208"/>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05600" y="2743200"/>
            <a:ext cx="1752600" cy="830997"/>
          </a:xfrm>
          <a:prstGeom prst="rect">
            <a:avLst/>
          </a:prstGeom>
          <a:noFill/>
        </p:spPr>
        <p:txBody>
          <a:bodyPr wrap="square" rtlCol="0">
            <a:spAutoFit/>
          </a:bodyPr>
          <a:lstStyle/>
          <a:p>
            <a:pPr algn="ctr"/>
            <a:r>
              <a:rPr lang="en-US" sz="2400" b="1" dirty="0" smtClean="0">
                <a:solidFill>
                  <a:schemeClr val="bg1"/>
                </a:solidFill>
                <a:latin typeface="Century Gothic" panose="020B0502020202020204" pitchFamily="34" charset="0"/>
              </a:rPr>
              <a:t>Something </a:t>
            </a:r>
          </a:p>
          <a:p>
            <a:pPr algn="ctr"/>
            <a:r>
              <a:rPr lang="en-US" sz="2400" b="1" dirty="0" smtClean="0">
                <a:solidFill>
                  <a:schemeClr val="bg1"/>
                </a:solidFill>
                <a:latin typeface="Century Gothic" panose="020B0502020202020204" pitchFamily="34" charset="0"/>
              </a:rPr>
              <a:t>Different</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40542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dn.wallpapersafari.com/57/80/8ILh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b="1" dirty="0" smtClean="0">
                <a:ln w="3175">
                  <a:solidFill>
                    <a:sysClr val="windowText" lastClr="000000"/>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Praying With Confidence</a:t>
            </a:r>
            <a:endParaRPr lang="en-US" sz="4800" b="1" dirty="0">
              <a:ln w="3175">
                <a:solidFill>
                  <a:sysClr val="windowText" lastClr="000000"/>
                </a:solidFill>
              </a:ln>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sp>
        <p:nvSpPr>
          <p:cNvPr id="3" name="Content Placeholder 2"/>
          <p:cNvSpPr>
            <a:spLocks noGrp="1"/>
          </p:cNvSpPr>
          <p:nvPr>
            <p:ph idx="1"/>
          </p:nvPr>
        </p:nvSpPr>
        <p:spPr>
          <a:xfrm>
            <a:off x="2362200" y="1874837"/>
            <a:ext cx="6400800" cy="4525963"/>
          </a:xfrm>
        </p:spPr>
        <p:txBody>
          <a:bodyPr>
            <a:normAutofit/>
          </a:bodyPr>
          <a:lstStyle/>
          <a:p>
            <a:pPr lvl="0"/>
            <a:r>
              <a:rPr lang="en-US" sz="3600" b="1" dirty="0" smtClean="0">
                <a:ln w="3175">
                  <a:solidFill>
                    <a:sysClr val="windowText" lastClr="000000"/>
                  </a:solidFill>
                </a:ln>
                <a:solidFill>
                  <a:schemeClr val="bg1"/>
                </a:solidFill>
                <a:latin typeface="Century Gothic" panose="020B0502020202020204" pitchFamily="34" charset="0"/>
              </a:rPr>
              <a:t>Prayer Avails Much</a:t>
            </a:r>
          </a:p>
          <a:p>
            <a:pPr lvl="0"/>
            <a:r>
              <a:rPr lang="en-US" sz="3600" b="1" dirty="0" smtClean="0">
                <a:ln w="3175">
                  <a:solidFill>
                    <a:sysClr val="windowText" lastClr="000000"/>
                  </a:solidFill>
                </a:ln>
                <a:solidFill>
                  <a:schemeClr val="bg1"/>
                </a:solidFill>
                <a:latin typeface="Century Gothic" panose="020B0502020202020204" pitchFamily="34" charset="0"/>
              </a:rPr>
              <a:t>Great Blessings Are Found Through Prayer</a:t>
            </a:r>
          </a:p>
          <a:p>
            <a:pPr lvl="0"/>
            <a:r>
              <a:rPr lang="en-US" sz="3600" b="1" dirty="0" smtClean="0">
                <a:ln w="3175">
                  <a:solidFill>
                    <a:sysClr val="windowText" lastClr="000000"/>
                  </a:solidFill>
                </a:ln>
                <a:solidFill>
                  <a:schemeClr val="bg1"/>
                </a:solidFill>
                <a:latin typeface="Century Gothic" panose="020B0502020202020204" pitchFamily="34" charset="0"/>
              </a:rPr>
              <a:t>God Hears Our Prayers</a:t>
            </a:r>
          </a:p>
          <a:p>
            <a:pPr lvl="0"/>
            <a:r>
              <a:rPr lang="en-US" sz="3600" b="1" dirty="0" smtClean="0">
                <a:ln w="3175">
                  <a:solidFill>
                    <a:sysClr val="windowText" lastClr="000000"/>
                  </a:solidFill>
                </a:ln>
                <a:solidFill>
                  <a:schemeClr val="bg1"/>
                </a:solidFill>
                <a:latin typeface="Century Gothic" panose="020B0502020202020204" pitchFamily="34" charset="0"/>
              </a:rPr>
              <a:t>Every Prayer Receives the Right Answer</a:t>
            </a:r>
            <a:endParaRPr lang="en-US" sz="3600" b="1" dirty="0">
              <a:ln w="3175">
                <a:solidFill>
                  <a:sysClr val="windowText" lastClr="000000"/>
                </a:solidFill>
              </a:ln>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7901536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958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i1.wp.com/christscenter.com/wordpress/wp-content/uploads/2015/01/praying-with-confid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471"/>
            <a:ext cx="9144000" cy="536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77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75">
                  <a:noFill/>
                </a:ln>
                <a:solidFill>
                  <a:srgbClr val="002060"/>
                </a:solidFill>
                <a:latin typeface="Century Gothic" panose="020B0502020202020204" pitchFamily="34" charset="0"/>
              </a:rPr>
              <a:t>1. Prayer Avails Much</a:t>
            </a:r>
            <a:endParaRPr lang="en-US" dirty="0">
              <a:ln w="3175">
                <a:noFill/>
              </a:ln>
              <a:solidFill>
                <a:srgbClr val="002060"/>
              </a:solidFill>
            </a:endParaRPr>
          </a:p>
        </p:txBody>
      </p:sp>
      <p:sp>
        <p:nvSpPr>
          <p:cNvPr id="3" name="Content Placeholder 2"/>
          <p:cNvSpPr>
            <a:spLocks noGrp="1"/>
          </p:cNvSpPr>
          <p:nvPr>
            <p:ph idx="1"/>
          </p:nvPr>
        </p:nvSpPr>
        <p:spPr/>
        <p:txBody>
          <a:bodyPr/>
          <a:lstStyle/>
          <a:p>
            <a:pPr lvl="0"/>
            <a:r>
              <a:rPr lang="en-US" i="1" dirty="0" smtClean="0">
                <a:ln w="3175">
                  <a:noFill/>
                </a:ln>
                <a:latin typeface="Century Gothic" panose="020B0502020202020204" pitchFamily="34" charset="0"/>
              </a:rPr>
              <a:t>“The effective, fervent prayer of a righteous man avails much.”</a:t>
            </a:r>
            <a:r>
              <a:rPr lang="en-US" dirty="0" smtClean="0">
                <a:ln w="3175">
                  <a:noFill/>
                </a:ln>
                <a:latin typeface="Century Gothic" panose="020B0502020202020204" pitchFamily="34" charset="0"/>
              </a:rPr>
              <a:t>              (James 5:16, NKJV)</a:t>
            </a:r>
          </a:p>
          <a:p>
            <a:pPr lvl="0"/>
            <a:endParaRPr lang="en-US" sz="800" dirty="0" smtClean="0">
              <a:ln w="3175">
                <a:noFill/>
              </a:ln>
              <a:latin typeface="Century Gothic" panose="020B0502020202020204" pitchFamily="34" charset="0"/>
            </a:endParaRPr>
          </a:p>
          <a:p>
            <a:pPr lvl="0"/>
            <a:r>
              <a:rPr lang="en-US" i="1" dirty="0" smtClean="0">
                <a:ln w="3175">
                  <a:noFill/>
                </a:ln>
                <a:latin typeface="Century Gothic" panose="020B0502020202020204" pitchFamily="34" charset="0"/>
              </a:rPr>
              <a:t>“avails much” </a:t>
            </a:r>
            <a:r>
              <a:rPr lang="en-US" dirty="0" smtClean="0">
                <a:ln w="3175">
                  <a:noFill/>
                </a:ln>
                <a:latin typeface="Century Gothic" panose="020B0502020202020204" pitchFamily="34" charset="0"/>
              </a:rPr>
              <a:t>- translated from a Greek word that means to have power, to have force, to be strong.</a:t>
            </a:r>
          </a:p>
        </p:txBody>
      </p:sp>
    </p:spTree>
    <p:extLst>
      <p:ext uri="{BB962C8B-B14F-4D97-AF65-F5344CB8AC3E}">
        <p14:creationId xmlns:p14="http://schemas.microsoft.com/office/powerpoint/2010/main" val="521621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75">
                  <a:noFill/>
                </a:ln>
                <a:solidFill>
                  <a:srgbClr val="002060"/>
                </a:solidFill>
                <a:latin typeface="Century Gothic" panose="020B0502020202020204" pitchFamily="34" charset="0"/>
              </a:rPr>
              <a:t>1. Prayer Avails Much</a:t>
            </a:r>
            <a:endParaRPr lang="en-US" dirty="0">
              <a:ln w="3175">
                <a:noFill/>
              </a:ln>
              <a:solidFill>
                <a:srgbClr val="002060"/>
              </a:solidFill>
            </a:endParaRPr>
          </a:p>
        </p:txBody>
      </p:sp>
      <p:sp>
        <p:nvSpPr>
          <p:cNvPr id="3" name="Content Placeholder 2"/>
          <p:cNvSpPr>
            <a:spLocks noGrp="1"/>
          </p:cNvSpPr>
          <p:nvPr>
            <p:ph idx="1"/>
          </p:nvPr>
        </p:nvSpPr>
        <p:spPr>
          <a:xfrm>
            <a:off x="457200" y="1600200"/>
            <a:ext cx="8534400" cy="4525963"/>
          </a:xfrm>
        </p:spPr>
        <p:txBody>
          <a:bodyPr>
            <a:normAutofit/>
          </a:bodyPr>
          <a:lstStyle/>
          <a:p>
            <a:pPr marL="514350" lvl="0" indent="-514350">
              <a:buFont typeface="+mj-lt"/>
              <a:buAutoNum type="arabicPeriod"/>
            </a:pPr>
            <a:r>
              <a:rPr lang="en-US" b="1" i="1" dirty="0" smtClean="0">
                <a:ln w="3175">
                  <a:noFill/>
                </a:ln>
                <a:latin typeface="Century Gothic" panose="020B0502020202020204" pitchFamily="34" charset="0"/>
              </a:rPr>
              <a:t>“effective, fervent” </a:t>
            </a:r>
            <a:r>
              <a:rPr lang="en-US" dirty="0" smtClean="0">
                <a:ln w="3175">
                  <a:noFill/>
                </a:ln>
                <a:latin typeface="Century Gothic" panose="020B0502020202020204" pitchFamily="34" charset="0"/>
              </a:rPr>
              <a:t>- translated from  the Greek word </a:t>
            </a:r>
            <a:r>
              <a:rPr lang="en-US" b="1" i="1" dirty="0" err="1" smtClean="0">
                <a:ln w="3175">
                  <a:noFill/>
                </a:ln>
                <a:latin typeface="Century Gothic" panose="020B0502020202020204" pitchFamily="34" charset="0"/>
              </a:rPr>
              <a:t>energeo</a:t>
            </a:r>
            <a:r>
              <a:rPr lang="en-US" dirty="0" smtClean="0">
                <a:ln w="3175">
                  <a:noFill/>
                </a:ln>
                <a:latin typeface="Century Gothic" panose="020B0502020202020204" pitchFamily="34" charset="0"/>
              </a:rPr>
              <a:t>, from which we get our English word “energy.” </a:t>
            </a:r>
          </a:p>
          <a:p>
            <a:pPr marL="514350" lvl="0" indent="-514350">
              <a:buFont typeface="+mj-lt"/>
              <a:buAutoNum type="arabicPeriod"/>
            </a:pPr>
            <a:endParaRPr lang="en-US" sz="800" b="1" i="1" dirty="0" smtClean="0">
              <a:ln w="3175">
                <a:noFill/>
              </a:ln>
              <a:latin typeface="Century Gothic" panose="020B0502020202020204" pitchFamily="34" charset="0"/>
            </a:endParaRPr>
          </a:p>
          <a:p>
            <a:pPr marL="514350" lvl="0" indent="-514350">
              <a:buFont typeface="+mj-lt"/>
              <a:buAutoNum type="arabicPeriod"/>
            </a:pPr>
            <a:r>
              <a:rPr lang="en-US" b="1" i="1" dirty="0" smtClean="0">
                <a:ln w="3175">
                  <a:noFill/>
                </a:ln>
                <a:latin typeface="Century Gothic" panose="020B0502020202020204" pitchFamily="34" charset="0"/>
              </a:rPr>
              <a:t>“righteous</a:t>
            </a:r>
            <a:r>
              <a:rPr lang="en-US" i="1" dirty="0" smtClean="0">
                <a:ln w="3175">
                  <a:noFill/>
                </a:ln>
                <a:latin typeface="Century Gothic" panose="020B0502020202020204" pitchFamily="34" charset="0"/>
              </a:rPr>
              <a:t> </a:t>
            </a:r>
            <a:r>
              <a:rPr lang="en-US" b="1" i="1" dirty="0" smtClean="0">
                <a:ln w="3175">
                  <a:noFill/>
                </a:ln>
                <a:latin typeface="Century Gothic" panose="020B0502020202020204" pitchFamily="34" charset="0"/>
              </a:rPr>
              <a:t>man”</a:t>
            </a:r>
            <a:r>
              <a:rPr lang="en-US" i="1" dirty="0" smtClean="0">
                <a:ln w="3175">
                  <a:noFill/>
                </a:ln>
                <a:latin typeface="Century Gothic" panose="020B0502020202020204" pitchFamily="34" charset="0"/>
              </a:rPr>
              <a:t> </a:t>
            </a:r>
            <a:r>
              <a:rPr lang="en-US" dirty="0" smtClean="0">
                <a:ln w="3175">
                  <a:noFill/>
                </a:ln>
                <a:latin typeface="Century Gothic" panose="020B0502020202020204" pitchFamily="34" charset="0"/>
              </a:rPr>
              <a:t>- </a:t>
            </a:r>
            <a:r>
              <a:rPr lang="en-US" dirty="0" smtClean="0">
                <a:ln w="3175">
                  <a:noFill/>
                </a:ln>
                <a:solidFill>
                  <a:srgbClr val="002060"/>
                </a:solidFill>
                <a:latin typeface="Century Gothic" panose="020B0502020202020204" pitchFamily="34" charset="0"/>
              </a:rPr>
              <a:t>Psalm 66:18</a:t>
            </a:r>
          </a:p>
          <a:p>
            <a:pPr marL="514350" lvl="0" indent="-514350">
              <a:buFont typeface="+mj-lt"/>
              <a:buAutoNum type="arabicPeriod"/>
            </a:pPr>
            <a:endParaRPr lang="en-US" sz="800" b="1" dirty="0" smtClean="0">
              <a:ln w="3175">
                <a:noFill/>
              </a:ln>
              <a:latin typeface="Century Gothic" panose="020B0502020202020204" pitchFamily="34" charset="0"/>
            </a:endParaRPr>
          </a:p>
          <a:p>
            <a:pPr marL="514350" lvl="0" indent="-514350">
              <a:buFont typeface="+mj-lt"/>
              <a:buAutoNum type="arabicPeriod"/>
            </a:pPr>
            <a:r>
              <a:rPr lang="en-US" b="1" dirty="0" smtClean="0">
                <a:ln w="3175">
                  <a:noFill/>
                </a:ln>
                <a:latin typeface="Century Gothic" panose="020B0502020202020204" pitchFamily="34" charset="0"/>
              </a:rPr>
              <a:t>Must pray in faith </a:t>
            </a:r>
            <a:r>
              <a:rPr lang="en-US" dirty="0" smtClean="0">
                <a:ln w="3175">
                  <a:noFill/>
                </a:ln>
                <a:latin typeface="Century Gothic" panose="020B0502020202020204" pitchFamily="34" charset="0"/>
              </a:rPr>
              <a:t>- </a:t>
            </a:r>
            <a:r>
              <a:rPr lang="en-US" dirty="0" smtClean="0">
                <a:ln w="3175">
                  <a:noFill/>
                </a:ln>
                <a:solidFill>
                  <a:srgbClr val="002060"/>
                </a:solidFill>
                <a:latin typeface="Century Gothic" panose="020B0502020202020204" pitchFamily="34" charset="0"/>
              </a:rPr>
              <a:t>James 1:5-6</a:t>
            </a:r>
          </a:p>
          <a:p>
            <a:pPr marL="514350" lvl="0" indent="-514350">
              <a:buFont typeface="+mj-lt"/>
              <a:buAutoNum type="arabicPeriod"/>
            </a:pPr>
            <a:endParaRPr lang="en-US" sz="800" b="1" dirty="0" smtClean="0">
              <a:ln w="3175">
                <a:noFill/>
              </a:ln>
              <a:latin typeface="Century Gothic" panose="020B0502020202020204" pitchFamily="34" charset="0"/>
            </a:endParaRPr>
          </a:p>
          <a:p>
            <a:pPr marL="514350" lvl="0" indent="-514350">
              <a:buFont typeface="+mj-lt"/>
              <a:buAutoNum type="arabicPeriod"/>
            </a:pPr>
            <a:r>
              <a:rPr lang="en-US" b="1" dirty="0" smtClean="0">
                <a:ln w="3175">
                  <a:noFill/>
                </a:ln>
                <a:latin typeface="Century Gothic" panose="020B0502020202020204" pitchFamily="34" charset="0"/>
              </a:rPr>
              <a:t>According to God’s Will </a:t>
            </a:r>
            <a:r>
              <a:rPr lang="en-US" dirty="0" smtClean="0">
                <a:ln w="3175">
                  <a:noFill/>
                </a:ln>
                <a:latin typeface="Century Gothic" panose="020B0502020202020204" pitchFamily="34" charset="0"/>
              </a:rPr>
              <a:t>- </a:t>
            </a:r>
            <a:r>
              <a:rPr lang="en-US" dirty="0" smtClean="0">
                <a:ln w="3175">
                  <a:noFill/>
                </a:ln>
                <a:solidFill>
                  <a:srgbClr val="002060"/>
                </a:solidFill>
                <a:latin typeface="Century Gothic" panose="020B0502020202020204" pitchFamily="34" charset="0"/>
              </a:rPr>
              <a:t>1 John 5:14-15</a:t>
            </a:r>
          </a:p>
          <a:p>
            <a:pPr marL="514350" lvl="0" indent="-514350">
              <a:buFont typeface="+mj-lt"/>
              <a:buAutoNum type="arabicPeriod"/>
            </a:pPr>
            <a:endParaRPr lang="en-US" sz="800" b="1" dirty="0" smtClean="0">
              <a:ln w="3175">
                <a:noFill/>
              </a:ln>
              <a:latin typeface="Century Gothic" panose="020B0502020202020204" pitchFamily="34" charset="0"/>
            </a:endParaRPr>
          </a:p>
          <a:p>
            <a:pPr marL="514350" lvl="0" indent="-514350">
              <a:buFont typeface="+mj-lt"/>
              <a:buAutoNum type="arabicPeriod"/>
            </a:pPr>
            <a:r>
              <a:rPr lang="en-US" b="1" dirty="0" smtClean="0">
                <a:ln w="3175">
                  <a:noFill/>
                </a:ln>
                <a:latin typeface="Century Gothic" panose="020B0502020202020204" pitchFamily="34" charset="0"/>
              </a:rPr>
              <a:t>Abide in Christ </a:t>
            </a:r>
            <a:r>
              <a:rPr lang="en-US" dirty="0" smtClean="0">
                <a:ln w="3175">
                  <a:noFill/>
                </a:ln>
                <a:latin typeface="Century Gothic" panose="020B0502020202020204" pitchFamily="34" charset="0"/>
              </a:rPr>
              <a:t>- </a:t>
            </a:r>
            <a:r>
              <a:rPr lang="en-US" dirty="0" smtClean="0">
                <a:ln w="3175">
                  <a:noFill/>
                </a:ln>
                <a:solidFill>
                  <a:srgbClr val="002060"/>
                </a:solidFill>
                <a:latin typeface="Century Gothic" panose="020B0502020202020204" pitchFamily="34" charset="0"/>
              </a:rPr>
              <a:t>John 15:7</a:t>
            </a:r>
          </a:p>
        </p:txBody>
      </p:sp>
    </p:spTree>
    <p:extLst>
      <p:ext uri="{BB962C8B-B14F-4D97-AF65-F5344CB8AC3E}">
        <p14:creationId xmlns:p14="http://schemas.microsoft.com/office/powerpoint/2010/main" val="1665076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3175">
                  <a:noFill/>
                </a:ln>
                <a:solidFill>
                  <a:srgbClr val="002060"/>
                </a:solidFill>
                <a:latin typeface="Century Gothic" panose="020B0502020202020204" pitchFamily="34" charset="0"/>
              </a:rPr>
              <a:t>2. Blessings Found In Prayer</a:t>
            </a:r>
            <a:endParaRPr lang="en-US" dirty="0">
              <a:ln w="3175">
                <a:noFill/>
              </a:ln>
              <a:solidFill>
                <a:srgbClr val="002060"/>
              </a:solidFill>
            </a:endParaRPr>
          </a:p>
        </p:txBody>
      </p:sp>
      <p:sp>
        <p:nvSpPr>
          <p:cNvPr id="3" name="Content Placeholder 2"/>
          <p:cNvSpPr>
            <a:spLocks noGrp="1"/>
          </p:cNvSpPr>
          <p:nvPr>
            <p:ph idx="1"/>
          </p:nvPr>
        </p:nvSpPr>
        <p:spPr>
          <a:xfrm>
            <a:off x="457200" y="1981200"/>
            <a:ext cx="8229600" cy="4144963"/>
          </a:xfrm>
        </p:spPr>
        <p:txBody>
          <a:bodyPr>
            <a:normAutofit/>
          </a:bodyPr>
          <a:lstStyle/>
          <a:p>
            <a:pPr lvl="0"/>
            <a:r>
              <a:rPr lang="en-US" sz="3000" b="1" dirty="0">
                <a:latin typeface="Century Gothic" panose="020B0502020202020204" pitchFamily="34" charset="0"/>
              </a:rPr>
              <a:t>physical necessities </a:t>
            </a:r>
            <a:r>
              <a:rPr lang="en-US" sz="3000" dirty="0" smtClean="0">
                <a:latin typeface="Century Gothic" panose="020B0502020202020204" pitchFamily="34" charset="0"/>
              </a:rPr>
              <a:t>- </a:t>
            </a:r>
            <a:r>
              <a:rPr lang="en-US" sz="3000" dirty="0">
                <a:solidFill>
                  <a:srgbClr val="002060"/>
                </a:solidFill>
                <a:latin typeface="Century Gothic" panose="020B0502020202020204" pitchFamily="34" charset="0"/>
              </a:rPr>
              <a:t>Matt. 6:11, 33</a:t>
            </a:r>
          </a:p>
          <a:p>
            <a:pPr lvl="0"/>
            <a:r>
              <a:rPr lang="en-US" sz="3000" b="1" dirty="0">
                <a:latin typeface="Century Gothic" panose="020B0502020202020204" pitchFamily="34" charset="0"/>
              </a:rPr>
              <a:t>forgiveness of sins </a:t>
            </a:r>
            <a:r>
              <a:rPr lang="en-US" sz="3000" dirty="0" smtClean="0">
                <a:latin typeface="Century Gothic" panose="020B0502020202020204" pitchFamily="34" charset="0"/>
              </a:rPr>
              <a:t>- </a:t>
            </a:r>
            <a:r>
              <a:rPr lang="en-US" sz="3000" dirty="0">
                <a:solidFill>
                  <a:srgbClr val="002060"/>
                </a:solidFill>
                <a:latin typeface="Century Gothic" panose="020B0502020202020204" pitchFamily="34" charset="0"/>
              </a:rPr>
              <a:t>Matt. 6:12; Acts 8:22</a:t>
            </a:r>
          </a:p>
          <a:p>
            <a:pPr lvl="0"/>
            <a:r>
              <a:rPr lang="en-US" sz="3000" b="1" dirty="0">
                <a:latin typeface="Century Gothic" panose="020B0502020202020204" pitchFamily="34" charset="0"/>
              </a:rPr>
              <a:t>spiritual guidance </a:t>
            </a:r>
            <a:r>
              <a:rPr lang="en-US" sz="3000" dirty="0" smtClean="0">
                <a:latin typeface="Century Gothic" panose="020B0502020202020204" pitchFamily="34" charset="0"/>
              </a:rPr>
              <a:t>- </a:t>
            </a:r>
            <a:r>
              <a:rPr lang="en-US" sz="3000" dirty="0">
                <a:solidFill>
                  <a:srgbClr val="002060"/>
                </a:solidFill>
                <a:latin typeface="Century Gothic" panose="020B0502020202020204" pitchFamily="34" charset="0"/>
              </a:rPr>
              <a:t>Matt. 6:13; Heb. 4:16</a:t>
            </a:r>
          </a:p>
          <a:p>
            <a:pPr lvl="0"/>
            <a:r>
              <a:rPr lang="en-US" sz="3000" b="1" dirty="0">
                <a:latin typeface="Century Gothic" panose="020B0502020202020204" pitchFamily="34" charset="0"/>
              </a:rPr>
              <a:t>peace</a:t>
            </a:r>
            <a:r>
              <a:rPr lang="en-US" sz="3000" dirty="0">
                <a:latin typeface="Century Gothic" panose="020B0502020202020204" pitchFamily="34" charset="0"/>
              </a:rPr>
              <a:t> </a:t>
            </a:r>
            <a:r>
              <a:rPr lang="en-US" sz="3000" dirty="0" smtClean="0">
                <a:latin typeface="Century Gothic" panose="020B0502020202020204" pitchFamily="34" charset="0"/>
              </a:rPr>
              <a:t>- </a:t>
            </a:r>
            <a:r>
              <a:rPr lang="en-US" sz="3000" dirty="0">
                <a:solidFill>
                  <a:srgbClr val="002060"/>
                </a:solidFill>
                <a:latin typeface="Century Gothic" panose="020B0502020202020204" pitchFamily="34" charset="0"/>
              </a:rPr>
              <a:t>Phil. 4:6-7</a:t>
            </a:r>
          </a:p>
          <a:p>
            <a:pPr lvl="0"/>
            <a:r>
              <a:rPr lang="en-US" sz="3000" b="1" dirty="0">
                <a:latin typeface="Century Gothic" panose="020B0502020202020204" pitchFamily="34" charset="0"/>
              </a:rPr>
              <a:t>wisdom</a:t>
            </a:r>
            <a:r>
              <a:rPr lang="en-US" sz="3000" dirty="0">
                <a:latin typeface="Century Gothic" panose="020B0502020202020204" pitchFamily="34" charset="0"/>
              </a:rPr>
              <a:t> </a:t>
            </a:r>
            <a:r>
              <a:rPr lang="en-US" sz="3000" dirty="0" smtClean="0">
                <a:latin typeface="Century Gothic" panose="020B0502020202020204" pitchFamily="34" charset="0"/>
              </a:rPr>
              <a:t>- </a:t>
            </a:r>
            <a:r>
              <a:rPr lang="en-US" sz="3000" dirty="0">
                <a:solidFill>
                  <a:srgbClr val="002060"/>
                </a:solidFill>
                <a:latin typeface="Century Gothic" panose="020B0502020202020204" pitchFamily="34" charset="0"/>
              </a:rPr>
              <a:t>James 1:5</a:t>
            </a:r>
          </a:p>
          <a:p>
            <a:pPr lvl="0"/>
            <a:r>
              <a:rPr lang="en-US" sz="3000" b="1" dirty="0">
                <a:latin typeface="Century Gothic" panose="020B0502020202020204" pitchFamily="34" charset="0"/>
              </a:rPr>
              <a:t>healing for </a:t>
            </a:r>
            <a:r>
              <a:rPr lang="en-US" sz="3000" b="1" dirty="0" smtClean="0">
                <a:latin typeface="Century Gothic" panose="020B0502020202020204" pitchFamily="34" charset="0"/>
              </a:rPr>
              <a:t>the sick </a:t>
            </a:r>
            <a:r>
              <a:rPr lang="en-US" sz="3000" dirty="0" smtClean="0">
                <a:latin typeface="Century Gothic" panose="020B0502020202020204" pitchFamily="34" charset="0"/>
              </a:rPr>
              <a:t>- </a:t>
            </a:r>
            <a:r>
              <a:rPr lang="en-US" sz="3000" dirty="0">
                <a:solidFill>
                  <a:srgbClr val="002060"/>
                </a:solidFill>
                <a:latin typeface="Century Gothic" panose="020B0502020202020204" pitchFamily="34" charset="0"/>
              </a:rPr>
              <a:t>James 5:14-16</a:t>
            </a:r>
          </a:p>
        </p:txBody>
      </p:sp>
    </p:spTree>
    <p:extLst>
      <p:ext uri="{BB962C8B-B14F-4D97-AF65-F5344CB8AC3E}">
        <p14:creationId xmlns:p14="http://schemas.microsoft.com/office/powerpoint/2010/main" val="176844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3175">
                  <a:noFill/>
                </a:ln>
                <a:solidFill>
                  <a:srgbClr val="002060"/>
                </a:solidFill>
                <a:latin typeface="Century Gothic" panose="020B0502020202020204" pitchFamily="34" charset="0"/>
              </a:rPr>
              <a:t>3. God Hears Our Prayers</a:t>
            </a:r>
            <a:endParaRPr lang="en-US" dirty="0">
              <a:ln w="3175">
                <a:noFill/>
              </a:ln>
              <a:solidFill>
                <a:srgbClr val="002060"/>
              </a:solidFill>
            </a:endParaRPr>
          </a:p>
        </p:txBody>
      </p:sp>
    </p:spTree>
    <p:extLst>
      <p:ext uri="{BB962C8B-B14F-4D97-AF65-F5344CB8AC3E}">
        <p14:creationId xmlns:p14="http://schemas.microsoft.com/office/powerpoint/2010/main" val="3528566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3175">
                  <a:noFill/>
                </a:ln>
                <a:solidFill>
                  <a:srgbClr val="002060"/>
                </a:solidFill>
                <a:latin typeface="Century Gothic" panose="020B0502020202020204" pitchFamily="34" charset="0"/>
              </a:rPr>
              <a:t>3. God Hears Our Prayers</a:t>
            </a:r>
            <a:endParaRPr lang="en-US" dirty="0">
              <a:ln w="3175">
                <a:noFill/>
              </a:ln>
              <a:solidFill>
                <a:srgbClr val="002060"/>
              </a:solidFill>
            </a:endParaRPr>
          </a:p>
        </p:txBody>
      </p:sp>
      <p:sp>
        <p:nvSpPr>
          <p:cNvPr id="3" name="Content Placeholder 2"/>
          <p:cNvSpPr>
            <a:spLocks noGrp="1"/>
          </p:cNvSpPr>
          <p:nvPr>
            <p:ph idx="1"/>
          </p:nvPr>
        </p:nvSpPr>
        <p:spPr>
          <a:xfrm>
            <a:off x="685800" y="1600200"/>
            <a:ext cx="7543800" cy="4525963"/>
          </a:xfrm>
        </p:spPr>
        <p:txBody>
          <a:bodyPr>
            <a:normAutofit/>
          </a:bodyPr>
          <a:lstStyle/>
          <a:p>
            <a:pPr marL="0" lvl="0" indent="0">
              <a:buNone/>
            </a:pPr>
            <a:r>
              <a:rPr lang="en-US" dirty="0" smtClean="0">
                <a:ln w="3175">
                  <a:noFill/>
                </a:ln>
                <a:latin typeface="Century Gothic" panose="020B0502020202020204" pitchFamily="34" charset="0"/>
              </a:rPr>
              <a:t>“</a:t>
            </a:r>
            <a:r>
              <a:rPr lang="en-US" dirty="0" smtClean="0">
                <a:ln w="3175">
                  <a:noFill/>
                </a:ln>
                <a:latin typeface="Century Gothic" panose="020B0502020202020204" pitchFamily="34" charset="0"/>
              </a:rPr>
              <a:t>For the eyes of the Lord are on the righteous, and His ears are open to their prayers; but the face of the Lord is against those who do evil.”</a:t>
            </a:r>
          </a:p>
          <a:p>
            <a:pPr marL="0" lvl="0" indent="0" algn="r">
              <a:buNone/>
            </a:pPr>
            <a:r>
              <a:rPr lang="en-US" dirty="0" smtClean="0">
                <a:ln w="3175">
                  <a:noFill/>
                </a:ln>
                <a:latin typeface="Century Gothic" panose="020B0502020202020204" pitchFamily="34" charset="0"/>
              </a:rPr>
              <a:t>1 Peter 3:12</a:t>
            </a:r>
          </a:p>
        </p:txBody>
      </p:sp>
    </p:spTree>
    <p:extLst>
      <p:ext uri="{BB962C8B-B14F-4D97-AF65-F5344CB8AC3E}">
        <p14:creationId xmlns:p14="http://schemas.microsoft.com/office/powerpoint/2010/main" val="322518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3175">
                  <a:noFill/>
                </a:ln>
                <a:solidFill>
                  <a:srgbClr val="002060"/>
                </a:solidFill>
                <a:latin typeface="Century Gothic" panose="020B0502020202020204" pitchFamily="34" charset="0"/>
              </a:rPr>
              <a:t>3. God Hears Our Prayers</a:t>
            </a:r>
            <a:endParaRPr lang="en-US" dirty="0">
              <a:ln w="3175">
                <a:noFill/>
              </a:ln>
              <a:solidFill>
                <a:srgbClr val="002060"/>
              </a:solidFill>
            </a:endParaRPr>
          </a:p>
        </p:txBody>
      </p:sp>
      <p:sp>
        <p:nvSpPr>
          <p:cNvPr id="3" name="Content Placeholder 2"/>
          <p:cNvSpPr>
            <a:spLocks noGrp="1"/>
          </p:cNvSpPr>
          <p:nvPr>
            <p:ph idx="1"/>
          </p:nvPr>
        </p:nvSpPr>
        <p:spPr>
          <a:xfrm>
            <a:off x="685800" y="1600200"/>
            <a:ext cx="7543800" cy="4525963"/>
          </a:xfrm>
        </p:spPr>
        <p:txBody>
          <a:bodyPr>
            <a:normAutofit/>
          </a:bodyPr>
          <a:lstStyle/>
          <a:p>
            <a:pPr marL="0" lvl="0" indent="0">
              <a:buNone/>
            </a:pPr>
            <a:r>
              <a:rPr lang="en-US" dirty="0" smtClean="0">
                <a:ln w="3175">
                  <a:noFill/>
                </a:ln>
                <a:latin typeface="Century Gothic" panose="020B0502020202020204" pitchFamily="34" charset="0"/>
              </a:rPr>
              <a:t>“</a:t>
            </a:r>
            <a:r>
              <a:rPr lang="en-US" dirty="0" smtClean="0">
                <a:ln w="3175">
                  <a:noFill/>
                </a:ln>
                <a:latin typeface="Century Gothic" panose="020B0502020202020204" pitchFamily="34" charset="0"/>
              </a:rPr>
              <a:t>Now this is the confidence that we have in Him, that if we ask anything according to His will, He hears us. And if we know that He hears us, whatever we ask, we know that we have the petitions that we have asked of Him.”</a:t>
            </a:r>
          </a:p>
          <a:p>
            <a:pPr marL="0" lvl="0" indent="0" algn="r">
              <a:buNone/>
            </a:pPr>
            <a:r>
              <a:rPr lang="en-US" dirty="0" smtClean="0">
                <a:ln w="3175">
                  <a:noFill/>
                </a:ln>
                <a:latin typeface="Century Gothic" panose="020B0502020202020204" pitchFamily="34" charset="0"/>
              </a:rPr>
              <a:t>1 John 5:14-15</a:t>
            </a:r>
          </a:p>
        </p:txBody>
      </p:sp>
    </p:spTree>
    <p:extLst>
      <p:ext uri="{BB962C8B-B14F-4D97-AF65-F5344CB8AC3E}">
        <p14:creationId xmlns:p14="http://schemas.microsoft.com/office/powerpoint/2010/main" val="4057059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3175">
                  <a:noFill/>
                </a:ln>
                <a:solidFill>
                  <a:srgbClr val="002060"/>
                </a:solidFill>
                <a:latin typeface="Century Gothic" panose="020B0502020202020204" pitchFamily="34" charset="0"/>
              </a:rPr>
              <a:t>3. God Hears Our Prayers</a:t>
            </a:r>
            <a:endParaRPr lang="en-US" dirty="0">
              <a:ln w="3175">
                <a:noFill/>
              </a:ln>
              <a:solidFill>
                <a:srgbClr val="002060"/>
              </a:solidFill>
            </a:endParaRPr>
          </a:p>
        </p:txBody>
      </p:sp>
      <p:sp>
        <p:nvSpPr>
          <p:cNvPr id="3" name="Content Placeholder 2"/>
          <p:cNvSpPr>
            <a:spLocks noGrp="1"/>
          </p:cNvSpPr>
          <p:nvPr>
            <p:ph idx="1"/>
          </p:nvPr>
        </p:nvSpPr>
        <p:spPr>
          <a:xfrm>
            <a:off x="685800" y="1600200"/>
            <a:ext cx="7620000" cy="4525963"/>
          </a:xfrm>
        </p:spPr>
        <p:txBody>
          <a:bodyPr>
            <a:normAutofit/>
          </a:bodyPr>
          <a:lstStyle/>
          <a:p>
            <a:pPr marL="0" lvl="0" indent="0">
              <a:buNone/>
            </a:pPr>
            <a:r>
              <a:rPr lang="en-US" dirty="0" smtClean="0">
                <a:ln w="3175">
                  <a:noFill/>
                </a:ln>
                <a:latin typeface="Century Gothic" panose="020B0502020202020204" pitchFamily="34" charset="0"/>
              </a:rPr>
              <a:t>“</a:t>
            </a:r>
            <a:r>
              <a:rPr lang="en-US" dirty="0" smtClean="0">
                <a:ln w="3175">
                  <a:noFill/>
                </a:ln>
                <a:latin typeface="Century Gothic" panose="020B0502020202020204" pitchFamily="34" charset="0"/>
              </a:rPr>
              <a:t>The Lord is far from the wicked, but He hears the prayer of the righteous.”</a:t>
            </a:r>
          </a:p>
          <a:p>
            <a:pPr marL="0" lvl="0" indent="0" algn="r">
              <a:buNone/>
            </a:pPr>
            <a:r>
              <a:rPr lang="en-US" dirty="0" smtClean="0">
                <a:ln w="3175">
                  <a:noFill/>
                </a:ln>
                <a:latin typeface="Century Gothic" panose="020B0502020202020204" pitchFamily="34" charset="0"/>
              </a:rPr>
              <a:t>Proverbs 15:29</a:t>
            </a:r>
          </a:p>
        </p:txBody>
      </p:sp>
    </p:spTree>
    <p:extLst>
      <p:ext uri="{BB962C8B-B14F-4D97-AF65-F5344CB8AC3E}">
        <p14:creationId xmlns:p14="http://schemas.microsoft.com/office/powerpoint/2010/main" val="4057059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423</Words>
  <Application>Microsoft Office PowerPoint</Application>
  <PresentationFormat>On-screen Show (4:3)</PresentationFormat>
  <Paragraphs>50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1. Prayer Avails Much</vt:lpstr>
      <vt:lpstr>1. Prayer Avails Much</vt:lpstr>
      <vt:lpstr>2. Blessings Found In Prayer</vt:lpstr>
      <vt:lpstr>3. God Hears Our Prayers</vt:lpstr>
      <vt:lpstr>3. God Hears Our Prayers</vt:lpstr>
      <vt:lpstr>3. God Hears Our Prayers</vt:lpstr>
      <vt:lpstr>3. God Hears Our Prayers</vt:lpstr>
      <vt:lpstr>3. God Hears Our Prayers</vt:lpstr>
      <vt:lpstr>4. Every Prayer Receives the Right Answer</vt:lpstr>
      <vt:lpstr>4. Every Prayer Receives the Right Answer</vt:lpstr>
      <vt:lpstr>Praying With Confidence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With Confidence</dc:title>
  <dc:creator>Heath</dc:creator>
  <cp:lastModifiedBy>Heath</cp:lastModifiedBy>
  <cp:revision>9</cp:revision>
  <dcterms:created xsi:type="dcterms:W3CDTF">2016-11-19T22:44:50Z</dcterms:created>
  <dcterms:modified xsi:type="dcterms:W3CDTF">2016-11-19T23:37:19Z</dcterms:modified>
</cp:coreProperties>
</file>