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64" r:id="rId3"/>
    <p:sldId id="259" r:id="rId4"/>
    <p:sldId id="265" r:id="rId5"/>
    <p:sldId id="260" r:id="rId6"/>
    <p:sldId id="266" r:id="rId7"/>
    <p:sldId id="267" r:id="rId8"/>
    <p:sldId id="261" r:id="rId9"/>
    <p:sldId id="262" r:id="rId10"/>
    <p:sldId id="268" r:id="rId11"/>
    <p:sldId id="269" r:id="rId12"/>
    <p:sldId id="270" r:id="rId13"/>
    <p:sldId id="263" r:id="rId14"/>
    <p:sldId id="271" r:id="rId15"/>
    <p:sldId id="25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F88B3-B09F-4FB9-8DD1-79A20F912A7C}" type="datetimeFigureOut">
              <a:rPr lang="en-US" smtClean="0"/>
              <a:t>8/12/2016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35BD26-0766-479C-BEC7-81D82A11C75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F75070C-3A4F-4431-A1E0-B93F6064B9E0}"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1294931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75070C-3A4F-4431-A1E0-B93F6064B9E0}"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211444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75070C-3A4F-4431-A1E0-B93F6064B9E0}"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1582431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75070C-3A4F-4431-A1E0-B93F6064B9E0}"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287983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75070C-3A4F-4431-A1E0-B93F6064B9E0}" type="datetimeFigureOut">
              <a:rPr lang="en-US" smtClean="0"/>
              <a:pPr/>
              <a:t>8/12/2016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329164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75070C-3A4F-4431-A1E0-B93F6064B9E0}"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1178932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75070C-3A4F-4431-A1E0-B93F6064B9E0}" type="datetimeFigureOut">
              <a:rPr lang="en-US" smtClean="0"/>
              <a:pPr/>
              <a:t>8/12/2016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1515510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75070C-3A4F-4431-A1E0-B93F6064B9E0}" type="datetimeFigureOut">
              <a:rPr lang="en-US" smtClean="0"/>
              <a:pPr/>
              <a:t>8/12/2016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3228019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75070C-3A4F-4431-A1E0-B93F6064B9E0}" type="datetimeFigureOut">
              <a:rPr lang="en-US" smtClean="0"/>
              <a:pPr/>
              <a:t>8/12/2016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2231105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75070C-3A4F-4431-A1E0-B93F6064B9E0}"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2350827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F75070C-3A4F-4431-A1E0-B93F6064B9E0}" type="datetimeFigureOut">
              <a:rPr lang="en-US" smtClean="0"/>
              <a:pPr/>
              <a:t>8/12/2016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1F35AA-4981-4A1E-820F-EAF63B8A3188}" type="slidenum">
              <a:rPr lang="en-US" smtClean="0"/>
              <a:pPr/>
              <a:t>‹#›</a:t>
            </a:fld>
            <a:endParaRPr lang="en-US"/>
          </a:p>
        </p:txBody>
      </p:sp>
    </p:spTree>
    <p:extLst>
      <p:ext uri="{BB962C8B-B14F-4D97-AF65-F5344CB8AC3E}">
        <p14:creationId xmlns:p14="http://schemas.microsoft.com/office/powerpoint/2010/main" val="61859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75070C-3A4F-4431-A1E0-B93F6064B9E0}" type="datetimeFigureOut">
              <a:rPr lang="en-US" smtClean="0"/>
              <a:pPr/>
              <a:t>8/12/2016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F35AA-4981-4A1E-820F-EAF63B8A3188}" type="slidenum">
              <a:rPr lang="en-US" smtClean="0"/>
              <a:pPr/>
              <a:t>‹#›</a:t>
            </a:fld>
            <a:endParaRPr lang="en-US"/>
          </a:p>
        </p:txBody>
      </p:sp>
    </p:spTree>
    <p:extLst>
      <p:ext uri="{BB962C8B-B14F-4D97-AF65-F5344CB8AC3E}">
        <p14:creationId xmlns:p14="http://schemas.microsoft.com/office/powerpoint/2010/main" val="153165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55661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4. He Saw the Faithfulness of the Lord</a:t>
            </a:r>
          </a:p>
        </p:txBody>
      </p:sp>
      <p:sp>
        <p:nvSpPr>
          <p:cNvPr id="3" name="Content Placeholder 2"/>
          <p:cNvSpPr>
            <a:spLocks noGrp="1"/>
          </p:cNvSpPr>
          <p:nvPr>
            <p:ph idx="1"/>
          </p:nvPr>
        </p:nvSpPr>
        <p:spPr/>
        <p:txBody>
          <a:bodyPr>
            <a:normAutofit/>
          </a:bodyPr>
          <a:lstStyle/>
          <a:p>
            <a:pPr marL="0" indent="0">
              <a:buNone/>
            </a:pPr>
            <a:r>
              <a:rPr lang="en-US" dirty="0"/>
              <a:t>“So the Lord gave to Israel all the land of which He had sworn to give to their fathers… </a:t>
            </a:r>
          </a:p>
          <a:p>
            <a:pPr marL="0" indent="0">
              <a:buNone/>
            </a:pPr>
            <a:r>
              <a:rPr lang="en-US" dirty="0"/>
              <a:t>The Lord gave them rest all around, according to all that He had sworn to their fathers…</a:t>
            </a:r>
          </a:p>
          <a:p>
            <a:pPr marL="0" indent="0">
              <a:buNone/>
            </a:pPr>
            <a:r>
              <a:rPr lang="en-US" dirty="0"/>
              <a:t>Not a word failed of any good thing which the Lord had spoken to the house of Israel.                 All came to pass.” </a:t>
            </a:r>
          </a:p>
          <a:p>
            <a:pPr marL="0" indent="0">
              <a:buNone/>
            </a:pPr>
            <a:endParaRPr lang="en-US" sz="800" dirty="0"/>
          </a:p>
          <a:p>
            <a:pPr marL="0" indent="0">
              <a:buNone/>
            </a:pPr>
            <a:r>
              <a:rPr lang="en-US" dirty="0"/>
              <a:t>Joshua 21:43-45</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5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4. He Saw the Faithfulness of the Lord</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dirty="0"/>
              <a:t>“God is not a man, that He should lie, nor a son of man, that He should repent. Has He said, and will He not do? Or has He spoken, and will He not make it good?” </a:t>
            </a:r>
          </a:p>
          <a:p>
            <a:pPr marL="0" indent="0">
              <a:buNone/>
            </a:pPr>
            <a:endParaRPr lang="en-US" sz="800" dirty="0"/>
          </a:p>
          <a:p>
            <a:pPr marL="0" indent="0">
              <a:buNone/>
            </a:pPr>
            <a:r>
              <a:rPr lang="en-US" dirty="0"/>
              <a:t>Numbers 23:19</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5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4. He Saw the Faithfulness of the Lord</a:t>
            </a:r>
          </a:p>
        </p:txBody>
      </p:sp>
      <p:sp>
        <p:nvSpPr>
          <p:cNvPr id="3" name="Content Placeholder 2"/>
          <p:cNvSpPr>
            <a:spLocks noGrp="1"/>
          </p:cNvSpPr>
          <p:nvPr>
            <p:ph idx="1"/>
          </p:nvPr>
        </p:nvSpPr>
        <p:spPr>
          <a:xfrm>
            <a:off x="457200" y="1752600"/>
            <a:ext cx="8229600" cy="4373563"/>
          </a:xfrm>
        </p:spPr>
        <p:txBody>
          <a:bodyPr>
            <a:normAutofit/>
          </a:bodyPr>
          <a:lstStyle/>
          <a:p>
            <a:pPr marL="0" indent="0">
              <a:buNone/>
            </a:pPr>
            <a:r>
              <a:rPr lang="en-US" dirty="0"/>
              <a:t>“He who calls you is faithful, who also will do it.” </a:t>
            </a:r>
          </a:p>
          <a:p>
            <a:pPr marL="0" indent="0">
              <a:buNone/>
            </a:pPr>
            <a:endParaRPr lang="en-US" sz="800" dirty="0"/>
          </a:p>
          <a:p>
            <a:pPr marL="0" indent="0">
              <a:buNone/>
            </a:pPr>
            <a:r>
              <a:rPr lang="en-US" dirty="0"/>
              <a:t>1 Thess. 5:24</a:t>
            </a:r>
          </a:p>
          <a:p>
            <a:pPr marL="0" indent="0">
              <a:buNone/>
            </a:pPr>
            <a:endParaRPr lang="en-US" dirty="0"/>
          </a:p>
          <a:p>
            <a:pPr marL="0" indent="0">
              <a:buNone/>
            </a:pPr>
            <a:r>
              <a:rPr lang="en-US" dirty="0"/>
              <a:t>“In hope of eternal life which God, who cannot lie, promised before time began.” </a:t>
            </a:r>
          </a:p>
          <a:p>
            <a:pPr marL="0" indent="0">
              <a:buNone/>
            </a:pPr>
            <a:endParaRPr lang="en-US" sz="800" dirty="0"/>
          </a:p>
          <a:p>
            <a:pPr marL="0" indent="0">
              <a:buNone/>
            </a:pPr>
            <a:r>
              <a:rPr lang="en-US" dirty="0"/>
              <a:t>Titus 1:2</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5353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060"/>
          </a:solidFill>
          <a:ln>
            <a:solidFill>
              <a:schemeClr val="tx1"/>
            </a:solidFill>
          </a:ln>
          <a:effectLst>
            <a:outerShdw blurRad="50800" dist="38100" dir="2700000" algn="tl" rotWithShape="0">
              <a:prstClr val="black">
                <a:alpha val="40000"/>
              </a:prstClr>
            </a:outerShdw>
          </a:effectLst>
        </p:spPr>
        <p:txBody>
          <a:bodyPr>
            <a:normAutofit fontScale="90000"/>
          </a:bodyPr>
          <a:lstStyle/>
          <a:p>
            <a:r>
              <a:rPr lang="en-US" b="1" dirty="0">
                <a:solidFill>
                  <a:schemeClr val="bg1"/>
                </a:solidFill>
              </a:rPr>
              <a:t>Why Joshua Chose to Serve the Lord</a:t>
            </a:r>
          </a:p>
        </p:txBody>
      </p:sp>
      <p:sp>
        <p:nvSpPr>
          <p:cNvPr id="3" name="Content Placeholder 2"/>
          <p:cNvSpPr>
            <a:spLocks noGrp="1"/>
          </p:cNvSpPr>
          <p:nvPr>
            <p:ph idx="1"/>
          </p:nvPr>
        </p:nvSpPr>
        <p:spPr>
          <a:xfrm>
            <a:off x="457200" y="1828800"/>
            <a:ext cx="8229600" cy="4297363"/>
          </a:xfrm>
        </p:spPr>
        <p:txBody>
          <a:bodyPr/>
          <a:lstStyle/>
          <a:p>
            <a:r>
              <a:rPr lang="en-US" b="1" dirty="0"/>
              <a:t>He saw the POWER of the Lord </a:t>
            </a:r>
          </a:p>
          <a:p>
            <a:r>
              <a:rPr lang="en-US" b="1" dirty="0"/>
              <a:t>He saw the SALVATION of the Lord </a:t>
            </a:r>
          </a:p>
          <a:p>
            <a:r>
              <a:rPr lang="en-US" b="1" dirty="0"/>
              <a:t>He saw the JUDGMENT of the Lord </a:t>
            </a:r>
          </a:p>
          <a:p>
            <a:r>
              <a:rPr lang="en-US" b="1" dirty="0"/>
              <a:t>He saw the FAITHFULNESS of the Lord </a:t>
            </a:r>
          </a:p>
        </p:txBody>
      </p:sp>
      <p:sp>
        <p:nvSpPr>
          <p:cNvPr id="4" name="Rounded Rectangle 3"/>
          <p:cNvSpPr/>
          <p:nvPr/>
        </p:nvSpPr>
        <p:spPr>
          <a:xfrm>
            <a:off x="838200" y="4800600"/>
            <a:ext cx="4191000" cy="1524000"/>
          </a:xfrm>
          <a:prstGeom prst="roundRect">
            <a:avLst/>
          </a:prstGeom>
          <a:solidFill>
            <a:srgbClr val="002060"/>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219200" y="5029200"/>
            <a:ext cx="3352800" cy="1077218"/>
          </a:xfrm>
          <a:prstGeom prst="rect">
            <a:avLst/>
          </a:prstGeom>
          <a:noFill/>
        </p:spPr>
        <p:txBody>
          <a:bodyPr wrap="square" rtlCol="0">
            <a:spAutoFit/>
          </a:bodyPr>
          <a:lstStyle/>
          <a:p>
            <a:pPr algn="ctr"/>
            <a:r>
              <a:rPr lang="en-US" sz="3200" b="1" dirty="0">
                <a:solidFill>
                  <a:schemeClr val="bg1"/>
                </a:solidFill>
              </a:rPr>
              <a:t>Romans 15:4</a:t>
            </a:r>
          </a:p>
          <a:p>
            <a:pPr algn="ctr"/>
            <a:r>
              <a:rPr lang="en-US" sz="3200" b="1" dirty="0">
                <a:solidFill>
                  <a:schemeClr val="bg1"/>
                </a:solidFill>
              </a:rPr>
              <a:t>Romans 10:17</a:t>
            </a:r>
          </a:p>
        </p:txBody>
      </p:sp>
      <p:pic>
        <p:nvPicPr>
          <p:cNvPr id="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456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50000"/>
            </a:schemeClr>
          </a:solidFill>
          <a:ln>
            <a:solidFill>
              <a:schemeClr val="tx1"/>
            </a:solidFill>
          </a:ln>
          <a:effectLst>
            <a:outerShdw blurRad="50800" dist="38100" dir="2700000" algn="tl" rotWithShape="0">
              <a:prstClr val="black">
                <a:alpha val="40000"/>
              </a:prstClr>
            </a:outerShdw>
          </a:effectLst>
        </p:spPr>
        <p:txBody>
          <a:bodyPr>
            <a:normAutofit/>
          </a:bodyPr>
          <a:lstStyle/>
          <a:p>
            <a:r>
              <a:rPr lang="en-US" sz="3800" b="1" dirty="0">
                <a:solidFill>
                  <a:schemeClr val="bg1"/>
                </a:solidFill>
              </a:rPr>
              <a:t>Why We Must Chose to Serve the Lord</a:t>
            </a:r>
          </a:p>
        </p:txBody>
      </p:sp>
      <p:sp>
        <p:nvSpPr>
          <p:cNvPr id="3" name="Content Placeholder 2"/>
          <p:cNvSpPr>
            <a:spLocks noGrp="1"/>
          </p:cNvSpPr>
          <p:nvPr>
            <p:ph idx="1"/>
          </p:nvPr>
        </p:nvSpPr>
        <p:spPr>
          <a:xfrm>
            <a:off x="457200" y="1828800"/>
            <a:ext cx="8229600" cy="4297363"/>
          </a:xfrm>
        </p:spPr>
        <p:txBody>
          <a:bodyPr>
            <a:normAutofit/>
          </a:bodyPr>
          <a:lstStyle/>
          <a:p>
            <a:pPr lvl="0"/>
            <a:r>
              <a:rPr lang="en-US" sz="2800" b="1" dirty="0"/>
              <a:t>God is still the powerful God that Joshua saw on Mt. Sinai.</a:t>
            </a:r>
          </a:p>
          <a:p>
            <a:pPr lvl="0"/>
            <a:r>
              <a:rPr lang="en-US" sz="2800" b="1" dirty="0"/>
              <a:t>God has provided an even greater salvation than the Red Sea (the death and resurrection of His Son).</a:t>
            </a:r>
          </a:p>
          <a:p>
            <a:pPr lvl="0"/>
            <a:r>
              <a:rPr lang="en-US" sz="2800" b="1" dirty="0"/>
              <a:t>God will judge the world in righteousness.</a:t>
            </a:r>
          </a:p>
          <a:p>
            <a:pPr lvl="0"/>
            <a:r>
              <a:rPr lang="en-US" sz="2800" b="1" dirty="0"/>
              <a:t>God is faithful and will keep His promises to us. </a:t>
            </a:r>
          </a:p>
        </p:txBody>
      </p:sp>
      <p:pic>
        <p:nvPicPr>
          <p:cNvPr id="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585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2985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85800" y="4552950"/>
            <a:ext cx="7772400" cy="1771650"/>
          </a:xfrm>
        </p:spPr>
        <p:txBody>
          <a:bodyPr>
            <a:noAutofit/>
          </a:bodyPr>
          <a:lstStyle/>
          <a:p>
            <a:r>
              <a:rPr lang="en-US" sz="4800" b="1" dirty="0"/>
              <a:t>Why Did Joshua Choose to Serve the Lord?</a:t>
            </a:r>
          </a:p>
        </p:txBody>
      </p:sp>
      <p:sp>
        <p:nvSpPr>
          <p:cNvPr id="5" name="Subtitle 4"/>
          <p:cNvSpPr>
            <a:spLocks noGrp="1"/>
          </p:cNvSpPr>
          <p:nvPr>
            <p:ph type="subTitle" idx="1"/>
          </p:nvPr>
        </p:nvSpPr>
        <p:spPr>
          <a:xfrm>
            <a:off x="990600" y="457200"/>
            <a:ext cx="7315200" cy="3962400"/>
          </a:xfrm>
        </p:spPr>
        <p:txBody>
          <a:bodyPr>
            <a:normAutofit fontScale="92500" lnSpcReduction="10000"/>
          </a:bodyPr>
          <a:lstStyle/>
          <a:p>
            <a:r>
              <a:rPr lang="en-US" b="1" dirty="0">
                <a:solidFill>
                  <a:schemeClr val="tx1"/>
                </a:solidFill>
              </a:rPr>
              <a:t>Joshua 24:15</a:t>
            </a:r>
          </a:p>
          <a:p>
            <a:endParaRPr lang="en-US" sz="1000" b="1" dirty="0">
              <a:solidFill>
                <a:schemeClr val="tx1"/>
              </a:solidFill>
            </a:endParaRPr>
          </a:p>
          <a:p>
            <a:r>
              <a:rPr lang="en-US" b="1" dirty="0">
                <a:solidFill>
                  <a:schemeClr val="tx1"/>
                </a:solidFill>
              </a:rPr>
              <a:t>“And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p>
          <a:p>
            <a:endParaRPr lang="en-US" b="1" dirty="0">
              <a:solidFill>
                <a:schemeClr val="tx1"/>
              </a:solidFill>
            </a:endParaRPr>
          </a:p>
        </p:txBody>
      </p:sp>
    </p:spTree>
    <p:extLst>
      <p:ext uri="{BB962C8B-B14F-4D97-AF65-F5344CB8AC3E}">
        <p14:creationId xmlns:p14="http://schemas.microsoft.com/office/powerpoint/2010/main" val="394613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out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1. He Saw the Power of the Lord</a:t>
            </a:r>
          </a:p>
        </p:txBody>
      </p:sp>
      <p:sp>
        <p:nvSpPr>
          <p:cNvPr id="3" name="Content Placeholder 2"/>
          <p:cNvSpPr>
            <a:spLocks noGrp="1"/>
          </p:cNvSpPr>
          <p:nvPr>
            <p:ph idx="1"/>
          </p:nvPr>
        </p:nvSpPr>
        <p:spPr/>
        <p:txBody>
          <a:bodyPr/>
          <a:lstStyle/>
          <a:p>
            <a:pPr lvl="0"/>
            <a:r>
              <a:rPr lang="en-US" dirty="0"/>
              <a:t>God showed His power over the gods of Egypt in the plagues (Ex. 32:11).</a:t>
            </a:r>
          </a:p>
          <a:p>
            <a:pPr lvl="0"/>
            <a:r>
              <a:rPr lang="en-US" dirty="0"/>
              <a:t>God showed His power in dividing the Red Sea.</a:t>
            </a:r>
          </a:p>
          <a:p>
            <a:pPr lvl="0"/>
            <a:r>
              <a:rPr lang="en-US" dirty="0"/>
              <a:t>God’s power and presence were seen by Israel daily in the pillar of cloud and pillar of fire. </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4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1. He Saw the Power of the Lord</a:t>
            </a:r>
          </a:p>
        </p:txBody>
      </p:sp>
      <p:sp>
        <p:nvSpPr>
          <p:cNvPr id="3" name="Content Placeholder 2"/>
          <p:cNvSpPr>
            <a:spLocks noGrp="1"/>
          </p:cNvSpPr>
          <p:nvPr>
            <p:ph idx="1"/>
          </p:nvPr>
        </p:nvSpPr>
        <p:spPr>
          <a:xfrm>
            <a:off x="457200" y="1722437"/>
            <a:ext cx="3962400" cy="4525963"/>
          </a:xfrm>
        </p:spPr>
        <p:txBody>
          <a:bodyPr>
            <a:normAutofit/>
          </a:bodyPr>
          <a:lstStyle/>
          <a:p>
            <a:r>
              <a:rPr lang="en-US" dirty="0"/>
              <a:t>Exodus 19:10-11, 16-19, 20:18-20</a:t>
            </a:r>
          </a:p>
          <a:p>
            <a:endParaRPr lang="en-US" sz="800" dirty="0"/>
          </a:p>
          <a:p>
            <a:r>
              <a:rPr lang="en-US" dirty="0"/>
              <a:t>Lightning, thunder, fire, loud trumpet, smoke, earthquake</a:t>
            </a:r>
          </a:p>
          <a:p>
            <a:r>
              <a:rPr lang="en-US" dirty="0"/>
              <a:t>The people trembled and feared they would die</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robertnielsen21.files.wordpress.com/2015/04/mosesatmtsina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0108" y="1447800"/>
            <a:ext cx="4361492" cy="52578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39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2. He Saw the Salvation of the Lord</a:t>
            </a:r>
          </a:p>
        </p:txBody>
      </p:sp>
      <p:sp>
        <p:nvSpPr>
          <p:cNvPr id="3" name="Content Placeholder 2"/>
          <p:cNvSpPr>
            <a:spLocks noGrp="1"/>
          </p:cNvSpPr>
          <p:nvPr>
            <p:ph idx="1"/>
          </p:nvPr>
        </p:nvSpPr>
        <p:spPr/>
        <p:txBody>
          <a:bodyPr/>
          <a:lstStyle/>
          <a:p>
            <a:r>
              <a:rPr lang="en-US" dirty="0"/>
              <a:t>The people of Israel were trapped against the Red Sea (Ex. 14:5-9).</a:t>
            </a:r>
          </a:p>
          <a:p>
            <a:r>
              <a:rPr lang="en-US" dirty="0"/>
              <a:t>They cried out in fear (vs. 10-14).</a:t>
            </a:r>
          </a:p>
          <a:p>
            <a:endParaRPr lang="en-US" sz="800" dirty="0"/>
          </a:p>
          <a:p>
            <a:r>
              <a:rPr lang="en-US" i="1" dirty="0"/>
              <a:t>“Do not be afraid. Stand still, and see the salvation of the Lord…” </a:t>
            </a:r>
            <a:r>
              <a:rPr lang="en-US" dirty="0"/>
              <a:t>(v. 13).</a:t>
            </a:r>
          </a:p>
          <a:p>
            <a:endParaRPr lang="en-US" dirty="0"/>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2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2. He Saw the Salvation of the Lord</a:t>
            </a:r>
          </a:p>
        </p:txBody>
      </p:sp>
      <p:pic>
        <p:nvPicPr>
          <p:cNvPr id="5122" name="Picture 2" descr="https://si.wsj.net/public/resources/images/BN-FW401_redsea_M_201412041522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6127" y="1752600"/>
            <a:ext cx="6778358" cy="452120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9825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3. He Saw the Judgment of the Lord</a:t>
            </a:r>
          </a:p>
        </p:txBody>
      </p:sp>
      <p:sp>
        <p:nvSpPr>
          <p:cNvPr id="3" name="Content Placeholder 2"/>
          <p:cNvSpPr>
            <a:spLocks noGrp="1"/>
          </p:cNvSpPr>
          <p:nvPr>
            <p:ph idx="1"/>
          </p:nvPr>
        </p:nvSpPr>
        <p:spPr/>
        <p:txBody>
          <a:bodyPr/>
          <a:lstStyle/>
          <a:p>
            <a:pPr marL="0" indent="0" algn="ctr">
              <a:buNone/>
            </a:pPr>
            <a:r>
              <a:rPr lang="en-US" b="1" dirty="0"/>
              <a:t>The Plagues Against Egypt</a:t>
            </a:r>
          </a:p>
          <a:p>
            <a:r>
              <a:rPr lang="en-US" dirty="0"/>
              <a:t>God’s judgment against Egypt (Ex. 7:3-5)</a:t>
            </a:r>
          </a:p>
          <a:p>
            <a:r>
              <a:rPr lang="en-US" dirty="0"/>
              <a:t>Manifestations of God’s power over the gods of Egypt</a:t>
            </a:r>
          </a:p>
          <a:p>
            <a:r>
              <a:rPr lang="en-US" dirty="0"/>
              <a:t>They increased in severity, eventually impacting the nation’s livelihood,               strength and morale</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482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3. He Saw the Judgment of the Lord</a:t>
            </a:r>
          </a:p>
        </p:txBody>
      </p:sp>
      <p:sp>
        <p:nvSpPr>
          <p:cNvPr id="3" name="Content Placeholder 2"/>
          <p:cNvSpPr>
            <a:spLocks noGrp="1"/>
          </p:cNvSpPr>
          <p:nvPr>
            <p:ph idx="1"/>
          </p:nvPr>
        </p:nvSpPr>
        <p:spPr/>
        <p:txBody>
          <a:bodyPr>
            <a:normAutofit/>
          </a:bodyPr>
          <a:lstStyle/>
          <a:p>
            <a:pPr marL="0" indent="0" algn="ctr">
              <a:buNone/>
            </a:pPr>
            <a:r>
              <a:rPr lang="en-US" b="1" dirty="0"/>
              <a:t>God’s Judgments Against Israel</a:t>
            </a:r>
          </a:p>
          <a:p>
            <a:r>
              <a:rPr lang="en-US" dirty="0"/>
              <a:t>“their bodies were scattered in the wilderness” (1 Cor. 10:5-11)</a:t>
            </a:r>
          </a:p>
          <a:p>
            <a:r>
              <a:rPr lang="en-US" dirty="0" err="1"/>
              <a:t>Korah’s</a:t>
            </a:r>
            <a:r>
              <a:rPr lang="en-US" dirty="0"/>
              <a:t> rebellion (Num. 16:31-35)</a:t>
            </a:r>
          </a:p>
          <a:p>
            <a:r>
              <a:rPr lang="en-US" dirty="0"/>
              <a:t>Moses cannot enter Canaan (Num. 20:12)</a:t>
            </a:r>
          </a:p>
          <a:p>
            <a:r>
              <a:rPr lang="en-US" dirty="0"/>
              <a:t>Defeat at Ai (Josh. 7:1-9)</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2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002060"/>
                </a:solidFill>
              </a:rPr>
              <a:t>4. He Saw the Faithfulness of the Lord</a:t>
            </a:r>
          </a:p>
        </p:txBody>
      </p:sp>
      <p:pic>
        <p:nvPicPr>
          <p:cNvPr id="1026" name="Picture 2" descr="https://images-na.ssl-images-amazon.com/images/I/411ciuDCgv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2067" y="5476875"/>
            <a:ext cx="2939533"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02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618</Words>
  <Application>Microsoft Office PowerPoint</Application>
  <PresentationFormat>On-screen Show (4:3)</PresentationFormat>
  <Paragraphs>62</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Why Did Joshua Choose to Serve the Lord?</vt:lpstr>
      <vt:lpstr>1. He Saw the Power of the Lord</vt:lpstr>
      <vt:lpstr>1. He Saw the Power of the Lord</vt:lpstr>
      <vt:lpstr>2. He Saw the Salvation of the Lord</vt:lpstr>
      <vt:lpstr>2. He Saw the Salvation of the Lord</vt:lpstr>
      <vt:lpstr>3. He Saw the Judgment of the Lord</vt:lpstr>
      <vt:lpstr>3. He Saw the Judgment of the Lord</vt:lpstr>
      <vt:lpstr>4. He Saw the Faithfulness of the Lord</vt:lpstr>
      <vt:lpstr>4. He Saw the Faithfulness of the Lord</vt:lpstr>
      <vt:lpstr>4. He Saw the Faithfulness of the Lord</vt:lpstr>
      <vt:lpstr>4. He Saw the Faithfulness of the Lord</vt:lpstr>
      <vt:lpstr>Why Joshua Chose to Serve the Lord</vt:lpstr>
      <vt:lpstr>Why We Must Chose to Serve the Lord</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Joshua Chose To Serve The Lord</dc:title>
  <dc:creator>Heath</dc:creator>
  <cp:lastModifiedBy>Knollwood</cp:lastModifiedBy>
  <cp:revision>12</cp:revision>
  <dcterms:created xsi:type="dcterms:W3CDTF">2016-08-05T14:55:31Z</dcterms:created>
  <dcterms:modified xsi:type="dcterms:W3CDTF">2016-08-12T23:29:17Z</dcterms:modified>
</cp:coreProperties>
</file>