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8" r:id="rId2"/>
    <p:sldId id="256" r:id="rId3"/>
    <p:sldId id="257" r:id="rId4"/>
    <p:sldId id="259" r:id="rId5"/>
    <p:sldId id="260" r:id="rId6"/>
    <p:sldId id="262" r:id="rId7"/>
    <p:sldId id="261" r:id="rId8"/>
    <p:sldId id="263" r:id="rId9"/>
    <p:sldId id="264" r:id="rId10"/>
    <p:sldId id="265" r:id="rId11"/>
    <p:sldId id="266" r:id="rId12"/>
    <p:sldId id="267" r:id="rId13"/>
    <p:sldId id="268"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7331" autoAdjust="0"/>
  </p:normalViewPr>
  <p:slideViewPr>
    <p:cSldViewPr>
      <p:cViewPr>
        <p:scale>
          <a:sx n="33" d="100"/>
          <a:sy n="33" d="100"/>
        </p:scale>
        <p:origin x="-2838" y="-834"/>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746" y="208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AD25C43-D735-465C-B11E-A9A5082D71F5}" type="datetimeFigureOut">
              <a:rPr lang="en-US" smtClean="0"/>
              <a:t>7/31/2016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E99855-50B2-47A1-A123-667E1025D0F2}" type="slidenum">
              <a:rPr lang="en-US" smtClean="0"/>
              <a:t>‹#›</a:t>
            </a:fld>
            <a:endParaRPr lang="en-US"/>
          </a:p>
        </p:txBody>
      </p:sp>
    </p:spTree>
    <p:extLst>
      <p:ext uri="{BB962C8B-B14F-4D97-AF65-F5344CB8AC3E}">
        <p14:creationId xmlns:p14="http://schemas.microsoft.com/office/powerpoint/2010/main" val="2617860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a:t>
            </a:r>
            <a:endParaRPr lang="en-US" dirty="0"/>
          </a:p>
          <a:p>
            <a:r>
              <a:rPr lang="en-US" b="1" dirty="0"/>
              <a:t> </a:t>
            </a:r>
            <a:endParaRPr lang="en-US" dirty="0"/>
          </a:p>
          <a:p>
            <a:r>
              <a:rPr lang="en-US" dirty="0"/>
              <a:t>Good afternoon everyone!  It’s so wonderful to be here among the Saints, and to have this opportunity to worship our Lord and our God together with all of you!  I want to thank the Elders for giving me this opportunity to speak this afternoon, and I pray that what is said here is in all accordance with The Word of God, and that as I strive to speak where the Bible Speaks and be silent where the Bible is silent, we all strive together to learn more about God’s Word.</a:t>
            </a:r>
          </a:p>
          <a:p>
            <a:r>
              <a:rPr lang="en-US" dirty="0"/>
              <a:t> </a:t>
            </a:r>
          </a:p>
          <a:p>
            <a:r>
              <a:rPr lang="en-US" dirty="0"/>
              <a:t>I also want to thank Brother Randy Reeder for his great song selection and his work to lead us in Worship this afternoon, it is always a pleasure to hear all the Saints lift praises to God and I greatly appreciate that.</a:t>
            </a:r>
          </a:p>
          <a:p>
            <a:r>
              <a:rPr lang="en-US" dirty="0"/>
              <a:t> </a:t>
            </a:r>
          </a:p>
          <a:p>
            <a:r>
              <a:rPr lang="en-US" dirty="0"/>
              <a:t>I won’t lie to you this afternoon, there are times when I experience some anxiety and nervousness, especially when I’m about to talk about something that I’ve never taught on before.  So I’ve found that the best way to deprive Satan of his temptation to be anxious is just to talk about it for a minute.  Each one of us will experience anxiety at different times in our lives, and we know it can be distracting.  But as we gather together to learn more of God’s Word this afternoon, we can draw strength from knowing that God is giving us the blessing of being here and we can put the cares and concerns of this world out of our mind for a short time while we focus more on Him.  So let’s do that now, and go to the Lord’s Word.</a:t>
            </a:r>
          </a:p>
          <a:p>
            <a:r>
              <a:rPr lang="en-US" dirty="0"/>
              <a:t> </a:t>
            </a:r>
          </a:p>
          <a:p>
            <a:r>
              <a:rPr lang="en-US" dirty="0"/>
              <a:t>As I was thinking about was going to talk about this afternoon, and I spent some time thinking about things that I have not heard a lesson on in a little while.  Now that is not meant as a negative commentary on Brother Heath, I have taken great pleasure in learning at his feet for the last few years and I have learned a great many things.  While preparing for this lesson, I asked for his advice on this topic and he gave me a wealth of resources to draw from, so I am very grateful to him for that.  But as I was thinking about Focusing on God, especially in those times when I can become anxious in my life, I remembered examples of people in distress or when sincerely seeking The Lord, they would Fast.  </a:t>
            </a:r>
          </a:p>
        </p:txBody>
      </p:sp>
      <p:sp>
        <p:nvSpPr>
          <p:cNvPr id="4" name="Slide Number Placeholder 3"/>
          <p:cNvSpPr>
            <a:spLocks noGrp="1"/>
          </p:cNvSpPr>
          <p:nvPr>
            <p:ph type="sldNum" sz="quarter" idx="10"/>
          </p:nvPr>
        </p:nvSpPr>
        <p:spPr/>
        <p:txBody>
          <a:bodyPr/>
          <a:lstStyle/>
          <a:p>
            <a:fld id="{15E99855-50B2-47A1-A123-667E1025D0F2}" type="slidenum">
              <a:rPr lang="en-US" smtClean="0"/>
              <a:t>1</a:t>
            </a:fld>
            <a:endParaRPr lang="en-US"/>
          </a:p>
        </p:txBody>
      </p:sp>
    </p:spTree>
    <p:extLst>
      <p:ext uri="{BB962C8B-B14F-4D97-AF65-F5344CB8AC3E}">
        <p14:creationId xmlns:p14="http://schemas.microsoft.com/office/powerpoint/2010/main" val="305561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Practical Benefits of both Physical and Spiritual Fasting</a:t>
            </a:r>
            <a:endParaRPr lang="en-US" dirty="0"/>
          </a:p>
          <a:p>
            <a:r>
              <a:rPr lang="en-US" dirty="0"/>
              <a:t>- While we should not be dishonest about our desires when we Fast, there are many known and proven physical benefits of fasting.  Please understand that I am not a doctor, and before you undertake fasting, you should go to our Father in Prayer and consult your doctor to know if this is an acceptable activity for you. However, according to many medical journals, intermittent fasting has some of the following effects on the body:  </a:t>
            </a:r>
          </a:p>
          <a:p>
            <a:r>
              <a:rPr lang="en-US" dirty="0"/>
              <a:t>- Promotes weight loss by allowing the body to burn through stores of fat and by increasing the body’s metabolism, </a:t>
            </a:r>
          </a:p>
          <a:p>
            <a:r>
              <a:rPr lang="en-US" dirty="0"/>
              <a:t>- Improves the Immune System, </a:t>
            </a:r>
          </a:p>
          <a:p>
            <a:r>
              <a:rPr lang="en-US" dirty="0"/>
              <a:t>- Helps Regulate Insulin and Insulin sensitivity, </a:t>
            </a:r>
          </a:p>
          <a:p>
            <a:r>
              <a:rPr lang="en-US" dirty="0"/>
              <a:t>- Helps train our body not to react to Hunger as aggressively by demonstrating what real hunger feels like and in contrast help us to know the difference between hunger and over-indulgence, </a:t>
            </a:r>
          </a:p>
          <a:p>
            <a:r>
              <a:rPr lang="en-US" dirty="0"/>
              <a:t>- Improves your brain functionality (i.e. greater focus and clarity), </a:t>
            </a:r>
          </a:p>
          <a:p>
            <a:r>
              <a:rPr lang="en-US" dirty="0"/>
              <a:t>- Helps to alter the function of some genes and hormones throughout the body</a:t>
            </a:r>
          </a:p>
          <a:p>
            <a:r>
              <a:rPr lang="en-US" dirty="0"/>
              <a:t>- Can improve heart health through stress and inflammation reduction</a:t>
            </a:r>
          </a:p>
          <a:p>
            <a:r>
              <a:rPr lang="en-US" dirty="0"/>
              <a:t>- Can improve cell regeneration and clearing of old/defective cells</a:t>
            </a:r>
          </a:p>
          <a:p>
            <a:r>
              <a:rPr lang="en-US" dirty="0"/>
              <a:t>- Helps clear skin and prevent skin problems as the body clears out toxins  </a:t>
            </a:r>
          </a:p>
          <a:p>
            <a:r>
              <a:rPr lang="en-US" dirty="0"/>
              <a:t>- Some studies even suggest that Water only fasting for a period of several days to 3 weeks can help “reset” the body’s autoimmune system response to things like Rheumatoid Arthritis, Allergies, IBD, and other autoimmune related conditions</a:t>
            </a:r>
          </a:p>
          <a:p>
            <a:endParaRPr lang="en-US" dirty="0"/>
          </a:p>
        </p:txBody>
      </p:sp>
      <p:sp>
        <p:nvSpPr>
          <p:cNvPr id="4" name="Slide Number Placeholder 3"/>
          <p:cNvSpPr>
            <a:spLocks noGrp="1"/>
          </p:cNvSpPr>
          <p:nvPr>
            <p:ph type="sldNum" sz="quarter" idx="10"/>
          </p:nvPr>
        </p:nvSpPr>
        <p:spPr/>
        <p:txBody>
          <a:bodyPr/>
          <a:lstStyle/>
          <a:p>
            <a:fld id="{15E99855-50B2-47A1-A123-667E1025D0F2}" type="slidenum">
              <a:rPr lang="en-US" smtClean="0"/>
              <a:t>10</a:t>
            </a:fld>
            <a:endParaRPr lang="en-US" dirty="0"/>
          </a:p>
        </p:txBody>
      </p:sp>
    </p:spTree>
    <p:extLst>
      <p:ext uri="{BB962C8B-B14F-4D97-AF65-F5344CB8AC3E}">
        <p14:creationId xmlns:p14="http://schemas.microsoft.com/office/powerpoint/2010/main" val="636417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However, the Physical is not the sole reason why we should Fast.  Truly, the most important benefit of Fasting	is that it helps us to train our mind and body to deny it’s most basic need, that of eating, in the avenue of focusing our minds on God.  By striving to win a Crown, like Paul said in 1 Corinthians 9:24-27, some translations say “I beat my body into submission”, if we can essentially train ourselves to overcome these (foods)</a:t>
            </a:r>
          </a:p>
        </p:txBody>
      </p:sp>
      <p:sp>
        <p:nvSpPr>
          <p:cNvPr id="4" name="Slide Number Placeholder 3"/>
          <p:cNvSpPr>
            <a:spLocks noGrp="1"/>
          </p:cNvSpPr>
          <p:nvPr>
            <p:ph type="sldNum" sz="quarter" idx="10"/>
          </p:nvPr>
        </p:nvSpPr>
        <p:spPr/>
        <p:txBody>
          <a:bodyPr/>
          <a:lstStyle/>
          <a:p>
            <a:fld id="{15E99855-50B2-47A1-A123-667E1025D0F2}" type="slidenum">
              <a:rPr lang="en-US" smtClean="0"/>
              <a:t>11</a:t>
            </a:fld>
            <a:endParaRPr lang="en-US"/>
          </a:p>
        </p:txBody>
      </p:sp>
    </p:spTree>
    <p:extLst>
      <p:ext uri="{BB962C8B-B14F-4D97-AF65-F5344CB8AC3E}">
        <p14:creationId xmlns:p14="http://schemas.microsoft.com/office/powerpoint/2010/main" val="1609006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 we can focus our mind toward spiritual endeavors and overcome these (sins).  This is the best benefit of Fasting.</a:t>
            </a:r>
            <a:endParaRPr lang="en-US" dirty="0" smtClean="0"/>
          </a:p>
          <a:p>
            <a:endParaRPr lang="en-US" dirty="0"/>
          </a:p>
        </p:txBody>
      </p:sp>
      <p:sp>
        <p:nvSpPr>
          <p:cNvPr id="4" name="Slide Number Placeholder 3"/>
          <p:cNvSpPr>
            <a:spLocks noGrp="1"/>
          </p:cNvSpPr>
          <p:nvPr>
            <p:ph type="sldNum" sz="quarter" idx="10"/>
          </p:nvPr>
        </p:nvSpPr>
        <p:spPr/>
        <p:txBody>
          <a:bodyPr/>
          <a:lstStyle/>
          <a:p>
            <a:fld id="{15E99855-50B2-47A1-A123-667E1025D0F2}" type="slidenum">
              <a:rPr lang="en-US" smtClean="0"/>
              <a:t>12</a:t>
            </a:fld>
            <a:endParaRPr lang="en-US"/>
          </a:p>
        </p:txBody>
      </p:sp>
    </p:spTree>
    <p:extLst>
      <p:ext uri="{BB962C8B-B14F-4D97-AF65-F5344CB8AC3E}">
        <p14:creationId xmlns:p14="http://schemas.microsoft.com/office/powerpoint/2010/main" val="1300654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0783" y="4415790"/>
            <a:ext cx="6309360" cy="4648200"/>
          </a:xfrm>
        </p:spPr>
        <p:txBody>
          <a:bodyPr/>
          <a:lstStyle/>
          <a:p>
            <a:r>
              <a:rPr lang="en-US" b="1" dirty="0"/>
              <a:t>Pitfalls of Fasting (with the wrong intention, or the wrong heart)</a:t>
            </a:r>
            <a:endParaRPr lang="en-US" dirty="0"/>
          </a:p>
          <a:p>
            <a:r>
              <a:rPr lang="en-US" b="1" dirty="0"/>
              <a:t> </a:t>
            </a:r>
            <a:endParaRPr lang="en-US" dirty="0"/>
          </a:p>
          <a:p>
            <a:r>
              <a:rPr lang="en-US" dirty="0"/>
              <a:t>- If we should consider fasting as a regular practice in our lives, then as with any aspect of our Spiritual Walk, we should consider now only how to do it appropriately, but also how it can be done inappropriately so that we can avoid those pitfalls.</a:t>
            </a:r>
          </a:p>
          <a:p>
            <a:r>
              <a:rPr lang="en-US" b="1" dirty="0"/>
              <a:t> </a:t>
            </a:r>
            <a:endParaRPr lang="en-US" dirty="0"/>
          </a:p>
          <a:p>
            <a:r>
              <a:rPr lang="en-US" dirty="0"/>
              <a:t>- Isaiah 58, Acceptable Fasting or Fasting that Pleases God ([They] delight to know My Ways, v. 2)</a:t>
            </a:r>
          </a:p>
          <a:p>
            <a:r>
              <a:rPr lang="en-US" dirty="0"/>
              <a:t>- Zechariah 7:1-7, What happens when our fast is not acceptable, and Obedience is Better than Fasting (... did you really fast for Me - for Me?, v.5)</a:t>
            </a:r>
          </a:p>
          <a:p>
            <a:r>
              <a:rPr lang="en-US" b="1" dirty="0"/>
              <a:t> </a:t>
            </a:r>
            <a:endParaRPr lang="en-US" dirty="0"/>
          </a:p>
          <a:p>
            <a:r>
              <a:rPr lang="en-US" dirty="0"/>
              <a:t>- If our intention is to fast to be seen by men for the purpose of saying “look how holy and righteous I am, I am fasting 8 days a week!” then we Fast in vain.  As with all things, God searches the Heart and knows the Mind (Romans 8:27)  Our intention, whatever it may be, must be pure.  If we are fasting for better physical health, that should be our clear intention, and when we talk about it, that should be what we say; “I’m fasting to promote my health.”  There’s nothing wrong with periodically abstaining from all or certain foods to improve one’s health.  </a:t>
            </a:r>
          </a:p>
          <a:p>
            <a:r>
              <a:rPr lang="en-US" dirty="0"/>
              <a:t> </a:t>
            </a:r>
          </a:p>
          <a:p>
            <a:r>
              <a:rPr lang="en-US" dirty="0"/>
              <a:t>- But if we are fasting to improve our spiritual health, than as much as possible, we need to keep that fact hidden.  For The Lord who sees what is done in secret will reward those openly (Matthew 6:6)  We must go about our daily lives as though to an outside observer, there is absolutely nothing different.  Then, through our obedience to God and seeking Him out diligently and in purity of Heart, He will find our Fast acceptable and bless us.</a:t>
            </a:r>
          </a:p>
          <a:p>
            <a:endParaRPr lang="en-US" dirty="0"/>
          </a:p>
        </p:txBody>
      </p:sp>
      <p:sp>
        <p:nvSpPr>
          <p:cNvPr id="4" name="Slide Number Placeholder 3"/>
          <p:cNvSpPr>
            <a:spLocks noGrp="1"/>
          </p:cNvSpPr>
          <p:nvPr>
            <p:ph type="sldNum" sz="quarter" idx="10"/>
          </p:nvPr>
        </p:nvSpPr>
        <p:spPr/>
        <p:txBody>
          <a:bodyPr/>
          <a:lstStyle/>
          <a:p>
            <a:fld id="{15E99855-50B2-47A1-A123-667E1025D0F2}" type="slidenum">
              <a:rPr lang="en-US" smtClean="0"/>
              <a:t>13</a:t>
            </a:fld>
            <a:endParaRPr lang="en-US"/>
          </a:p>
        </p:txBody>
      </p:sp>
    </p:spTree>
    <p:extLst>
      <p:ext uri="{BB962C8B-B14F-4D97-AF65-F5344CB8AC3E}">
        <p14:creationId xmlns:p14="http://schemas.microsoft.com/office/powerpoint/2010/main" val="291692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 I’d like to take a few moments this afternoon to look at Fasting, and specifically Faithfully Fasting.</a:t>
            </a:r>
          </a:p>
          <a:p>
            <a:pPr defTabSz="931774">
              <a:defRPr/>
            </a:pPr>
            <a:endParaRPr lang="en-US" dirty="0"/>
          </a:p>
          <a:p>
            <a:pPr defTabSz="931774">
              <a:defRPr/>
            </a:pPr>
            <a:r>
              <a:rPr lang="en-US" dirty="0"/>
              <a:t>We’ll read again the scripture that was read by brother ______, if you would turn to Matthew 6 and we’ll look at 16-18.</a:t>
            </a:r>
          </a:p>
        </p:txBody>
      </p:sp>
      <p:sp>
        <p:nvSpPr>
          <p:cNvPr id="4" name="Slide Number Placeholder 3"/>
          <p:cNvSpPr>
            <a:spLocks noGrp="1"/>
          </p:cNvSpPr>
          <p:nvPr>
            <p:ph type="sldNum" sz="quarter" idx="10"/>
          </p:nvPr>
        </p:nvSpPr>
        <p:spPr/>
        <p:txBody>
          <a:bodyPr/>
          <a:lstStyle/>
          <a:p>
            <a:fld id="{15E99855-50B2-47A1-A123-667E1025D0F2}" type="slidenum">
              <a:rPr lang="en-US" smtClean="0"/>
              <a:t>2</a:t>
            </a:fld>
            <a:endParaRPr lang="en-US"/>
          </a:p>
        </p:txBody>
      </p:sp>
    </p:spTree>
    <p:extLst>
      <p:ext uri="{BB962C8B-B14F-4D97-AF65-F5344CB8AC3E}">
        <p14:creationId xmlns:p14="http://schemas.microsoft.com/office/powerpoint/2010/main" val="1553479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Define what fasting is</a:t>
            </a:r>
            <a:endParaRPr lang="en-US" dirty="0"/>
          </a:p>
          <a:p>
            <a:r>
              <a:rPr lang="en-US" dirty="0"/>
              <a:t>	</a:t>
            </a:r>
          </a:p>
          <a:p>
            <a:r>
              <a:rPr lang="en-US" dirty="0"/>
              <a:t>From Dictionary.com:  Abstain from all or some kinds of food or drink, especially as a religious observance.  </a:t>
            </a:r>
          </a:p>
          <a:p>
            <a:endParaRPr lang="en-US" dirty="0" smtClean="0"/>
          </a:p>
          <a:p>
            <a:r>
              <a:rPr lang="en-US" dirty="0" smtClean="0"/>
              <a:t>S</a:t>
            </a:r>
            <a:r>
              <a:rPr lang="en-US" dirty="0"/>
              <a:t>ynonyms: eat nothing, abstain from food, refrain from eating, go without food, go hungry, starve oneself; go on a hunger strike; crash-diet</a:t>
            </a:r>
          </a:p>
          <a:p>
            <a:r>
              <a:rPr lang="en-US" dirty="0"/>
              <a:t>	</a:t>
            </a:r>
          </a:p>
          <a:p>
            <a:r>
              <a:rPr lang="en-US" dirty="0"/>
              <a:t>- We understand fasting to be the physical act of abstaining or depriving oneself of food or drink, and we talk about it more often than we realize when we say the term, Breakfast (to break a fast, the fast while we sleep)</a:t>
            </a:r>
          </a:p>
          <a:p>
            <a:endParaRPr lang="en-US" dirty="0"/>
          </a:p>
          <a:p>
            <a:r>
              <a:rPr lang="en-US" b="1" dirty="0"/>
              <a:t>Describe spiritual fasting vs strictly physical fasting</a:t>
            </a:r>
            <a:endParaRPr lang="en-US" dirty="0"/>
          </a:p>
          <a:p>
            <a:r>
              <a:rPr lang="en-US" dirty="0"/>
              <a:t>	</a:t>
            </a:r>
          </a:p>
          <a:p>
            <a:r>
              <a:rPr lang="en-US" dirty="0"/>
              <a:t>- There is however a difference between solely fasting for Physical means and fasting for Spiritual means.</a:t>
            </a:r>
          </a:p>
          <a:p>
            <a:r>
              <a:rPr lang="en-US" dirty="0"/>
              <a:t>	</a:t>
            </a:r>
          </a:p>
          <a:p>
            <a:r>
              <a:rPr lang="en-US" dirty="0"/>
              <a:t>- Fasting as a means of focusing one’s mind on God can be total abstinence of food and drink, or partial such as a water only fast, for a short period such as from sunrise to sunset, or for longer periods such as a few days, a week, three weeks or 40 days.</a:t>
            </a:r>
          </a:p>
          <a:p>
            <a:endParaRPr lang="en-US" dirty="0"/>
          </a:p>
          <a:p>
            <a:endParaRPr lang="en-US" dirty="0"/>
          </a:p>
        </p:txBody>
      </p:sp>
      <p:sp>
        <p:nvSpPr>
          <p:cNvPr id="4" name="Slide Number Placeholder 3"/>
          <p:cNvSpPr>
            <a:spLocks noGrp="1"/>
          </p:cNvSpPr>
          <p:nvPr>
            <p:ph type="sldNum" sz="quarter" idx="10"/>
          </p:nvPr>
        </p:nvSpPr>
        <p:spPr/>
        <p:txBody>
          <a:bodyPr/>
          <a:lstStyle/>
          <a:p>
            <a:fld id="{15E99855-50B2-47A1-A123-667E1025D0F2}" type="slidenum">
              <a:rPr lang="en-US" smtClean="0"/>
              <a:t>3</a:t>
            </a:fld>
            <a:endParaRPr lang="en-US"/>
          </a:p>
        </p:txBody>
      </p:sp>
    </p:spTree>
    <p:extLst>
      <p:ext uri="{BB962C8B-B14F-4D97-AF65-F5344CB8AC3E}">
        <p14:creationId xmlns:p14="http://schemas.microsoft.com/office/powerpoint/2010/main" val="1915024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go to the Bible for examples of Fasting for various different lengths of time; 					</a:t>
            </a:r>
          </a:p>
          <a:p>
            <a:r>
              <a:rPr lang="en-US" dirty="0"/>
              <a:t>- After burying the bones of Saul and his sons, 1 Sam 31:13 shows us a fast for 1 day by the valiant men of </a:t>
            </a:r>
            <a:r>
              <a:rPr lang="en-US" dirty="0" err="1"/>
              <a:t>Jabesh</a:t>
            </a:r>
            <a:r>
              <a:rPr lang="en-US" dirty="0"/>
              <a:t> Gilead</a:t>
            </a:r>
          </a:p>
          <a:p>
            <a:r>
              <a:rPr lang="en-US" dirty="0"/>
              <a:t>- During the time that Daniel was morning over his people, a fast of 3 Weeks can be seen in Daniel 10:3</a:t>
            </a:r>
          </a:p>
          <a:p>
            <a:r>
              <a:rPr lang="en-US" dirty="0"/>
              <a:t>- And 40 Days can be seen in several places, with Moses in Ex 34:28, Elijah in 1 Kings 19:8 and Jesus Christ in Matt 4:2</a:t>
            </a:r>
          </a:p>
          <a:p>
            <a:r>
              <a:rPr lang="en-US" dirty="0"/>
              <a:t> </a:t>
            </a:r>
          </a:p>
          <a:p>
            <a:r>
              <a:rPr lang="en-US" dirty="0"/>
              <a:t>- Though there is not a known origin of the practice of Fasting for Spiritual means, there are many examples of Fasting in the Old and New Testaments, and we can ask the question; “What place does Fasting have in the life of a Christian Today?  Should we do it?  Are we Commanded?”</a:t>
            </a:r>
          </a:p>
          <a:p>
            <a:endParaRPr lang="en-US" dirty="0"/>
          </a:p>
        </p:txBody>
      </p:sp>
      <p:sp>
        <p:nvSpPr>
          <p:cNvPr id="4" name="Slide Number Placeholder 3"/>
          <p:cNvSpPr>
            <a:spLocks noGrp="1"/>
          </p:cNvSpPr>
          <p:nvPr>
            <p:ph type="sldNum" sz="quarter" idx="10"/>
          </p:nvPr>
        </p:nvSpPr>
        <p:spPr/>
        <p:txBody>
          <a:bodyPr/>
          <a:lstStyle/>
          <a:p>
            <a:fld id="{15E99855-50B2-47A1-A123-667E1025D0F2}" type="slidenum">
              <a:rPr lang="en-US" smtClean="0"/>
              <a:t>4</a:t>
            </a:fld>
            <a:endParaRPr lang="en-US"/>
          </a:p>
        </p:txBody>
      </p:sp>
    </p:spTree>
    <p:extLst>
      <p:ext uri="{BB962C8B-B14F-4D97-AF65-F5344CB8AC3E}">
        <p14:creationId xmlns:p14="http://schemas.microsoft.com/office/powerpoint/2010/main" val="118742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0730"/>
          </a:xfrm>
        </p:spPr>
        <p:txBody>
          <a:bodyPr/>
          <a:lstStyle/>
          <a:p>
            <a:r>
              <a:rPr lang="en-US" b="1" dirty="0"/>
              <a:t>Examples of Spiritual Fasting - Old Testament / it was Commanded</a:t>
            </a:r>
            <a:endParaRPr lang="en-US" dirty="0"/>
          </a:p>
          <a:p>
            <a:r>
              <a:rPr lang="en-US" b="1" dirty="0"/>
              <a:t> </a:t>
            </a:r>
            <a:endParaRPr lang="en-US" dirty="0"/>
          </a:p>
          <a:p>
            <a:r>
              <a:rPr lang="en-US" dirty="0"/>
              <a:t>- In the Old Testament, we see many instances of Fasting for various reasons and under many difference circumstances for many different outcomes.</a:t>
            </a:r>
          </a:p>
          <a:p>
            <a:r>
              <a:rPr lang="en-US" dirty="0"/>
              <a:t>	</a:t>
            </a:r>
          </a:p>
          <a:p>
            <a:r>
              <a:rPr lang="en-US" b="1" dirty="0"/>
              <a:t>Penitence / Repentance - </a:t>
            </a:r>
            <a:r>
              <a:rPr lang="en-US" dirty="0"/>
              <a:t>The Word of The Lord came to Jeremiah in Jeremiah 36:9 to write all the inequities of Judah and to have them read aloud, when they were read, a fast was called as a sign of penitence, sincerity and repentance.</a:t>
            </a:r>
          </a:p>
          <a:p>
            <a:endParaRPr lang="en-US" dirty="0"/>
          </a:p>
          <a:p>
            <a:pPr defTabSz="931774"/>
            <a:r>
              <a:rPr lang="en-US" b="1" dirty="0"/>
              <a:t>Seeking The Lord’s Guidance - </a:t>
            </a:r>
            <a:r>
              <a:rPr lang="en-US" dirty="0"/>
              <a:t>Ezra proclaims a fast to humble self and seek God’s Guidance looking for “the right way for us and our little ones.” in Ezra Chapter 8 verse 21-23</a:t>
            </a:r>
          </a:p>
          <a:p>
            <a:endParaRPr lang="en-US" dirty="0"/>
          </a:p>
          <a:p>
            <a:pPr defTabSz="931774"/>
            <a:r>
              <a:rPr lang="en-US" b="1" dirty="0"/>
              <a:t>Sorrow / Grief / Mourning - </a:t>
            </a:r>
            <a:r>
              <a:rPr lang="en-US" dirty="0"/>
              <a:t>In Esther 4:1-3, Esther requested Mordecai tell all the Jews in </a:t>
            </a:r>
            <a:r>
              <a:rPr lang="en-US" dirty="0" err="1"/>
              <a:t>Shushan</a:t>
            </a:r>
            <a:r>
              <a:rPr lang="en-US" dirty="0"/>
              <a:t> to fast, and that her maids and her would fast when she was to approach the king over the decree made against the Jews.  Great sorrow and grief and mourning fell over the people in their time of distress.</a:t>
            </a:r>
          </a:p>
          <a:p>
            <a:endParaRPr lang="en-US" dirty="0"/>
          </a:p>
          <a:p>
            <a:pPr defTabSz="931774"/>
            <a:r>
              <a:rPr lang="en-US" b="1" dirty="0"/>
              <a:t>Humble Self /Discipline body -</a:t>
            </a:r>
            <a:r>
              <a:rPr lang="en-US" dirty="0"/>
              <a:t> 1 Kings 21:27-28, King Ahab fasts as a means to humble himself for his sin</a:t>
            </a:r>
          </a:p>
          <a:p>
            <a:endParaRPr lang="en-US" dirty="0"/>
          </a:p>
          <a:p>
            <a:pPr defTabSz="931774"/>
            <a:r>
              <a:rPr lang="en-US" b="1" dirty="0"/>
              <a:t>Seeking Help or Deliverance - </a:t>
            </a:r>
            <a:r>
              <a:rPr lang="en-US" dirty="0"/>
              <a:t>The Psalmist in Psalm 35:13 would fast and pray for those who are sick</a:t>
            </a:r>
          </a:p>
          <a:p>
            <a:endParaRPr lang="en-US" dirty="0"/>
          </a:p>
          <a:p>
            <a:r>
              <a:rPr lang="en-US" b="1" dirty="0"/>
              <a:t>Distress in a given circumstance - </a:t>
            </a:r>
            <a:r>
              <a:rPr lang="en-US" dirty="0"/>
              <a:t>In Judges 20:26 we see a day of fasting called in their time of distress as a sign of sincerity and to discipline their bodies for Israel’s war with the </a:t>
            </a:r>
            <a:r>
              <a:rPr lang="en-US" dirty="0" err="1"/>
              <a:t>Benjamites</a:t>
            </a:r>
            <a:r>
              <a:rPr lang="en-US" dirty="0"/>
              <a:t> was at hand</a:t>
            </a:r>
          </a:p>
          <a:p>
            <a:endParaRPr lang="en-US" b="1" dirty="0"/>
          </a:p>
          <a:p>
            <a:r>
              <a:rPr lang="en-US" b="1" dirty="0"/>
              <a:t>Petition The Lord / Requests - </a:t>
            </a:r>
            <a:r>
              <a:rPr lang="en-US" dirty="0"/>
              <a:t>Jehoshaphat would proclaim a fast for all of Judah to petition The Lord to save them from their enemies in 2 Chronicles 20:1-3</a:t>
            </a:r>
          </a:p>
          <a:p>
            <a:endParaRPr lang="en-US" b="1" dirty="0"/>
          </a:p>
          <a:p>
            <a:r>
              <a:rPr lang="en-US" b="1" dirty="0"/>
              <a:t>Sincerity / Consecrating of self - </a:t>
            </a:r>
            <a:r>
              <a:rPr lang="en-US" dirty="0"/>
              <a:t>Then in the book of Joel, chap 1:13-14, The Word of The Lord would come to Joel to tell all the inhabitants of the land to consecrate themselves with a Fast</a:t>
            </a:r>
          </a:p>
          <a:p>
            <a:endParaRPr lang="en-US" b="1" dirty="0"/>
          </a:p>
          <a:p>
            <a:r>
              <a:rPr lang="en-US" dirty="0"/>
              <a:t>We might tend to have the idea that the Jews under the Old Law were told to fast all the time because of the many instances we see in the Old Testament of people fasting, and for a variety of reasons.  There were many Fasts in the Jewish tradition, for celebration and for tribulation, but only one that was commanded.</a:t>
            </a:r>
          </a:p>
          <a:p>
            <a:endParaRPr lang="en-US" b="1" dirty="0"/>
          </a:p>
        </p:txBody>
      </p:sp>
      <p:sp>
        <p:nvSpPr>
          <p:cNvPr id="4" name="Slide Number Placeholder 3"/>
          <p:cNvSpPr>
            <a:spLocks noGrp="1"/>
          </p:cNvSpPr>
          <p:nvPr>
            <p:ph type="sldNum" sz="quarter" idx="10"/>
          </p:nvPr>
        </p:nvSpPr>
        <p:spPr/>
        <p:txBody>
          <a:bodyPr/>
          <a:lstStyle/>
          <a:p>
            <a:fld id="{15E99855-50B2-47A1-A123-667E1025D0F2}" type="slidenum">
              <a:rPr lang="en-US" smtClean="0"/>
              <a:t>5</a:t>
            </a:fld>
            <a:endParaRPr lang="en-US"/>
          </a:p>
        </p:txBody>
      </p:sp>
    </p:spTree>
    <p:extLst>
      <p:ext uri="{BB962C8B-B14F-4D97-AF65-F5344CB8AC3E}">
        <p14:creationId xmlns:p14="http://schemas.microsoft.com/office/powerpoint/2010/main" val="153840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ea typeface="SimSun"/>
                <a:cs typeface="Times New Roman"/>
              </a:rPr>
              <a:t>- There is only one instance of a recurring Fast being made a Command. </a:t>
            </a:r>
          </a:p>
          <a:p>
            <a:pPr>
              <a:lnSpc>
                <a:spcPct val="115000"/>
              </a:lnSpc>
            </a:pPr>
            <a:endParaRPr lang="en-US" dirty="0">
              <a:ea typeface="SimSun"/>
              <a:cs typeface="Times New Roman"/>
            </a:endParaRPr>
          </a:p>
          <a:p>
            <a:pPr>
              <a:lnSpc>
                <a:spcPct val="115000"/>
              </a:lnSpc>
            </a:pPr>
            <a:r>
              <a:rPr lang="en-US" dirty="0">
                <a:ea typeface="SimSun"/>
                <a:cs typeface="Times New Roman"/>
              </a:rPr>
              <a:t>- Day of Atonement in Leviticus 16:29-31, Each year on the Day of Atonement, the Israelites were to “afflict their souls.”  This signified them lowering or humbling themselves and in Isaiah 58:3 we can see that included a Fast.</a:t>
            </a:r>
          </a:p>
          <a:p>
            <a:endParaRPr lang="en-US" dirty="0"/>
          </a:p>
        </p:txBody>
      </p:sp>
      <p:sp>
        <p:nvSpPr>
          <p:cNvPr id="4" name="Slide Number Placeholder 3"/>
          <p:cNvSpPr>
            <a:spLocks noGrp="1"/>
          </p:cNvSpPr>
          <p:nvPr>
            <p:ph type="sldNum" sz="quarter" idx="10"/>
          </p:nvPr>
        </p:nvSpPr>
        <p:spPr/>
        <p:txBody>
          <a:bodyPr/>
          <a:lstStyle/>
          <a:p>
            <a:fld id="{15E99855-50B2-47A1-A123-667E1025D0F2}" type="slidenum">
              <a:rPr lang="en-US" smtClean="0"/>
              <a:t>6</a:t>
            </a:fld>
            <a:endParaRPr lang="en-US"/>
          </a:p>
        </p:txBody>
      </p:sp>
    </p:spTree>
    <p:extLst>
      <p:ext uri="{BB962C8B-B14F-4D97-AF65-F5344CB8AC3E}">
        <p14:creationId xmlns:p14="http://schemas.microsoft.com/office/powerpoint/2010/main" val="4273672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Examples of Spiritual Fasting - New Testament / not Commanded but Commended/Recommended</a:t>
            </a:r>
            <a:endParaRPr lang="en-US" dirty="0"/>
          </a:p>
          <a:p>
            <a:r>
              <a:rPr lang="en-US" dirty="0"/>
              <a:t>- There are false religions in the world today who practice recurrent Fasting, even to the extent that they bind and command their followers of error to fast for given periods of time throughout the year.</a:t>
            </a:r>
          </a:p>
          <a:p>
            <a:endParaRPr lang="en-US" dirty="0"/>
          </a:p>
          <a:p>
            <a:r>
              <a:rPr lang="en-US" dirty="0"/>
              <a:t>- The great apostasy of Catholicism and many mislead and erroneous protestant denominations bind a partial fast for 40 days a year, known as lent.</a:t>
            </a:r>
          </a:p>
          <a:p>
            <a:endParaRPr lang="en-US" dirty="0"/>
          </a:p>
          <a:p>
            <a:r>
              <a:rPr lang="en-US" dirty="0"/>
              <a:t>- The pagan belief of Islam binds Fasting as one of the 5 pillars or principles of Islam, along with prayer, giving charity, pilgrimage and to testify that </a:t>
            </a:r>
            <a:r>
              <a:rPr lang="en-US" dirty="0" err="1"/>
              <a:t>allah</a:t>
            </a:r>
            <a:r>
              <a:rPr lang="en-US" dirty="0"/>
              <a:t> is the only god and </a:t>
            </a:r>
            <a:r>
              <a:rPr lang="en-US" dirty="0" err="1"/>
              <a:t>muhammad</a:t>
            </a:r>
            <a:r>
              <a:rPr lang="en-US" dirty="0"/>
              <a:t> is his prophet.</a:t>
            </a:r>
          </a:p>
          <a:p>
            <a:r>
              <a:rPr lang="en-US" dirty="0"/>
              <a:t> </a:t>
            </a:r>
          </a:p>
          <a:p>
            <a:r>
              <a:rPr lang="en-US" dirty="0"/>
              <a:t>- But what of those in The Lord’s Church today?  Are we bound to Fast as a practice of our Faith? </a:t>
            </a:r>
          </a:p>
        </p:txBody>
      </p:sp>
      <p:sp>
        <p:nvSpPr>
          <p:cNvPr id="4" name="Slide Number Placeholder 3"/>
          <p:cNvSpPr>
            <a:spLocks noGrp="1"/>
          </p:cNvSpPr>
          <p:nvPr>
            <p:ph type="sldNum" sz="quarter" idx="10"/>
          </p:nvPr>
        </p:nvSpPr>
        <p:spPr/>
        <p:txBody>
          <a:bodyPr/>
          <a:lstStyle/>
          <a:p>
            <a:fld id="{15E99855-50B2-47A1-A123-667E1025D0F2}" type="slidenum">
              <a:rPr lang="en-US" smtClean="0"/>
              <a:t>7</a:t>
            </a:fld>
            <a:endParaRPr lang="en-US"/>
          </a:p>
        </p:txBody>
      </p:sp>
    </p:spTree>
    <p:extLst>
      <p:ext uri="{BB962C8B-B14F-4D97-AF65-F5344CB8AC3E}">
        <p14:creationId xmlns:p14="http://schemas.microsoft.com/office/powerpoint/2010/main" val="2101080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the instances of Fasting we see in the Old Testament which give us many situations when those who were faithful to God partook in the act of Fasting, there are many instances of those in the New Testament practicing Fasting.</a:t>
            </a:r>
          </a:p>
          <a:p>
            <a:r>
              <a:rPr lang="en-US" b="1" dirty="0"/>
              <a:t>- Our Lord Fasted - Jesus fast for 40 days - Matthew 4:2</a:t>
            </a:r>
            <a:endParaRPr lang="en-US" dirty="0"/>
          </a:p>
          <a:p>
            <a:endParaRPr lang="en-US" b="1" dirty="0"/>
          </a:p>
          <a:p>
            <a:r>
              <a:rPr lang="en-US" b="1" dirty="0"/>
              <a:t>- Jesus Fasted to complete His work - Jesus drives out a demon with prayer/fasting  - Matthew 17:21</a:t>
            </a:r>
            <a:endParaRPr lang="en-US" dirty="0"/>
          </a:p>
          <a:p>
            <a:endParaRPr lang="en-US" b="1" dirty="0"/>
          </a:p>
          <a:p>
            <a:r>
              <a:rPr lang="en-US" b="1" dirty="0"/>
              <a:t>- Those who seek The Lord will Fast - Cornelius fasts for 4 days seeking out The Lord - Acts 10:30</a:t>
            </a:r>
            <a:endParaRPr lang="en-US" dirty="0"/>
          </a:p>
          <a:p>
            <a:endParaRPr lang="en-US" b="1" dirty="0"/>
          </a:p>
          <a:p>
            <a:r>
              <a:rPr lang="en-US" b="1" dirty="0"/>
              <a:t>- Requesting Help and Guidance from The Lord - Paul and Barnabas are sent out - Acts 13:1-3</a:t>
            </a:r>
            <a:endParaRPr lang="en-US" dirty="0"/>
          </a:p>
          <a:p>
            <a:endParaRPr lang="en-US" b="1" dirty="0"/>
          </a:p>
          <a:p>
            <a:r>
              <a:rPr lang="en-US" b="1" dirty="0"/>
              <a:t>- Commending others to the care of The Lord - Paul and Barnabas Petition The Lord on behalf of the elders they appointed - Acts 14:21-23</a:t>
            </a:r>
            <a:endParaRPr lang="en-US" dirty="0"/>
          </a:p>
          <a:p>
            <a:endParaRPr lang="en-US" dirty="0"/>
          </a:p>
        </p:txBody>
      </p:sp>
      <p:sp>
        <p:nvSpPr>
          <p:cNvPr id="4" name="Slide Number Placeholder 3"/>
          <p:cNvSpPr>
            <a:spLocks noGrp="1"/>
          </p:cNvSpPr>
          <p:nvPr>
            <p:ph type="sldNum" sz="quarter" idx="10"/>
          </p:nvPr>
        </p:nvSpPr>
        <p:spPr/>
        <p:txBody>
          <a:bodyPr/>
          <a:lstStyle/>
          <a:p>
            <a:fld id="{15E99855-50B2-47A1-A123-667E1025D0F2}" type="slidenum">
              <a:rPr lang="en-US" smtClean="0"/>
              <a:t>8</a:t>
            </a:fld>
            <a:endParaRPr lang="en-US"/>
          </a:p>
        </p:txBody>
      </p:sp>
    </p:spTree>
    <p:extLst>
      <p:ext uri="{BB962C8B-B14F-4D97-AF65-F5344CB8AC3E}">
        <p14:creationId xmlns:p14="http://schemas.microsoft.com/office/powerpoint/2010/main" val="339889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Fasting in the New Testament is not Commanded, but Commended or Recommended - Teachings on Fasting - </a:t>
            </a:r>
            <a:endParaRPr lang="en-US" dirty="0"/>
          </a:p>
          <a:p>
            <a:endParaRPr lang="en-US" dirty="0"/>
          </a:p>
          <a:p>
            <a:r>
              <a:rPr lang="en-US" dirty="0"/>
              <a:t>- Matthew 6:16-18, Jesus instructs how to Fast (this would suggest that His disciples will Fast)</a:t>
            </a:r>
          </a:p>
          <a:p>
            <a:endParaRPr lang="en-US" dirty="0"/>
          </a:p>
          <a:p>
            <a:r>
              <a:rPr lang="en-US" dirty="0"/>
              <a:t>- Matthew 9:14-15, Jesus is asked why His followers do not Fast (this shows that there is a time for Fasting)</a:t>
            </a:r>
          </a:p>
          <a:p>
            <a:endParaRPr lang="en-US" dirty="0"/>
          </a:p>
          <a:p>
            <a:r>
              <a:rPr lang="en-US" dirty="0"/>
              <a:t>- 1 Corinthians 7:5, Paul instructs on Fasting and Prayer in Marriage (this instruction shows how fasting can be beneficial in a very practical way not only to our Spiritual life, but our physical life and relationships)</a:t>
            </a:r>
          </a:p>
          <a:p>
            <a:endParaRPr lang="en-US" dirty="0"/>
          </a:p>
        </p:txBody>
      </p:sp>
      <p:sp>
        <p:nvSpPr>
          <p:cNvPr id="4" name="Slide Number Placeholder 3"/>
          <p:cNvSpPr>
            <a:spLocks noGrp="1"/>
          </p:cNvSpPr>
          <p:nvPr>
            <p:ph type="sldNum" sz="quarter" idx="10"/>
          </p:nvPr>
        </p:nvSpPr>
        <p:spPr/>
        <p:txBody>
          <a:bodyPr/>
          <a:lstStyle/>
          <a:p>
            <a:fld id="{15E99855-50B2-47A1-A123-667E1025D0F2}" type="slidenum">
              <a:rPr lang="en-US" smtClean="0"/>
              <a:t>9</a:t>
            </a:fld>
            <a:endParaRPr lang="en-US"/>
          </a:p>
        </p:txBody>
      </p:sp>
    </p:spTree>
    <p:extLst>
      <p:ext uri="{BB962C8B-B14F-4D97-AF65-F5344CB8AC3E}">
        <p14:creationId xmlns:p14="http://schemas.microsoft.com/office/powerpoint/2010/main" val="1001042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6B868B14-EB28-40AE-A880-AA76332E36E6}"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D30A7-AC9E-4AB0-B921-4489972F4892}"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68B14-EB28-40AE-A880-AA76332E36E6}"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D30A7-AC9E-4AB0-B921-4489972F48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68B14-EB28-40AE-A880-AA76332E36E6}"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D30A7-AC9E-4AB0-B921-4489972F48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6B868B14-EB28-40AE-A880-AA76332E36E6}"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D30A7-AC9E-4AB0-B921-4489972F4892}"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868B14-EB28-40AE-A880-AA76332E36E6}"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D30A7-AC9E-4AB0-B921-4489972F489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6B868B14-EB28-40AE-A880-AA76332E36E6}" type="datetimeFigureOut">
              <a:rPr lang="en-US" smtClean="0"/>
              <a:t>7/31/2016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D30A7-AC9E-4AB0-B921-4489972F489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B868B14-EB28-40AE-A880-AA76332E36E6}" type="datetimeFigureOut">
              <a:rPr lang="en-US" smtClean="0"/>
              <a:t>7/31/2016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D30A7-AC9E-4AB0-B921-4489972F48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868B14-EB28-40AE-A880-AA76332E36E6}" type="datetimeFigureOut">
              <a:rPr lang="en-US" smtClean="0"/>
              <a:t>7/31/2016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D30A7-AC9E-4AB0-B921-4489972F48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68B14-EB28-40AE-A880-AA76332E36E6}" type="datetimeFigureOut">
              <a:rPr lang="en-US" smtClean="0"/>
              <a:t>7/31/2016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3D30A7-AC9E-4AB0-B921-4489972F48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68B14-EB28-40AE-A880-AA76332E36E6}" type="datetimeFigureOut">
              <a:rPr lang="en-US" smtClean="0"/>
              <a:t>7/31/2016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D30A7-AC9E-4AB0-B921-4489972F489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68B14-EB28-40AE-A880-AA76332E36E6}" type="datetimeFigureOut">
              <a:rPr lang="en-US" smtClean="0"/>
              <a:t>7/31/2016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D30A7-AC9E-4AB0-B921-4489972F489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B868B14-EB28-40AE-A880-AA76332E36E6}" type="datetimeFigureOut">
              <a:rPr lang="en-US" smtClean="0"/>
              <a:t>7/31/2016</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83D30A7-AC9E-4AB0-B921-4489972F489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52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rgbClr val="FFFFFF"/>
                </a:solidFill>
                <a:latin typeface="Times New Roman" panose="02020603050405020304" pitchFamily="18" charset="0"/>
                <a:cs typeface="Times New Roman" panose="02020603050405020304" pitchFamily="18" charset="0"/>
              </a:rPr>
              <a:t>Practical Physical benefits of fasting</a:t>
            </a:r>
            <a:endParaRPr lang="en-US" dirty="0"/>
          </a:p>
        </p:txBody>
      </p:sp>
      <p:sp>
        <p:nvSpPr>
          <p:cNvPr id="4" name="Content Placeholder 2"/>
          <p:cNvSpPr>
            <a:spLocks noGrp="1"/>
          </p:cNvSpPr>
          <p:nvPr>
            <p:ph sz="quarter" idx="13"/>
          </p:nvPr>
        </p:nvSpPr>
        <p:spPr>
          <a:xfrm>
            <a:off x="228600" y="1676400"/>
            <a:ext cx="8686800" cy="5029200"/>
          </a:xfrm>
        </p:spPr>
        <p:txBody>
          <a:bodyPr>
            <a:normAutofit fontScale="77500" lnSpcReduction="20000"/>
          </a:bodyPr>
          <a:lstStyle/>
          <a:p>
            <a:r>
              <a:rPr lang="en-US" sz="3200" b="1" dirty="0" smtClean="0"/>
              <a:t>Improves Immune System</a:t>
            </a:r>
          </a:p>
          <a:p>
            <a:r>
              <a:rPr lang="en-US" sz="3200" b="1" dirty="0" smtClean="0"/>
              <a:t>Helps Regulate Insulin and Insulin sensitivity</a:t>
            </a:r>
          </a:p>
          <a:p>
            <a:r>
              <a:rPr lang="en-US" sz="3200" b="1" dirty="0" smtClean="0"/>
              <a:t>Promotes Weight Loss</a:t>
            </a:r>
          </a:p>
          <a:p>
            <a:r>
              <a:rPr lang="en-US" sz="3200" b="1" dirty="0" smtClean="0"/>
              <a:t>Trains body not to over-react to hunger</a:t>
            </a:r>
          </a:p>
          <a:p>
            <a:r>
              <a:rPr lang="en-US" sz="3200" b="1" dirty="0" smtClean="0"/>
              <a:t>Improves Brain Functionality</a:t>
            </a:r>
          </a:p>
          <a:p>
            <a:r>
              <a:rPr lang="en-US" sz="3200" b="1" dirty="0" smtClean="0"/>
              <a:t>Helps alter the function of some genes and hormones</a:t>
            </a:r>
          </a:p>
          <a:p>
            <a:r>
              <a:rPr lang="en-US" sz="3200" b="1" dirty="0" smtClean="0"/>
              <a:t>Can improve </a:t>
            </a:r>
            <a:r>
              <a:rPr lang="en-US" sz="3200" b="1" dirty="0"/>
              <a:t>H</a:t>
            </a:r>
            <a:r>
              <a:rPr lang="en-US" sz="3200" b="1" dirty="0" smtClean="0"/>
              <a:t>eart health</a:t>
            </a:r>
          </a:p>
          <a:p>
            <a:r>
              <a:rPr lang="en-US" sz="3200" b="1" dirty="0" smtClean="0"/>
              <a:t>Can improve Cell health</a:t>
            </a:r>
          </a:p>
          <a:p>
            <a:r>
              <a:rPr lang="en-US" sz="3200" b="1" dirty="0" smtClean="0"/>
              <a:t>Helps clear skin and Prevent skin problems</a:t>
            </a:r>
          </a:p>
          <a:p>
            <a:r>
              <a:rPr lang="en-US" sz="3200" b="1" dirty="0" smtClean="0"/>
              <a:t>Water only fasting suggested to help Auto-immune system disorders</a:t>
            </a:r>
          </a:p>
        </p:txBody>
      </p:sp>
    </p:spTree>
    <p:extLst>
      <p:ext uri="{BB962C8B-B14F-4D97-AF65-F5344CB8AC3E}">
        <p14:creationId xmlns:p14="http://schemas.microsoft.com/office/powerpoint/2010/main" val="4203910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264015"/>
            <a:ext cx="3200400"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US" sz="4400" dirty="0" smtClean="0">
                <a:solidFill>
                  <a:srgbClr val="FFFFFF"/>
                </a:solidFill>
                <a:latin typeface="Times New Roman" panose="02020603050405020304" pitchFamily="18" charset="0"/>
                <a:cs typeface="Times New Roman" panose="02020603050405020304" pitchFamily="18" charset="0"/>
              </a:rPr>
              <a:t>Greatest Benefit </a:t>
            </a:r>
            <a:br>
              <a:rPr lang="en-US" sz="4400" dirty="0" smtClean="0">
                <a:solidFill>
                  <a:srgbClr val="FFFFFF"/>
                </a:solidFill>
                <a:latin typeface="Times New Roman" panose="02020603050405020304" pitchFamily="18" charset="0"/>
                <a:cs typeface="Times New Roman" panose="02020603050405020304" pitchFamily="18" charset="0"/>
              </a:rPr>
            </a:br>
            <a:r>
              <a:rPr lang="en-US" sz="4400" dirty="0" smtClean="0">
                <a:solidFill>
                  <a:srgbClr val="FFFFFF"/>
                </a:solidFill>
                <a:latin typeface="Times New Roman" panose="02020603050405020304" pitchFamily="18" charset="0"/>
                <a:cs typeface="Times New Roman" panose="02020603050405020304" pitchFamily="18" charset="0"/>
              </a:rPr>
              <a:t>from Fasting</a:t>
            </a:r>
            <a:endParaRPr lang="en-US" dirty="0"/>
          </a:p>
        </p:txBody>
      </p:sp>
      <p:pic>
        <p:nvPicPr>
          <p:cNvPr id="7170" name="Picture 2" descr="http://images2.wikia.nocookie.net/__cb20130830195617/whatever-you-want/images/2/23/Sweets-Food-Donut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651457"/>
            <a:ext cx="3505199" cy="262889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strangehistory.net/blog/wp-content/uploads/2013/11/sweets.jpg"/>
          <p:cNvPicPr>
            <a:picLocks noChangeAspect="1" noChangeArrowheads="1"/>
          </p:cNvPicPr>
          <p:nvPr/>
        </p:nvPicPr>
        <p:blipFill rotWithShape="1">
          <a:blip r:embed="rId5">
            <a:extLst>
              <a:ext uri="{28A0092B-C50C-407E-A947-70E740481C1C}">
                <a14:useLocalDpi xmlns:a14="http://schemas.microsoft.com/office/drawing/2010/main" val="0"/>
              </a:ext>
            </a:extLst>
          </a:blip>
          <a:srcRect r="26614"/>
          <a:stretch/>
        </p:blipFill>
        <p:spPr bwMode="auto">
          <a:xfrm>
            <a:off x="4800600" y="1651457"/>
            <a:ext cx="3640138" cy="279017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thehopelesshousewife.com/wp-content/uploads/2013/11/Turkey-Sloppy-Joe-Skillet-Pizza-2-The-Hopelesss-Housewife%C2%A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296" y="4447521"/>
            <a:ext cx="3589903" cy="239142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t.fod4.com/t/aae4ade22c/c1920x1080_29.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149"/>
          <a:stretch/>
        </p:blipFill>
        <p:spPr bwMode="auto">
          <a:xfrm>
            <a:off x="2590800" y="2683225"/>
            <a:ext cx="3886200" cy="2960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24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fade">
                                      <p:cBhvr>
                                        <p:cTn id="7" dur="500"/>
                                        <p:tgtEl>
                                          <p:spTgt spid="7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5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Effect transition="in" filter="fade">
                                      <p:cBhvr>
                                        <p:cTn id="22" dur="500"/>
                                        <p:tgtEl>
                                          <p:spTgt spid="71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6"/>
                                        </p:tgtEl>
                                        <p:attrNameLst>
                                          <p:attrName>style.visibility</p:attrName>
                                        </p:attrNameLst>
                                      </p:cBhvr>
                                      <p:to>
                                        <p:strVal val="visible"/>
                                      </p:to>
                                    </p:set>
                                    <p:animEffect transition="in" filter="fade">
                                      <p:cBhvr>
                                        <p:cTn id="27"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rgbClr val="FFFFFF"/>
                </a:solidFill>
                <a:latin typeface="Times New Roman" panose="02020603050405020304" pitchFamily="18" charset="0"/>
                <a:cs typeface="Times New Roman" panose="02020603050405020304" pitchFamily="18" charset="0"/>
              </a:rPr>
              <a:t>Greatest Benefit </a:t>
            </a:r>
            <a:br>
              <a:rPr lang="en-US" sz="4400" dirty="0" smtClean="0">
                <a:solidFill>
                  <a:srgbClr val="FFFFFF"/>
                </a:solidFill>
                <a:latin typeface="Times New Roman" panose="02020603050405020304" pitchFamily="18" charset="0"/>
                <a:cs typeface="Times New Roman" panose="02020603050405020304" pitchFamily="18" charset="0"/>
              </a:rPr>
            </a:br>
            <a:r>
              <a:rPr lang="en-US" sz="4400" dirty="0" smtClean="0">
                <a:solidFill>
                  <a:srgbClr val="FFFFFF"/>
                </a:solidFill>
                <a:latin typeface="Times New Roman" panose="02020603050405020304" pitchFamily="18" charset="0"/>
                <a:cs typeface="Times New Roman" panose="02020603050405020304" pitchFamily="18" charset="0"/>
              </a:rPr>
              <a:t>from Fasting</a:t>
            </a:r>
            <a:endParaRPr lang="en-US" dirty="0"/>
          </a:p>
        </p:txBody>
      </p:sp>
      <p:pic>
        <p:nvPicPr>
          <p:cNvPr id="10242" name="Picture 2" descr="http://realitychurch.com/wp-content/uploads/2015/06/christians-in-pakistan-pray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752599"/>
            <a:ext cx="3931923" cy="245745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beat.drugabuse.com/wp-content/uploads/the-12-worst-drugs-to-get-addic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3100" y="1543052"/>
            <a:ext cx="33528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blog-content.glassdoor.com/app/uploads/sites/2/Gossi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693989"/>
            <a:ext cx="3476625"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cdn.xl.thumbs.canstockphoto.com/canstock22796687.jpg"/>
          <p:cNvPicPr>
            <a:picLocks noChangeAspect="1" noChangeArrowheads="1"/>
          </p:cNvPicPr>
          <p:nvPr/>
        </p:nvPicPr>
        <p:blipFill rotWithShape="1">
          <a:blip r:embed="rId6">
            <a:extLst>
              <a:ext uri="{28A0092B-C50C-407E-A947-70E740481C1C}">
                <a14:useLocalDpi xmlns:a14="http://schemas.microsoft.com/office/drawing/2010/main" val="0"/>
              </a:ext>
            </a:extLst>
          </a:blip>
          <a:srcRect b="7692"/>
          <a:stretch/>
        </p:blipFill>
        <p:spPr bwMode="auto">
          <a:xfrm>
            <a:off x="6438900" y="4979990"/>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http://www.quoteslike.com/images/394/alcohol-addiction-alcohol-addiction-man-KroS0A-quot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8999" y="4580586"/>
            <a:ext cx="3333183" cy="2334565"/>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374" y="4789490"/>
            <a:ext cx="25431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Half Frame 2"/>
          <p:cNvSpPr/>
          <p:nvPr/>
        </p:nvSpPr>
        <p:spPr>
          <a:xfrm rot="8119071">
            <a:off x="3518776" y="2648857"/>
            <a:ext cx="1247048" cy="1312376"/>
          </a:xfrm>
          <a:prstGeom prst="halfFrame">
            <a:avLst>
              <a:gd name="adj1" fmla="val 14196"/>
              <a:gd name="adj2" fmla="val 15557"/>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4901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fade">
                                      <p:cBhvr>
                                        <p:cTn id="15" dur="500"/>
                                        <p:tgtEl>
                                          <p:spTgt spid="102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46"/>
                                        </p:tgtEl>
                                        <p:attrNameLst>
                                          <p:attrName>style.visibility</p:attrName>
                                        </p:attrNameLst>
                                      </p:cBhvr>
                                      <p:to>
                                        <p:strVal val="visible"/>
                                      </p:to>
                                    </p:set>
                                    <p:animEffect transition="in" filter="fade">
                                      <p:cBhvr>
                                        <p:cTn id="20" dur="500"/>
                                        <p:tgtEl>
                                          <p:spTgt spid="1024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50"/>
                                        </p:tgtEl>
                                        <p:attrNameLst>
                                          <p:attrName>style.visibility</p:attrName>
                                        </p:attrNameLst>
                                      </p:cBhvr>
                                      <p:to>
                                        <p:strVal val="visible"/>
                                      </p:to>
                                    </p:set>
                                    <p:animEffect transition="in" filter="fade">
                                      <p:cBhvr>
                                        <p:cTn id="25" dur="500"/>
                                        <p:tgtEl>
                                          <p:spTgt spid="102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52"/>
                                        </p:tgtEl>
                                        <p:attrNameLst>
                                          <p:attrName>style.visibility</p:attrName>
                                        </p:attrNameLst>
                                      </p:cBhvr>
                                      <p:to>
                                        <p:strVal val="visible"/>
                                      </p:to>
                                    </p:set>
                                    <p:animEffect transition="in" filter="fade">
                                      <p:cBhvr>
                                        <p:cTn id="30" dur="500"/>
                                        <p:tgtEl>
                                          <p:spTgt spid="1025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254"/>
                                        </p:tgtEl>
                                        <p:attrNameLst>
                                          <p:attrName>style.visibility</p:attrName>
                                        </p:attrNameLst>
                                      </p:cBhvr>
                                      <p:to>
                                        <p:strVal val="visible"/>
                                      </p:to>
                                    </p:set>
                                    <p:animEffect transition="in" filter="fade">
                                      <p:cBhvr>
                                        <p:cTn id="35" dur="5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rgbClr val="FFFFFF"/>
                </a:solidFill>
                <a:latin typeface="Times New Roman" panose="02020603050405020304" pitchFamily="18" charset="0"/>
                <a:cs typeface="Times New Roman" panose="02020603050405020304" pitchFamily="18" charset="0"/>
              </a:rPr>
              <a:t>Faithfully Fast</a:t>
            </a:r>
            <a:endParaRPr lang="en-US" dirty="0"/>
          </a:p>
        </p:txBody>
      </p:sp>
      <p:sp>
        <p:nvSpPr>
          <p:cNvPr id="4" name="Content Placeholder 2"/>
          <p:cNvSpPr>
            <a:spLocks noGrp="1"/>
          </p:cNvSpPr>
          <p:nvPr>
            <p:ph sz="quarter" idx="13"/>
          </p:nvPr>
        </p:nvSpPr>
        <p:spPr>
          <a:xfrm>
            <a:off x="95250" y="1676400"/>
            <a:ext cx="8915400" cy="5029200"/>
          </a:xfrm>
        </p:spPr>
        <p:txBody>
          <a:bodyPr>
            <a:normAutofit/>
          </a:bodyPr>
          <a:lstStyle/>
          <a:p>
            <a:r>
              <a:rPr lang="en-US" sz="3200" b="1" dirty="0" smtClean="0"/>
              <a:t>Fasting can be Acceptable and Unacceptable -</a:t>
            </a:r>
          </a:p>
          <a:p>
            <a:pPr lvl="1"/>
            <a:r>
              <a:rPr lang="en-US" sz="3200" b="1" dirty="0" smtClean="0"/>
              <a:t>Isaiah 58 - Fasting that Pleases God</a:t>
            </a:r>
          </a:p>
          <a:p>
            <a:pPr lvl="1"/>
            <a:r>
              <a:rPr lang="en-US" sz="3200" b="1" dirty="0" smtClean="0"/>
              <a:t>Zechariah 7:1-7 - Unacceptable Fasting</a:t>
            </a:r>
          </a:p>
          <a:p>
            <a:endParaRPr lang="en-US" sz="3200" b="1" dirty="0"/>
          </a:p>
          <a:p>
            <a:r>
              <a:rPr lang="en-US" sz="3200" b="1" dirty="0" smtClean="0"/>
              <a:t>Our intention should always be clear, pure and truthful.  Never deceitful, dubious or Self-Glorifying</a:t>
            </a:r>
          </a:p>
        </p:txBody>
      </p:sp>
    </p:spTree>
    <p:extLst>
      <p:ext uri="{BB962C8B-B14F-4D97-AF65-F5344CB8AC3E}">
        <p14:creationId xmlns:p14="http://schemas.microsoft.com/office/powerpoint/2010/main" val="2666761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200" dirty="0" smtClean="0"/>
              <a:t>Matthew 6:16-18</a:t>
            </a:r>
            <a:endParaRPr lang="en-US" sz="3200" dirty="0"/>
          </a:p>
        </p:txBody>
      </p:sp>
      <p:sp>
        <p:nvSpPr>
          <p:cNvPr id="2" name="Title 1"/>
          <p:cNvSpPr>
            <a:spLocks noGrp="1"/>
          </p:cNvSpPr>
          <p:nvPr>
            <p:ph type="ctrTitle"/>
          </p:nvPr>
        </p:nvSpPr>
        <p:spPr/>
        <p:txBody>
          <a:bodyPr anchor="ctr"/>
          <a:lstStyle/>
          <a:p>
            <a:r>
              <a:rPr lang="en-US" sz="4400" dirty="0" smtClean="0">
                <a:latin typeface="Times New Roman" panose="02020603050405020304" pitchFamily="18" charset="0"/>
                <a:cs typeface="Times New Roman" panose="02020603050405020304" pitchFamily="18" charset="0"/>
              </a:rPr>
              <a:t>Faithfully fasting</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328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Times New Roman" panose="02020603050405020304" pitchFamily="18" charset="0"/>
                <a:cs typeface="Times New Roman" panose="02020603050405020304" pitchFamily="18" charset="0"/>
              </a:rPr>
              <a:t>What is fasting?</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228600" y="1600200"/>
            <a:ext cx="4800600" cy="4114800"/>
          </a:xfrm>
        </p:spPr>
        <p:txBody>
          <a:bodyPr>
            <a:normAutofit/>
          </a:bodyPr>
          <a:lstStyle/>
          <a:p>
            <a:r>
              <a:rPr lang="en-US" sz="2400" b="1" dirty="0" smtClean="0"/>
              <a:t>Dictionary.com -</a:t>
            </a:r>
          </a:p>
          <a:p>
            <a:pPr lvl="1"/>
            <a:r>
              <a:rPr lang="en-US" sz="2400" b="1" dirty="0" smtClean="0"/>
              <a:t>“Abstain </a:t>
            </a:r>
            <a:r>
              <a:rPr lang="en-US" sz="2400" b="1" dirty="0"/>
              <a:t>from all or some kinds of food or drink, especially as a </a:t>
            </a:r>
            <a:r>
              <a:rPr lang="en-US" sz="2400" b="1" dirty="0" smtClean="0"/>
              <a:t>religious observance.” </a:t>
            </a:r>
            <a:r>
              <a:rPr lang="en-US" sz="2400" b="1" dirty="0"/>
              <a:t>	</a:t>
            </a:r>
            <a:endParaRPr lang="en-US" sz="2400" b="1" dirty="0" smtClean="0"/>
          </a:p>
          <a:p>
            <a:r>
              <a:rPr lang="en-US" sz="2400" b="1" dirty="0" smtClean="0"/>
              <a:t>Synonyms</a:t>
            </a:r>
            <a:r>
              <a:rPr lang="en-US" sz="2400" b="1" dirty="0"/>
              <a:t>: eat nothing, abstain from food, refrain from eating, go without food, go hungry, starve oneself; </a:t>
            </a:r>
            <a:r>
              <a:rPr lang="en-US" sz="2400" b="1" dirty="0" smtClean="0"/>
              <a:t>go </a:t>
            </a:r>
            <a:r>
              <a:rPr lang="en-US" sz="2400" b="1" dirty="0"/>
              <a:t>on a hunger strike; crash-diet</a:t>
            </a:r>
          </a:p>
        </p:txBody>
      </p:sp>
      <p:pic>
        <p:nvPicPr>
          <p:cNvPr id="1026" name="Picture 2" descr="http://jeffleakeonline.com/wp-content/uploads/2016/01/Fasting-black-and-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6712" y="2514600"/>
            <a:ext cx="2973649" cy="2230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ngedichurch.com/wp-content/uploads/2016/02/fast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4801" y="2306653"/>
            <a:ext cx="4177470" cy="303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08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FFFF"/>
                </a:solidFill>
                <a:latin typeface="Times New Roman" panose="02020603050405020304" pitchFamily="18" charset="0"/>
                <a:cs typeface="Times New Roman" panose="02020603050405020304" pitchFamily="18" charset="0"/>
              </a:rPr>
              <a:t>Lengths of a fast?</a:t>
            </a:r>
            <a:endParaRPr lang="en-US" dirty="0"/>
          </a:p>
        </p:txBody>
      </p:sp>
      <p:sp>
        <p:nvSpPr>
          <p:cNvPr id="4" name="Content Placeholder 2"/>
          <p:cNvSpPr>
            <a:spLocks noGrp="1"/>
          </p:cNvSpPr>
          <p:nvPr>
            <p:ph sz="quarter" idx="13"/>
          </p:nvPr>
        </p:nvSpPr>
        <p:spPr>
          <a:xfrm>
            <a:off x="228600" y="1600200"/>
            <a:ext cx="5181600" cy="4114800"/>
          </a:xfrm>
        </p:spPr>
        <p:txBody>
          <a:bodyPr>
            <a:noAutofit/>
          </a:bodyPr>
          <a:lstStyle/>
          <a:p>
            <a:r>
              <a:rPr lang="en-US" sz="2800" b="1" dirty="0" smtClean="0"/>
              <a:t>Biblical Examples -</a:t>
            </a:r>
          </a:p>
          <a:p>
            <a:pPr lvl="1"/>
            <a:r>
              <a:rPr lang="en-US" sz="2800" b="1" dirty="0" smtClean="0"/>
              <a:t>1 day - 1 Sam 31:13</a:t>
            </a:r>
          </a:p>
          <a:p>
            <a:pPr lvl="1"/>
            <a:r>
              <a:rPr lang="en-US" sz="2800" b="1" dirty="0" smtClean="0"/>
              <a:t>Three weeks - Dan 10:3</a:t>
            </a:r>
          </a:p>
          <a:p>
            <a:pPr lvl="1"/>
            <a:r>
              <a:rPr lang="en-US" sz="2800" b="1" dirty="0" smtClean="0"/>
              <a:t>40 days - Ex 34:28 (Moses)</a:t>
            </a:r>
          </a:p>
          <a:p>
            <a:pPr marL="457200" lvl="1" indent="0">
              <a:buNone/>
            </a:pPr>
            <a:r>
              <a:rPr lang="en-US" sz="2800" b="1" dirty="0" smtClean="0"/>
              <a:t>		 - 1 Kings 19:8 (Elijah)</a:t>
            </a:r>
          </a:p>
          <a:p>
            <a:pPr marL="457200" lvl="1" indent="0">
              <a:buNone/>
            </a:pPr>
            <a:r>
              <a:rPr lang="en-US" sz="2800" b="1" dirty="0"/>
              <a:t>	</a:t>
            </a:r>
            <a:r>
              <a:rPr lang="en-US" sz="2800" b="1" dirty="0" smtClean="0"/>
              <a:t>	 - Matt 4:2 (Jesus)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00200"/>
            <a:ext cx="33528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128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FFFF"/>
                </a:solidFill>
                <a:latin typeface="Times New Roman" panose="02020603050405020304" pitchFamily="18" charset="0"/>
                <a:cs typeface="Times New Roman" panose="02020603050405020304" pitchFamily="18" charset="0"/>
              </a:rPr>
              <a:t>Old Testament Fasting</a:t>
            </a:r>
            <a:endParaRPr lang="en-US" dirty="0"/>
          </a:p>
        </p:txBody>
      </p:sp>
      <p:sp>
        <p:nvSpPr>
          <p:cNvPr id="4" name="Content Placeholder 2"/>
          <p:cNvSpPr>
            <a:spLocks noGrp="1"/>
          </p:cNvSpPr>
          <p:nvPr>
            <p:ph sz="quarter" idx="13"/>
          </p:nvPr>
        </p:nvSpPr>
        <p:spPr>
          <a:xfrm>
            <a:off x="228600" y="1676400"/>
            <a:ext cx="4267200" cy="5181600"/>
          </a:xfrm>
        </p:spPr>
        <p:txBody>
          <a:bodyPr>
            <a:normAutofit lnSpcReduction="10000"/>
          </a:bodyPr>
          <a:lstStyle/>
          <a:p>
            <a:r>
              <a:rPr lang="en-US" sz="2600" b="1" dirty="0" smtClean="0"/>
              <a:t>Penitence / Repentance-</a:t>
            </a:r>
          </a:p>
          <a:p>
            <a:pPr lvl="1"/>
            <a:r>
              <a:rPr lang="en-US" sz="1800" dirty="0"/>
              <a:t>Nehemiah 9:1, Jeremiah 14:11-12, Jeremiah 36:9, Jonah 3:5, </a:t>
            </a:r>
            <a:r>
              <a:rPr lang="en-US" sz="1800" dirty="0" smtClean="0"/>
              <a:t>                 1 </a:t>
            </a:r>
            <a:r>
              <a:rPr lang="en-US" sz="1800" dirty="0"/>
              <a:t>Samuel 7:6, </a:t>
            </a:r>
            <a:r>
              <a:rPr lang="en-US" sz="1800" dirty="0" smtClean="0"/>
              <a:t>Esther </a:t>
            </a:r>
            <a:r>
              <a:rPr lang="en-US" sz="1800" dirty="0"/>
              <a:t>4:1-3, Joel 2:12</a:t>
            </a:r>
            <a:endParaRPr lang="en-US" sz="4000" b="1" dirty="0" smtClean="0"/>
          </a:p>
          <a:p>
            <a:r>
              <a:rPr lang="en-US" sz="2600" b="1" dirty="0" smtClean="0"/>
              <a:t>Distress-</a:t>
            </a:r>
          </a:p>
          <a:p>
            <a:pPr lvl="1"/>
            <a:r>
              <a:rPr lang="en-US" sz="1800" dirty="0"/>
              <a:t>2 Samuel 12:15-23, Judges 20:26</a:t>
            </a:r>
            <a:endParaRPr lang="en-US" sz="1800" b="1" dirty="0" smtClean="0"/>
          </a:p>
          <a:p>
            <a:r>
              <a:rPr lang="en-US" sz="2600" b="1" dirty="0" smtClean="0"/>
              <a:t>Sorrow / Grief / Mourning-</a:t>
            </a:r>
          </a:p>
          <a:p>
            <a:pPr lvl="1"/>
            <a:r>
              <a:rPr lang="en-US" sz="1800" dirty="0"/>
              <a:t>Esther 4:1-3, 1 Samuel 31:11-13, </a:t>
            </a:r>
            <a:r>
              <a:rPr lang="en-US" sz="1800" dirty="0" smtClean="0"/>
              <a:t>      2 </a:t>
            </a:r>
            <a:r>
              <a:rPr lang="en-US" sz="1800" dirty="0"/>
              <a:t>Samuel 1:11-12, Nehemiah 1:4-7, </a:t>
            </a:r>
            <a:r>
              <a:rPr lang="en-US" sz="1800" dirty="0" smtClean="0"/>
              <a:t>Nehemiah </a:t>
            </a:r>
            <a:r>
              <a:rPr lang="en-US" sz="1800" dirty="0"/>
              <a:t>9:1</a:t>
            </a:r>
            <a:endParaRPr lang="en-US" sz="1800" b="1" dirty="0" smtClean="0"/>
          </a:p>
          <a:p>
            <a:r>
              <a:rPr lang="en-US" sz="2600" b="1" dirty="0" smtClean="0"/>
              <a:t>Seeking The Lord’s Guidance-</a:t>
            </a:r>
          </a:p>
          <a:p>
            <a:pPr lvl="1"/>
            <a:r>
              <a:rPr lang="en-US" sz="1800" dirty="0"/>
              <a:t>Ezra 8:21-23</a:t>
            </a:r>
            <a:endParaRPr lang="en-US" sz="1800" b="1" dirty="0"/>
          </a:p>
        </p:txBody>
      </p:sp>
      <p:sp>
        <p:nvSpPr>
          <p:cNvPr id="5" name="Content Placeholder 2"/>
          <p:cNvSpPr txBox="1">
            <a:spLocks/>
          </p:cNvSpPr>
          <p:nvPr/>
        </p:nvSpPr>
        <p:spPr>
          <a:xfrm>
            <a:off x="4514850" y="1676400"/>
            <a:ext cx="4400550" cy="487680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2600" b="1" dirty="0" smtClean="0"/>
              <a:t>Petitioning / Requests-</a:t>
            </a:r>
          </a:p>
          <a:p>
            <a:pPr lvl="1"/>
            <a:r>
              <a:rPr lang="en-US" sz="1800" dirty="0"/>
              <a:t>2 Chronicles 20:1-3</a:t>
            </a:r>
            <a:endParaRPr lang="en-US" sz="1800" b="1" dirty="0" smtClean="0"/>
          </a:p>
          <a:p>
            <a:r>
              <a:rPr lang="en-US" sz="2600" b="1" dirty="0" smtClean="0"/>
              <a:t>Sincerity / Consecration-</a:t>
            </a:r>
          </a:p>
          <a:p>
            <a:pPr lvl="1"/>
            <a:r>
              <a:rPr lang="en-US" sz="1800" dirty="0"/>
              <a:t>Joel 1:13-14</a:t>
            </a:r>
            <a:endParaRPr lang="en-US" sz="1800" b="1" dirty="0" smtClean="0"/>
          </a:p>
          <a:p>
            <a:r>
              <a:rPr lang="en-US" sz="2600" b="1" dirty="0" smtClean="0"/>
              <a:t>Seeking Help / Deliverance-</a:t>
            </a:r>
          </a:p>
          <a:p>
            <a:pPr lvl="1"/>
            <a:r>
              <a:rPr lang="en-US" sz="1800" dirty="0"/>
              <a:t>Judges 20:26, 2 Samuel 1:11-12, Nehemiah 1:4-7, Psalm 35:13, </a:t>
            </a:r>
            <a:r>
              <a:rPr lang="en-US" sz="1800" dirty="0" smtClean="0"/>
              <a:t>     Psalm </a:t>
            </a:r>
            <a:r>
              <a:rPr lang="en-US" sz="1800" dirty="0"/>
              <a:t>69:10, </a:t>
            </a:r>
            <a:r>
              <a:rPr lang="en-US" sz="1800" dirty="0" smtClean="0"/>
              <a:t>Daniel </a:t>
            </a:r>
            <a:r>
              <a:rPr lang="en-US" sz="1800" dirty="0"/>
              <a:t>6:18, Daniel 9:1-3</a:t>
            </a:r>
            <a:endParaRPr lang="en-US" sz="1800" b="1" dirty="0" smtClean="0"/>
          </a:p>
          <a:p>
            <a:r>
              <a:rPr lang="en-US" sz="2600" b="1" dirty="0" smtClean="0"/>
              <a:t>Humbling Self / Discipline-</a:t>
            </a:r>
          </a:p>
          <a:p>
            <a:pPr lvl="1"/>
            <a:r>
              <a:rPr lang="en-US" sz="1800" dirty="0"/>
              <a:t>Judges 20:26, 1 Kings 21:27-28, </a:t>
            </a:r>
            <a:r>
              <a:rPr lang="en-US" sz="1800" dirty="0" smtClean="0"/>
              <a:t> Psalm </a:t>
            </a:r>
            <a:r>
              <a:rPr lang="en-US" sz="1800" dirty="0"/>
              <a:t>69:10</a:t>
            </a:r>
            <a:endParaRPr lang="en-US" sz="1800" b="1" dirty="0"/>
          </a:p>
        </p:txBody>
      </p:sp>
    </p:spTree>
    <p:extLst>
      <p:ext uri="{BB962C8B-B14F-4D97-AF65-F5344CB8AC3E}">
        <p14:creationId xmlns:p14="http://schemas.microsoft.com/office/powerpoint/2010/main" val="170678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1" end="1"/>
                                            </p:txEl>
                                          </p:spTgt>
                                        </p:tgtEl>
                                        <p:attrNameLst>
                                          <p:attrName>style.color</p:attrName>
                                        </p:attrNameLst>
                                      </p:cBhvr>
                                      <p:to>
                                        <a:srgbClr val="FFEF25"/>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4">
                                            <p:txEl>
                                              <p:pRg st="7" end="7"/>
                                            </p:txEl>
                                          </p:spTgt>
                                        </p:tgtEl>
                                        <p:attrNameLst>
                                          <p:attrName>style.color</p:attrName>
                                        </p:attrNameLst>
                                      </p:cBhvr>
                                      <p:to>
                                        <a:srgbClr val="FFEF25"/>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4">
                                            <p:txEl>
                                              <p:pRg st="5" end="5"/>
                                            </p:txEl>
                                          </p:spTgt>
                                        </p:tgtEl>
                                        <p:attrNameLst>
                                          <p:attrName>style.color</p:attrName>
                                        </p:attrNameLst>
                                      </p:cBhvr>
                                      <p:to>
                                        <a:srgbClr val="FFEF25"/>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5">
                                            <p:txEl>
                                              <p:pRg st="7" end="7"/>
                                            </p:txEl>
                                          </p:spTgt>
                                        </p:tgtEl>
                                        <p:attrNameLst>
                                          <p:attrName>style.color</p:attrName>
                                        </p:attrNameLst>
                                      </p:cBhvr>
                                      <p:to>
                                        <a:srgbClr val="FFEF25"/>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5">
                                            <p:txEl>
                                              <p:pRg st="5" end="5"/>
                                            </p:txEl>
                                          </p:spTgt>
                                        </p:tgtEl>
                                        <p:attrNameLst>
                                          <p:attrName>style.color</p:attrName>
                                        </p:attrNameLst>
                                      </p:cBhvr>
                                      <p:to>
                                        <a:srgbClr val="FFEF25"/>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4">
                                            <p:txEl>
                                              <p:pRg st="3" end="3"/>
                                            </p:txEl>
                                          </p:spTgt>
                                        </p:tgtEl>
                                        <p:attrNameLst>
                                          <p:attrName>style.color</p:attrName>
                                        </p:attrNameLst>
                                      </p:cBhvr>
                                      <p:to>
                                        <a:srgbClr val="FFEF25"/>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2000" fill="hold"/>
                                        <p:tgtEl>
                                          <p:spTgt spid="5">
                                            <p:txEl>
                                              <p:pRg st="1" end="1"/>
                                            </p:txEl>
                                          </p:spTgt>
                                        </p:tgtEl>
                                        <p:attrNameLst>
                                          <p:attrName>style.color</p:attrName>
                                        </p:attrNameLst>
                                      </p:cBhvr>
                                      <p:to>
                                        <a:srgbClr val="FFEF25"/>
                                      </p:to>
                                    </p:animClr>
                                  </p:childTnLst>
                                </p:cTn>
                              </p:par>
                            </p:childTnLst>
                          </p:cTn>
                        </p:par>
                      </p:childTnLst>
                    </p:cTn>
                  </p:par>
                  <p:par>
                    <p:cTn id="31" fill="hold">
                      <p:stCondLst>
                        <p:cond delay="indefinite"/>
                      </p:stCondLst>
                      <p:childTnLst>
                        <p:par>
                          <p:cTn id="32" fill="hold">
                            <p:stCondLst>
                              <p:cond delay="0"/>
                            </p:stCondLst>
                            <p:childTnLst>
                              <p:par>
                                <p:cTn id="33" presetID="3" presetClass="emph" presetSubtype="2" fill="hold" nodeType="clickEffect">
                                  <p:stCondLst>
                                    <p:cond delay="0"/>
                                  </p:stCondLst>
                                  <p:childTnLst>
                                    <p:animClr clrSpc="rgb" dir="cw">
                                      <p:cBhvr override="childStyle">
                                        <p:cTn id="34" dur="2000" fill="hold"/>
                                        <p:tgtEl>
                                          <p:spTgt spid="5">
                                            <p:txEl>
                                              <p:pRg st="3" end="3"/>
                                            </p:txEl>
                                          </p:spTgt>
                                        </p:tgtEl>
                                        <p:attrNameLst>
                                          <p:attrName>style.color</p:attrName>
                                        </p:attrNameLst>
                                      </p:cBhvr>
                                      <p:to>
                                        <a:srgbClr val="FFEF2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05800" cy="1143000"/>
          </a:xfrm>
        </p:spPr>
        <p:txBody>
          <a:bodyPr/>
          <a:lstStyle/>
          <a:p>
            <a:r>
              <a:rPr lang="en-US" sz="4400" dirty="0" smtClean="0">
                <a:solidFill>
                  <a:srgbClr val="FFFFFF"/>
                </a:solidFill>
                <a:latin typeface="Times New Roman" panose="02020603050405020304" pitchFamily="18" charset="0"/>
                <a:cs typeface="Times New Roman" panose="02020603050405020304" pitchFamily="18" charset="0"/>
              </a:rPr>
              <a:t>Old Testament Command</a:t>
            </a:r>
            <a:endParaRPr lang="en-US" dirty="0"/>
          </a:p>
        </p:txBody>
      </p:sp>
      <p:sp>
        <p:nvSpPr>
          <p:cNvPr id="4" name="Content Placeholder 2"/>
          <p:cNvSpPr>
            <a:spLocks noGrp="1"/>
          </p:cNvSpPr>
          <p:nvPr>
            <p:ph sz="quarter" idx="13"/>
          </p:nvPr>
        </p:nvSpPr>
        <p:spPr>
          <a:xfrm>
            <a:off x="228600" y="1676400"/>
            <a:ext cx="4267200" cy="5181600"/>
          </a:xfrm>
        </p:spPr>
        <p:txBody>
          <a:bodyPr>
            <a:normAutofit/>
          </a:bodyPr>
          <a:lstStyle/>
          <a:p>
            <a:r>
              <a:rPr lang="en-US" sz="3200" b="1" dirty="0" smtClean="0"/>
              <a:t>Day of Atonement -</a:t>
            </a:r>
          </a:p>
          <a:p>
            <a:pPr lvl="1"/>
            <a:r>
              <a:rPr lang="en-US" sz="2400" b="1" dirty="0" smtClean="0"/>
              <a:t>Leviticus 16:29-31</a:t>
            </a:r>
          </a:p>
          <a:p>
            <a:pPr lvl="1"/>
            <a:r>
              <a:rPr lang="en-US" sz="2400" b="1" dirty="0" smtClean="0"/>
              <a:t>Each year on the Day of Atonement, the Israelites were to “afflict their souls.”</a:t>
            </a:r>
          </a:p>
          <a:p>
            <a:pPr lvl="1"/>
            <a:r>
              <a:rPr lang="en-US" sz="2400" b="1" dirty="0" smtClean="0"/>
              <a:t>This signified Humbling themselves and Isaiah 58:3 tells us this can include Fasting</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667000"/>
            <a:ext cx="38862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806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1143000"/>
          </a:xfrm>
        </p:spPr>
        <p:txBody>
          <a:bodyPr/>
          <a:lstStyle/>
          <a:p>
            <a:pPr algn="ctr"/>
            <a:r>
              <a:rPr lang="en-US" sz="4000" dirty="0" smtClean="0">
                <a:solidFill>
                  <a:srgbClr val="FFFFFF"/>
                </a:solidFill>
                <a:latin typeface="Times New Roman" panose="02020603050405020304" pitchFamily="18" charset="0"/>
                <a:cs typeface="Times New Roman" panose="02020603050405020304" pitchFamily="18" charset="0"/>
              </a:rPr>
              <a:t>Are we commanded </a:t>
            </a:r>
            <a:br>
              <a:rPr lang="en-US" sz="4000" dirty="0" smtClean="0">
                <a:solidFill>
                  <a:srgbClr val="FFFFFF"/>
                </a:solidFill>
                <a:latin typeface="Times New Roman" panose="02020603050405020304" pitchFamily="18" charset="0"/>
                <a:cs typeface="Times New Roman" panose="02020603050405020304" pitchFamily="18" charset="0"/>
              </a:rPr>
            </a:br>
            <a:r>
              <a:rPr lang="en-US" sz="4000" dirty="0" smtClean="0">
                <a:solidFill>
                  <a:srgbClr val="FFFFFF"/>
                </a:solidFill>
                <a:latin typeface="Times New Roman" panose="02020603050405020304" pitchFamily="18" charset="0"/>
                <a:cs typeface="Times New Roman" panose="02020603050405020304" pitchFamily="18" charset="0"/>
              </a:rPr>
              <a:t>to fast today?</a:t>
            </a:r>
            <a:endParaRPr lang="en-US" sz="28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057400"/>
            <a:ext cx="2819400" cy="3648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2495829"/>
            <a:ext cx="4762500"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ttps://encrypted-tbn3.gstatic.com/images?q=tbn:ANd9GcRlkv1pTQctDZgszmsWpdMv0tDq_OjzEi2dBG_3rxhSd3rlsJR68A"/>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43299" y1="72201" x2="56701" y2="82239"/>
                      </a14:backgroundRemoval>
                    </a14:imgEffect>
                  </a14:imgLayer>
                </a14:imgProps>
              </a:ext>
              <a:ext uri="{28A0092B-C50C-407E-A947-70E740481C1C}">
                <a14:useLocalDpi xmlns:a14="http://schemas.microsoft.com/office/drawing/2010/main" val="0"/>
              </a:ext>
            </a:extLst>
          </a:blip>
          <a:srcRect/>
          <a:stretch>
            <a:fillRect/>
          </a:stretch>
        </p:blipFill>
        <p:spPr bwMode="auto">
          <a:xfrm>
            <a:off x="1423872" y="2291443"/>
            <a:ext cx="905670" cy="120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403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https://www.romancatholicman.com/wp-content/uploads/2015/06/RCMFastingJes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14800"/>
            <a:ext cx="3667125" cy="248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4400" dirty="0" smtClean="0">
                <a:solidFill>
                  <a:srgbClr val="FFFFFF"/>
                </a:solidFill>
                <a:latin typeface="Times New Roman" panose="02020603050405020304" pitchFamily="18" charset="0"/>
                <a:cs typeface="Times New Roman" panose="02020603050405020304" pitchFamily="18" charset="0"/>
              </a:rPr>
              <a:t>New Testament Fasting</a:t>
            </a:r>
            <a:endParaRPr lang="en-US" dirty="0"/>
          </a:p>
        </p:txBody>
      </p:sp>
      <p:sp>
        <p:nvSpPr>
          <p:cNvPr id="4" name="Content Placeholder 2"/>
          <p:cNvSpPr>
            <a:spLocks noGrp="1"/>
          </p:cNvSpPr>
          <p:nvPr>
            <p:ph sz="quarter" idx="13"/>
          </p:nvPr>
        </p:nvSpPr>
        <p:spPr>
          <a:xfrm>
            <a:off x="228600" y="1676400"/>
            <a:ext cx="4267200" cy="2057400"/>
          </a:xfrm>
        </p:spPr>
        <p:txBody>
          <a:bodyPr>
            <a:normAutofit fontScale="92500" lnSpcReduction="20000"/>
          </a:bodyPr>
          <a:lstStyle/>
          <a:p>
            <a:r>
              <a:rPr lang="en-US" sz="3200" b="1" dirty="0" smtClean="0"/>
              <a:t>Our Lord Fasted -</a:t>
            </a:r>
          </a:p>
          <a:p>
            <a:pPr lvl="1"/>
            <a:r>
              <a:rPr lang="en-US" sz="2400" b="1" dirty="0" smtClean="0"/>
              <a:t>40 days - Matt 4:2</a:t>
            </a:r>
          </a:p>
          <a:p>
            <a:pPr lvl="1"/>
            <a:r>
              <a:rPr lang="en-US" sz="2400" b="1" dirty="0" smtClean="0"/>
              <a:t>Jesus Fasted to complete His Work</a:t>
            </a:r>
          </a:p>
          <a:p>
            <a:pPr lvl="2"/>
            <a:r>
              <a:rPr lang="en-US" sz="2400" b="1" dirty="0" smtClean="0"/>
              <a:t>Matt 17:21</a:t>
            </a:r>
          </a:p>
        </p:txBody>
      </p:sp>
      <p:sp>
        <p:nvSpPr>
          <p:cNvPr id="5" name="Content Placeholder 2"/>
          <p:cNvSpPr txBox="1">
            <a:spLocks/>
          </p:cNvSpPr>
          <p:nvPr/>
        </p:nvSpPr>
        <p:spPr>
          <a:xfrm>
            <a:off x="4495800" y="1676400"/>
            <a:ext cx="4267200" cy="228600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3200" b="1" dirty="0" smtClean="0"/>
              <a:t>Those seeking The Lord Fasted -</a:t>
            </a:r>
          </a:p>
          <a:p>
            <a:pPr lvl="1"/>
            <a:r>
              <a:rPr lang="en-US" sz="2400" b="1" dirty="0" smtClean="0"/>
              <a:t>Cornelius fasted seeking out The Lord - Acts 10:30</a:t>
            </a:r>
          </a:p>
        </p:txBody>
      </p:sp>
      <p:pic>
        <p:nvPicPr>
          <p:cNvPr id="5121"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r="1203" b="1866"/>
          <a:stretch/>
        </p:blipFill>
        <p:spPr bwMode="auto">
          <a:xfrm>
            <a:off x="4876800" y="4114800"/>
            <a:ext cx="3689350"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descr="https://theplymothian.files.wordpress.com/2015/04/4f205-cornelius.jpg?w=640"/>
          <p:cNvPicPr>
            <a:picLocks noChangeAspect="1" noChangeArrowheads="1"/>
          </p:cNvPicPr>
          <p:nvPr/>
        </p:nvPicPr>
        <p:blipFill rotWithShape="1">
          <a:blip r:embed="rId5">
            <a:extLst>
              <a:ext uri="{28A0092B-C50C-407E-A947-70E740481C1C}">
                <a14:useLocalDpi xmlns:a14="http://schemas.microsoft.com/office/drawing/2010/main" val="0"/>
              </a:ext>
            </a:extLst>
          </a:blip>
          <a:srcRect l="7499"/>
          <a:stretch/>
        </p:blipFill>
        <p:spPr bwMode="auto">
          <a:xfrm>
            <a:off x="4867275" y="4114800"/>
            <a:ext cx="3698875" cy="248919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228600" y="3810000"/>
            <a:ext cx="4267200" cy="2895600"/>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3200" b="1" dirty="0" smtClean="0"/>
              <a:t>The Apostles Fasted -</a:t>
            </a:r>
          </a:p>
          <a:p>
            <a:pPr lvl="1"/>
            <a:r>
              <a:rPr lang="en-US" sz="2400" b="1" dirty="0" smtClean="0"/>
              <a:t>Requesting Help and Guidance when sending Paul and Barnabas -     Acts 13:1-3</a:t>
            </a:r>
          </a:p>
          <a:p>
            <a:pPr lvl="1"/>
            <a:r>
              <a:rPr lang="en-US" sz="2400" b="1" dirty="0" smtClean="0"/>
              <a:t>Commending others to The Lord - Acts 14:21-23</a:t>
            </a:r>
          </a:p>
        </p:txBody>
      </p:sp>
    </p:spTree>
    <p:extLst>
      <p:ext uri="{BB962C8B-B14F-4D97-AF65-F5344CB8AC3E}">
        <p14:creationId xmlns:p14="http://schemas.microsoft.com/office/powerpoint/2010/main" val="4351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121"/>
                                        </p:tgtEl>
                                        <p:attrNameLst>
                                          <p:attrName>style.visibility</p:attrName>
                                        </p:attrNameLst>
                                      </p:cBhvr>
                                      <p:to>
                                        <p:strVal val="visible"/>
                                      </p:to>
                                    </p:set>
                                    <p:animEffect transition="in" filter="fade">
                                      <p:cBhvr>
                                        <p:cTn id="24" dur="500"/>
                                        <p:tgtEl>
                                          <p:spTgt spid="51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5"/>
                                        </p:tgtEl>
                                        <p:attrNameLst>
                                          <p:attrName>style.visibility</p:attrName>
                                        </p:attrNameLst>
                                      </p:cBhvr>
                                      <p:to>
                                        <p:strVal val="visible"/>
                                      </p:to>
                                    </p:set>
                                    <p:animEffect transition="in" filter="fade">
                                      <p:cBhvr>
                                        <p:cTn id="32" dur="500"/>
                                        <p:tgtEl>
                                          <p:spTgt spid="51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FFFF"/>
                </a:solidFill>
                <a:latin typeface="Times New Roman" panose="02020603050405020304" pitchFamily="18" charset="0"/>
                <a:cs typeface="Times New Roman" panose="02020603050405020304" pitchFamily="18" charset="0"/>
              </a:rPr>
              <a:t>New </a:t>
            </a:r>
            <a:r>
              <a:rPr lang="en-US" sz="3200" dirty="0" smtClean="0">
                <a:solidFill>
                  <a:srgbClr val="FFFFFF"/>
                </a:solidFill>
                <a:latin typeface="Times New Roman" panose="02020603050405020304" pitchFamily="18" charset="0"/>
                <a:cs typeface="Times New Roman" panose="02020603050405020304" pitchFamily="18" charset="0"/>
              </a:rPr>
              <a:t>Testament Fasting -</a:t>
            </a:r>
            <a:br>
              <a:rPr lang="en-US" sz="3200" dirty="0" smtClean="0">
                <a:solidFill>
                  <a:srgbClr val="FFFFFF"/>
                </a:solidFill>
                <a:latin typeface="Times New Roman" panose="02020603050405020304" pitchFamily="18" charset="0"/>
                <a:cs typeface="Times New Roman" panose="02020603050405020304" pitchFamily="18" charset="0"/>
              </a:rPr>
            </a:br>
            <a:r>
              <a:rPr lang="en-US" sz="3200" dirty="0" smtClean="0">
                <a:solidFill>
                  <a:srgbClr val="FFFFFF"/>
                </a:solidFill>
                <a:latin typeface="Times New Roman" panose="02020603050405020304" pitchFamily="18" charset="0"/>
                <a:cs typeface="Times New Roman" panose="02020603050405020304" pitchFamily="18" charset="0"/>
              </a:rPr>
              <a:t>Comm</a:t>
            </a:r>
            <a:r>
              <a:rPr lang="en-US" sz="3600" b="1" i="1" u="sng" dirty="0" smtClean="0">
                <a:solidFill>
                  <a:srgbClr val="FFFFFF"/>
                </a:solidFill>
                <a:latin typeface="Times New Roman" panose="02020603050405020304" pitchFamily="18" charset="0"/>
                <a:cs typeface="Times New Roman" panose="02020603050405020304" pitchFamily="18" charset="0"/>
              </a:rPr>
              <a:t>e</a:t>
            </a:r>
            <a:r>
              <a:rPr lang="en-US" sz="3200" dirty="0" smtClean="0">
                <a:solidFill>
                  <a:srgbClr val="FFFFFF"/>
                </a:solidFill>
                <a:latin typeface="Times New Roman" panose="02020603050405020304" pitchFamily="18" charset="0"/>
                <a:cs typeface="Times New Roman" panose="02020603050405020304" pitchFamily="18" charset="0"/>
              </a:rPr>
              <a:t>nded, Not Comm</a:t>
            </a:r>
            <a:r>
              <a:rPr lang="en-US" sz="3600" b="1" i="1" u="sng" dirty="0" smtClean="0">
                <a:solidFill>
                  <a:srgbClr val="FFFFFF"/>
                </a:solidFill>
                <a:latin typeface="Times New Roman" panose="02020603050405020304" pitchFamily="18" charset="0"/>
                <a:cs typeface="Times New Roman" panose="02020603050405020304" pitchFamily="18" charset="0"/>
              </a:rPr>
              <a:t>a</a:t>
            </a:r>
            <a:r>
              <a:rPr lang="en-US" sz="3200" dirty="0" smtClean="0">
                <a:solidFill>
                  <a:srgbClr val="FFFFFF"/>
                </a:solidFill>
                <a:latin typeface="Times New Roman" panose="02020603050405020304" pitchFamily="18" charset="0"/>
                <a:cs typeface="Times New Roman" panose="02020603050405020304" pitchFamily="18" charset="0"/>
              </a:rPr>
              <a:t>nded</a:t>
            </a:r>
            <a:endParaRPr lang="en-US" dirty="0"/>
          </a:p>
        </p:txBody>
      </p:sp>
      <p:sp>
        <p:nvSpPr>
          <p:cNvPr id="5" name="Content Placeholder 2"/>
          <p:cNvSpPr>
            <a:spLocks noGrp="1"/>
          </p:cNvSpPr>
          <p:nvPr>
            <p:ph sz="quarter" idx="13"/>
          </p:nvPr>
        </p:nvSpPr>
        <p:spPr>
          <a:xfrm>
            <a:off x="228600" y="1676400"/>
            <a:ext cx="8458200" cy="4800600"/>
          </a:xfrm>
        </p:spPr>
        <p:txBody>
          <a:bodyPr>
            <a:normAutofit fontScale="85000" lnSpcReduction="10000"/>
          </a:bodyPr>
          <a:lstStyle/>
          <a:p>
            <a:r>
              <a:rPr lang="en-US" sz="3200" b="1" dirty="0" smtClean="0"/>
              <a:t>Teachings on Fasting -</a:t>
            </a:r>
          </a:p>
          <a:p>
            <a:pPr lvl="1"/>
            <a:r>
              <a:rPr lang="en-US" sz="2800" b="1" dirty="0" smtClean="0"/>
              <a:t>Jesus Instructs His Followers</a:t>
            </a:r>
          </a:p>
          <a:p>
            <a:pPr lvl="2"/>
            <a:r>
              <a:rPr lang="en-US" sz="2400" b="1" dirty="0" smtClean="0"/>
              <a:t>Matt 6:16-18</a:t>
            </a:r>
          </a:p>
          <a:p>
            <a:pPr lvl="2"/>
            <a:r>
              <a:rPr lang="en-US" sz="2400" b="1" dirty="0" smtClean="0"/>
              <a:t>This suggests His disciples will at times Fast</a:t>
            </a:r>
          </a:p>
          <a:p>
            <a:pPr lvl="2"/>
            <a:endParaRPr lang="en-US" sz="900" b="1" dirty="0" smtClean="0"/>
          </a:p>
          <a:p>
            <a:pPr lvl="1"/>
            <a:r>
              <a:rPr lang="en-US" sz="2800" b="1" dirty="0" smtClean="0"/>
              <a:t>Jesus is questioned about Fasting</a:t>
            </a:r>
          </a:p>
          <a:p>
            <a:pPr lvl="2"/>
            <a:r>
              <a:rPr lang="en-US" sz="2400" b="1" dirty="0" smtClean="0"/>
              <a:t>Matt 9:14-15</a:t>
            </a:r>
          </a:p>
          <a:p>
            <a:pPr lvl="2"/>
            <a:r>
              <a:rPr lang="en-US" sz="2400" b="1" dirty="0" smtClean="0"/>
              <a:t>Here we see that there are times appropriate for Fasting</a:t>
            </a:r>
          </a:p>
          <a:p>
            <a:pPr lvl="1"/>
            <a:endParaRPr lang="en-US" sz="900" b="1" dirty="0" smtClean="0"/>
          </a:p>
          <a:p>
            <a:pPr lvl="1"/>
            <a:r>
              <a:rPr lang="en-US" sz="2800" b="1" dirty="0" smtClean="0"/>
              <a:t>Paul Instruction to those Married</a:t>
            </a:r>
          </a:p>
          <a:p>
            <a:pPr lvl="2"/>
            <a:r>
              <a:rPr lang="en-US" sz="2400" b="1" dirty="0" smtClean="0"/>
              <a:t>1 </a:t>
            </a:r>
            <a:r>
              <a:rPr lang="en-US" sz="2400" b="1" dirty="0" err="1" smtClean="0"/>
              <a:t>Cor</a:t>
            </a:r>
            <a:r>
              <a:rPr lang="en-US" sz="2400" b="1" dirty="0" smtClean="0"/>
              <a:t> 7:5</a:t>
            </a:r>
          </a:p>
          <a:p>
            <a:pPr lvl="2"/>
            <a:r>
              <a:rPr lang="en-US" sz="2400" b="1" dirty="0" smtClean="0"/>
              <a:t>Very practical and beneficial instructions for Spiritual edification</a:t>
            </a:r>
          </a:p>
        </p:txBody>
      </p:sp>
    </p:spTree>
    <p:extLst>
      <p:ext uri="{BB962C8B-B14F-4D97-AF65-F5344CB8AC3E}">
        <p14:creationId xmlns:p14="http://schemas.microsoft.com/office/powerpoint/2010/main" val="2657155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821</TotalTime>
  <Words>1255</Words>
  <Application>Microsoft Office PowerPoint</Application>
  <PresentationFormat>On-screen Show (4:3)</PresentationFormat>
  <Paragraphs>195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Horizon</vt:lpstr>
      <vt:lpstr>PowerPoint Presentation</vt:lpstr>
      <vt:lpstr>Faithfully fasting</vt:lpstr>
      <vt:lpstr>What is fasting?</vt:lpstr>
      <vt:lpstr>Lengths of a fast?</vt:lpstr>
      <vt:lpstr>Old Testament Fasting</vt:lpstr>
      <vt:lpstr>Old Testament Command</vt:lpstr>
      <vt:lpstr>Are we commanded  to fast today?</vt:lpstr>
      <vt:lpstr>New Testament Fasting</vt:lpstr>
      <vt:lpstr>New Testament Fasting - Commended, Not Commanded</vt:lpstr>
      <vt:lpstr>Practical Physical benefits of fasting</vt:lpstr>
      <vt:lpstr>Greatest Benefit  from Fasting</vt:lpstr>
      <vt:lpstr>Greatest Benefit  from Fasting</vt:lpstr>
      <vt:lpstr>Faithfully Fast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dc:creator>
  <cp:lastModifiedBy>Dave</cp:lastModifiedBy>
  <cp:revision>29</cp:revision>
  <cp:lastPrinted>2016-07-31T17:07:13Z</cp:lastPrinted>
  <dcterms:created xsi:type="dcterms:W3CDTF">2016-07-31T00:52:12Z</dcterms:created>
  <dcterms:modified xsi:type="dcterms:W3CDTF">2016-07-31T18:02:03Z</dcterms:modified>
</cp:coreProperties>
</file>