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B9D5"/>
    <a:srgbClr val="1C5482"/>
    <a:srgbClr val="336699"/>
    <a:srgbClr val="E46C0A"/>
    <a:srgbClr val="FFFF99"/>
    <a:srgbClr val="FFFF66"/>
    <a:srgbClr val="BFBFBF"/>
    <a:srgbClr val="0000FF"/>
    <a:srgbClr val="9848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594" autoAdjust="0"/>
  </p:normalViewPr>
  <p:slideViewPr>
    <p:cSldViewPr>
      <p:cViewPr varScale="1">
        <p:scale>
          <a:sx n="44" d="100"/>
          <a:sy n="44" d="100"/>
        </p:scale>
        <p:origin x="-739"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30B02-157F-4C48-BA95-9FB81F8806D4}" type="datetimeFigureOut">
              <a:rPr lang="en-US" smtClean="0"/>
              <a:pPr/>
              <a:t>3/10/2010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8DE8E-A0C2-4C61-8B60-EA6B8FB5586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dirty="0" smtClean="0"/>
              <a:t>Title Slide</a:t>
            </a:r>
            <a:r>
              <a:rPr lang="en-US" dirty="0" smtClean="0"/>
              <a:t>: </a:t>
            </a:r>
            <a:r>
              <a:rPr lang="en-US" b="1" dirty="0" smtClean="0"/>
              <a:t>In the Valley But Not Forsaken</a:t>
            </a:r>
            <a:r>
              <a:rPr lang="en-US" dirty="0" smtClean="0"/>
              <a:t>…(</a:t>
            </a:r>
            <a:r>
              <a:rPr lang="en-US" b="1" i="1" dirty="0" smtClean="0"/>
              <a:t>Psa.37:23-26</a:t>
            </a:r>
            <a:r>
              <a:rPr lang="en-US" dirty="0" smtClean="0"/>
              <a:t>}</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C31C9-B796-4788-8D1B-AFEFF2CBCDA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Paul’s own life demonstrated for his fellow Christians, the effectiveness of God’s “not forsaking.” </a:t>
            </a:r>
            <a:r>
              <a:rPr lang="en-US" b="1" dirty="0" smtClean="0"/>
              <a:t>2 </a:t>
            </a:r>
            <a:r>
              <a:rPr lang="en-US" b="1" dirty="0" smtClean="0"/>
              <a:t>Cor.1:8-10…</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Paul’s own life demonstrated for his fellow Christians, the effectiveness of God’s “not forsaking.” </a:t>
            </a:r>
            <a:r>
              <a:rPr lang="en-US" b="1" dirty="0" smtClean="0"/>
              <a:t>2 </a:t>
            </a:r>
            <a:r>
              <a:rPr lang="en-US" b="1" dirty="0" smtClean="0"/>
              <a:t>Cor.11:23-25,30…</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basic principle that prevails as the extremity of faith itself.</a:t>
            </a:r>
            <a:r>
              <a:rPr lang="en-US" baseline="0" dirty="0" smtClean="0"/>
              <a:t> </a:t>
            </a:r>
            <a:r>
              <a:rPr lang="en-US" b="1" dirty="0" smtClean="0"/>
              <a:t>1 Kings 17:11-13…</a:t>
            </a:r>
            <a:r>
              <a:rPr lang="en-US" b="0" dirty="0" smtClean="0"/>
              <a:t>The widow had to trust</a:t>
            </a:r>
            <a:r>
              <a:rPr lang="en-US" b="0" baseline="0" dirty="0" smtClean="0"/>
              <a:t> Elijah—God’s prophet. </a:t>
            </a:r>
            <a:r>
              <a:rPr lang="en-US" b="0" baseline="0" dirty="0" smtClean="0"/>
              <a:t>We too must </a:t>
            </a:r>
            <a:r>
              <a:rPr lang="en-US" b="0" baseline="0" dirty="0" smtClean="0"/>
              <a:t>trust God’s </a:t>
            </a:r>
            <a:r>
              <a:rPr lang="en-US" b="0" baseline="0" dirty="0" smtClean="0"/>
              <a:t>word, no matter </a:t>
            </a:r>
            <a:r>
              <a:rPr lang="en-US" b="0" baseline="0" dirty="0" smtClean="0"/>
              <a:t>how bleak the situation </a:t>
            </a:r>
            <a:r>
              <a:rPr lang="en-US" b="0" baseline="0" dirty="0" smtClean="0"/>
              <a:t>appears.</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a:t>
            </a:r>
            <a:r>
              <a:rPr lang="en-US" b="1" dirty="0" smtClean="0"/>
              <a:t>. How Great </a:t>
            </a:r>
            <a:r>
              <a:rPr lang="en-US" b="1" u="sng" dirty="0" smtClean="0"/>
              <a:t>NOT</a:t>
            </a:r>
            <a:r>
              <a:rPr lang="en-US" b="1" dirty="0" smtClean="0"/>
              <a:t> Forsaken Can Be</a:t>
            </a:r>
            <a:r>
              <a:rPr lang="en-US" dirty="0" smtClean="0"/>
              <a:t>! (</a:t>
            </a:r>
            <a:r>
              <a:rPr lang="en-US" b="1" i="1" dirty="0" smtClean="0"/>
              <a:t>Psa.23:4-6</a:t>
            </a:r>
            <a:r>
              <a:rPr lang="en-US" dirty="0" smtClean="0"/>
              <a:t>)</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69CA6-87BE-4112-AD74-43ADCC089FD2}"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How Great NOT Forsaken Can Be! </a:t>
            </a:r>
            <a:endParaRPr lang="en-US" dirty="0" smtClean="0"/>
          </a:p>
          <a:p>
            <a:pPr marL="228600" indent="-228600" eaLnBrk="1" hangingPunct="1">
              <a:buAutoNum type="arabicParenBoth"/>
            </a:pPr>
            <a:r>
              <a:rPr lang="en-US" dirty="0" smtClean="0"/>
              <a:t>There </a:t>
            </a:r>
            <a:r>
              <a:rPr lang="en-US" dirty="0" smtClean="0"/>
              <a:t>is much by the Psalmist that correlates with God’s extreme provision.</a:t>
            </a:r>
            <a:r>
              <a:rPr lang="en-US" baseline="0" dirty="0" smtClean="0"/>
              <a:t>  </a:t>
            </a:r>
            <a:endParaRPr lang="en-US" baseline="0" dirty="0" smtClean="0"/>
          </a:p>
          <a:p>
            <a:pPr marL="228600" indent="-228600" eaLnBrk="1" hangingPunct="1">
              <a:buAutoNum type="arabicParenBoth"/>
            </a:pPr>
            <a:r>
              <a:rPr lang="en-US" baseline="0" dirty="0" smtClean="0"/>
              <a:t>Paul’s </a:t>
            </a:r>
            <a:r>
              <a:rPr lang="en-US" baseline="0" dirty="0" smtClean="0"/>
              <a:t>own examples of affliction and comfort are in the context of this subject…</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7A00D5-069A-4112-BC13-4B00C902F121}"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Great </a:t>
            </a:r>
            <a:r>
              <a:rPr lang="en-US" b="1" u="sng" dirty="0" smtClean="0"/>
              <a:t>NOT</a:t>
            </a:r>
            <a:r>
              <a:rPr lang="en-US" dirty="0" smtClean="0"/>
              <a:t> Forsaken</a:t>
            </a:r>
            <a:r>
              <a:rPr lang="en-US" baseline="0" dirty="0" smtClean="0"/>
              <a:t> Can Be! (</a:t>
            </a:r>
            <a:r>
              <a:rPr lang="en-US" b="1" baseline="0" dirty="0" smtClean="0"/>
              <a:t>2 Cor.1:3-5</a:t>
            </a:r>
            <a:r>
              <a:rPr lang="en-US" baseline="0" dirty="0" smtClean="0"/>
              <a:t>—discuss the highlighted words)</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How Great NOT Forsaken Can Be! (1) There is much by the Psalmist that correlates with God’s extreme provision.</a:t>
            </a:r>
            <a:r>
              <a:rPr lang="en-US" baseline="0" dirty="0" smtClean="0"/>
              <a:t>  (2) Paul’s own examples of affliction and comfort are in the context of this subject…(3) God prepares a table even in the midst of my enemies, where the cup overflows! Even in the darkest of times—God can make my cup overflow!</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7A00D5-069A-4112-BC13-4B00C902F121}"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How Great NOT Forsaken Can Be! </a:t>
            </a:r>
            <a:endParaRPr lang="en-US" dirty="0" smtClean="0"/>
          </a:p>
          <a:p>
            <a:pPr eaLnBrk="1" hangingPunct="1"/>
            <a:r>
              <a:rPr lang="en-US" dirty="0" smtClean="0"/>
              <a:t>(</a:t>
            </a:r>
            <a:r>
              <a:rPr lang="en-US" dirty="0" smtClean="0"/>
              <a:t>4) </a:t>
            </a:r>
            <a:r>
              <a:rPr lang="en-US" dirty="0" smtClean="0"/>
              <a:t>Israel was a </a:t>
            </a:r>
            <a:r>
              <a:rPr lang="en-US" dirty="0" smtClean="0"/>
              <a:t>classic</a:t>
            </a:r>
            <a:r>
              <a:rPr lang="en-US" baseline="0" dirty="0" smtClean="0"/>
              <a:t> example of God taking care of His people. How many </a:t>
            </a:r>
            <a:r>
              <a:rPr lang="en-US" baseline="0" dirty="0" smtClean="0"/>
              <a:t>times </a:t>
            </a:r>
            <a:r>
              <a:rPr lang="en-US" baseline="0" dirty="0" smtClean="0"/>
              <a:t>did they test His patience and rebel? </a:t>
            </a:r>
            <a:r>
              <a:rPr lang="en-US" baseline="0" dirty="0" smtClean="0"/>
              <a:t>Reject His prophets</a:t>
            </a:r>
            <a:r>
              <a:rPr lang="en-US" baseline="0" dirty="0" smtClean="0"/>
              <a:t>? But He kept sending </a:t>
            </a:r>
            <a:r>
              <a:rPr lang="en-US" baseline="0" dirty="0" smtClean="0"/>
              <a:t>them.  </a:t>
            </a:r>
          </a:p>
          <a:p>
            <a:pPr eaLnBrk="1" hangingPunct="1"/>
            <a:r>
              <a:rPr lang="en-US" baseline="0" dirty="0" smtClean="0"/>
              <a:t>(</a:t>
            </a:r>
            <a:r>
              <a:rPr lang="en-US" baseline="0" dirty="0" smtClean="0"/>
              <a:t>5) This is promised even more abundantly </a:t>
            </a:r>
            <a:r>
              <a:rPr lang="en-US" baseline="0" dirty="0" smtClean="0"/>
              <a:t>after </a:t>
            </a:r>
            <a:r>
              <a:rPr lang="en-US" baseline="0" dirty="0" smtClean="0"/>
              <a:t>they betrayed Him. Read all the promises concerning the “</a:t>
            </a:r>
            <a:r>
              <a:rPr lang="en-US" i="1" baseline="0" dirty="0" smtClean="0"/>
              <a:t>remnant</a:t>
            </a:r>
            <a:r>
              <a:rPr lang="en-US" baseline="0" dirty="0" smtClean="0"/>
              <a:t>” and how God would </a:t>
            </a:r>
            <a:r>
              <a:rPr lang="en-US" baseline="0" dirty="0" smtClean="0"/>
              <a:t>again bless them. Because He loved them, He always </a:t>
            </a:r>
            <a:r>
              <a:rPr lang="en-US" baseline="0" dirty="0" smtClean="0"/>
              <a:t>held out hope</a:t>
            </a:r>
            <a:r>
              <a:rPr lang="en-US" baseline="0" dirty="0" smtClean="0"/>
              <a:t>. But they had </a:t>
            </a:r>
            <a:r>
              <a:rPr lang="en-US" baseline="0" dirty="0" smtClean="0"/>
              <a:t>to go through the VALLEY…</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7A00D5-069A-4112-BC13-4B00C902F121}"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a:t>
            </a:r>
            <a:r>
              <a:rPr lang="en-US" b="1" dirty="0" smtClean="0"/>
              <a:t>Further: Grace Upon Grace! </a:t>
            </a:r>
            <a:r>
              <a:rPr lang="en-US" dirty="0" smtClean="0"/>
              <a:t>(</a:t>
            </a:r>
            <a:r>
              <a:rPr lang="en-US" b="1" i="1" dirty="0" smtClean="0"/>
              <a:t>Jno.1:14,16</a:t>
            </a:r>
            <a:r>
              <a:rPr lang="en-US" dirty="0" smtClean="0"/>
              <a:t>)…</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D18E3D-5B8F-4ADC-914F-1CCA05BD98F8}"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Grace</a:t>
            </a:r>
            <a:r>
              <a:rPr lang="en-US" baseline="0" dirty="0" smtClean="0"/>
              <a:t>…</a:t>
            </a:r>
          </a:p>
          <a:p>
            <a:pPr marL="228600" indent="-228600" eaLnBrk="1" hangingPunct="1">
              <a:buAutoNum type="arabicParenBoth"/>
            </a:pPr>
            <a:r>
              <a:rPr lang="en-US" baseline="0" dirty="0" smtClean="0"/>
              <a:t>People </a:t>
            </a:r>
            <a:r>
              <a:rPr lang="en-US" baseline="0" dirty="0" smtClean="0"/>
              <a:t>define </a:t>
            </a:r>
            <a:r>
              <a:rPr lang="en-US" i="1" baseline="0" dirty="0" smtClean="0"/>
              <a:t>grace</a:t>
            </a:r>
            <a:r>
              <a:rPr lang="en-US" baseline="0" dirty="0" smtClean="0"/>
              <a:t> </a:t>
            </a:r>
            <a:r>
              <a:rPr lang="en-US" baseline="0" dirty="0" smtClean="0"/>
              <a:t>as </a:t>
            </a:r>
            <a:r>
              <a:rPr lang="en-US" i="1" baseline="0" dirty="0" smtClean="0"/>
              <a:t>unmerited favor</a:t>
            </a:r>
            <a:r>
              <a:rPr lang="en-US" baseline="0" dirty="0" smtClean="0"/>
              <a:t>—something </a:t>
            </a:r>
            <a:r>
              <a:rPr lang="en-US" baseline="0" dirty="0" smtClean="0"/>
              <a:t>that is not merited, </a:t>
            </a:r>
            <a:r>
              <a:rPr lang="en-US" baseline="0" dirty="0" smtClean="0"/>
              <a:t>earned, or </a:t>
            </a:r>
            <a:r>
              <a:rPr lang="en-US" baseline="0" dirty="0" smtClean="0"/>
              <a:t>deserved. </a:t>
            </a:r>
            <a:endParaRPr lang="en-US" baseline="0" dirty="0" smtClean="0"/>
          </a:p>
          <a:p>
            <a:pPr marL="228600" indent="-228600" eaLnBrk="1" hangingPunct="1">
              <a:buAutoNum type="arabicParenBoth"/>
            </a:pPr>
            <a:r>
              <a:rPr lang="en-US" baseline="0" dirty="0" smtClean="0"/>
              <a:t>What </a:t>
            </a:r>
            <a:r>
              <a:rPr lang="en-US" baseline="0" dirty="0" smtClean="0"/>
              <a:t>then is </a:t>
            </a:r>
            <a:r>
              <a:rPr lang="en-US" i="1" baseline="0" dirty="0" smtClean="0"/>
              <a:t>“</a:t>
            </a:r>
            <a:r>
              <a:rPr lang="en-US" i="1" baseline="0" dirty="0" smtClean="0"/>
              <a:t>grace </a:t>
            </a:r>
            <a:r>
              <a:rPr lang="en-US" i="1" baseline="0" dirty="0" smtClean="0"/>
              <a:t>upon grace</a:t>
            </a:r>
            <a:r>
              <a:rPr lang="en-US" i="1" baseline="0" dirty="0" smtClean="0"/>
              <a:t>?”</a:t>
            </a:r>
            <a:r>
              <a:rPr lang="en-US" baseline="0" dirty="0" smtClean="0"/>
              <a:t> </a:t>
            </a:r>
          </a:p>
          <a:p>
            <a:pPr marL="228600" indent="-228600" eaLnBrk="1" hangingPunct="1">
              <a:buAutoNum type="arabicParenBoth"/>
            </a:pPr>
            <a:r>
              <a:rPr lang="en-US" baseline="0" dirty="0" smtClean="0"/>
              <a:t>A </a:t>
            </a:r>
            <a:r>
              <a:rPr lang="en-US" baseline="0" dirty="0" smtClean="0"/>
              <a:t>regenerated life is ALL about </a:t>
            </a:r>
            <a:r>
              <a:rPr lang="en-US" baseline="0" dirty="0" smtClean="0"/>
              <a:t>God’s grace </a:t>
            </a:r>
            <a:r>
              <a:rPr lang="en-US" baseline="0" dirty="0" smtClean="0"/>
              <a:t>and </a:t>
            </a:r>
            <a:r>
              <a:rPr lang="en-US" baseline="0" dirty="0" smtClean="0"/>
              <a:t>His work in a person’s life</a:t>
            </a:r>
            <a:r>
              <a:rPr lang="en-US" baseline="0" dirty="0" smtClean="0"/>
              <a:t>. Let us see how this is true…</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Introduction</a:t>
            </a:r>
            <a:r>
              <a:rPr lang="en-US" dirty="0" smtClean="0"/>
              <a:t>: </a:t>
            </a:r>
          </a:p>
          <a:p>
            <a:pPr marL="228600" indent="-228600">
              <a:buAutoNum type="arabicParenBoth"/>
            </a:pPr>
            <a:r>
              <a:rPr lang="en-US" dirty="0" smtClean="0"/>
              <a:t>Many have yet to discover</a:t>
            </a:r>
            <a:r>
              <a:rPr lang="en-US" baseline="0" dirty="0" smtClean="0"/>
              <a:t> that the Lord’s people live in a different vain. (</a:t>
            </a:r>
            <a:r>
              <a:rPr lang="en-US" b="1" baseline="0" dirty="0" smtClean="0"/>
              <a:t>1</a:t>
            </a:r>
            <a:r>
              <a:rPr lang="en-US" baseline="0" dirty="0" smtClean="0"/>
              <a:t> </a:t>
            </a:r>
            <a:r>
              <a:rPr lang="en-US" b="1" baseline="0" dirty="0" smtClean="0"/>
              <a:t>Jno.5:15,16</a:t>
            </a:r>
            <a:r>
              <a:rPr lang="en-US" baseline="0" dirty="0" smtClean="0"/>
              <a:t>) Yes, we live in the world, but we’re not in love with the world. </a:t>
            </a:r>
          </a:p>
          <a:p>
            <a:pPr marL="228600" indent="-228600">
              <a:buAutoNum type="arabicParenBoth"/>
            </a:pPr>
            <a:r>
              <a:rPr lang="en-US" baseline="0" dirty="0" smtClean="0"/>
              <a:t>The godly often expect life to be peaceful, and they often fear adversity. (</a:t>
            </a:r>
            <a:r>
              <a:rPr lang="en-US" b="1" baseline="0" dirty="0" smtClean="0"/>
              <a:t>1 Pet.5:9</a:t>
            </a:r>
            <a:r>
              <a:rPr lang="en-US" baseline="0" dirty="0" smtClean="0"/>
              <a:t>) We must expect both! (</a:t>
            </a:r>
            <a:r>
              <a:rPr lang="en-US" b="1" baseline="0" dirty="0" smtClean="0"/>
              <a:t>Matt.5:45</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Grace</a:t>
            </a:r>
            <a:r>
              <a:rPr lang="en-US" baseline="0" dirty="0" smtClean="0"/>
              <a:t>…</a:t>
            </a:r>
          </a:p>
          <a:p>
            <a:pPr eaLnBrk="1" hangingPunct="1"/>
            <a:r>
              <a:rPr lang="en-US" baseline="0" dirty="0" smtClean="0"/>
              <a:t>(</a:t>
            </a:r>
            <a:r>
              <a:rPr lang="en-US" baseline="0" dirty="0" smtClean="0"/>
              <a:t>1) </a:t>
            </a:r>
            <a:r>
              <a:rPr lang="en-US" b="1" baseline="0" dirty="0" smtClean="0"/>
              <a:t>1 Cor.15:10</a:t>
            </a:r>
            <a:r>
              <a:rPr lang="en-US" baseline="0" dirty="0" smtClean="0"/>
              <a:t>…Like Paul, whatever we are, whatever we </a:t>
            </a:r>
            <a:r>
              <a:rPr lang="en-US" baseline="0" dirty="0" smtClean="0"/>
              <a:t>accomplish—without </a:t>
            </a:r>
            <a:r>
              <a:rPr lang="en-US" baseline="0" dirty="0" smtClean="0"/>
              <a:t>God’s </a:t>
            </a:r>
            <a:r>
              <a:rPr lang="en-US" baseline="0" dirty="0" smtClean="0"/>
              <a:t>grace, we’re </a:t>
            </a:r>
            <a:r>
              <a:rPr lang="en-US" baseline="0" dirty="0" smtClean="0"/>
              <a:t>nothing!</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Grace</a:t>
            </a:r>
            <a:r>
              <a:rPr lang="en-US" baseline="0" dirty="0" smtClean="0"/>
              <a:t>…</a:t>
            </a:r>
          </a:p>
          <a:p>
            <a:pPr eaLnBrk="1" hangingPunct="1"/>
            <a:r>
              <a:rPr lang="en-US" baseline="0" dirty="0" smtClean="0"/>
              <a:t>(</a:t>
            </a:r>
            <a:r>
              <a:rPr lang="en-US" baseline="0" dirty="0" smtClean="0"/>
              <a:t>4) God gives unequal return for service to Him. We always </a:t>
            </a:r>
            <a:r>
              <a:rPr lang="en-US" baseline="0" dirty="0" smtClean="0"/>
              <a:t>receive more than </a:t>
            </a:r>
            <a:r>
              <a:rPr lang="en-US" baseline="0" dirty="0" smtClean="0"/>
              <a:t>what we </a:t>
            </a:r>
            <a:r>
              <a:rPr lang="en-US" baseline="0" dirty="0" smtClean="0"/>
              <a:t>deserve for our </a:t>
            </a:r>
            <a:r>
              <a:rPr lang="en-US" baseline="0" dirty="0" smtClean="0"/>
              <a:t>services. We get the best end of this </a:t>
            </a:r>
            <a:r>
              <a:rPr lang="en-US" baseline="0" dirty="0" smtClean="0"/>
              <a:t>deal. </a:t>
            </a:r>
          </a:p>
          <a:p>
            <a:pPr eaLnBrk="1" hangingPunct="1"/>
            <a:r>
              <a:rPr lang="en-US" baseline="0" dirty="0" smtClean="0"/>
              <a:t>(</a:t>
            </a:r>
            <a:r>
              <a:rPr lang="en-US" baseline="0" dirty="0" smtClean="0"/>
              <a:t>5) God’s grace has MANIFOLD </a:t>
            </a:r>
            <a:r>
              <a:rPr lang="en-US" baseline="0" dirty="0" smtClean="0"/>
              <a:t>forms…many-sided </a:t>
            </a:r>
            <a:r>
              <a:rPr lang="en-US" baseline="0" dirty="0" smtClean="0"/>
              <a:t>and expressed in many ways…</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Grace</a:t>
            </a:r>
            <a:r>
              <a:rPr lang="en-US" baseline="0" dirty="0" smtClean="0"/>
              <a:t>…</a:t>
            </a:r>
          </a:p>
          <a:p>
            <a:pPr eaLnBrk="1" hangingPunct="1"/>
            <a:r>
              <a:rPr lang="en-US" baseline="0" dirty="0" smtClean="0"/>
              <a:t>(</a:t>
            </a:r>
            <a:r>
              <a:rPr lang="en-US" baseline="0" dirty="0" smtClean="0"/>
              <a:t>2) </a:t>
            </a:r>
            <a:r>
              <a:rPr lang="en-US" b="1" baseline="0" dirty="0" smtClean="0"/>
              <a:t>1 Pet.4:10</a:t>
            </a:r>
            <a:r>
              <a:rPr lang="en-US" baseline="0" dirty="0" smtClean="0"/>
              <a:t>…We each have </a:t>
            </a:r>
            <a:r>
              <a:rPr lang="en-US" baseline="0" dirty="0" smtClean="0"/>
              <a:t>God-given </a:t>
            </a:r>
            <a:r>
              <a:rPr lang="en-US" baseline="0" dirty="0" smtClean="0"/>
              <a:t>ability and opportunities to use that ability. Sadly, many fail to properly use God’s </a:t>
            </a:r>
            <a:r>
              <a:rPr lang="en-US" baseline="0" dirty="0" smtClean="0"/>
              <a:t>gracious gifts </a:t>
            </a:r>
            <a:r>
              <a:rPr lang="en-US" baseline="0" dirty="0" smtClean="0"/>
              <a:t>in our </a:t>
            </a:r>
            <a:r>
              <a:rPr lang="en-US" baseline="0" dirty="0" smtClean="0"/>
              <a:t>service </a:t>
            </a:r>
            <a:r>
              <a:rPr lang="en-US" baseline="0" dirty="0" smtClean="0"/>
              <a:t>to </a:t>
            </a:r>
            <a:r>
              <a:rPr lang="en-US" baseline="0" dirty="0" smtClean="0"/>
              <a:t>Him.</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Grace</a:t>
            </a:r>
            <a:r>
              <a:rPr lang="en-US" baseline="0" dirty="0" smtClean="0"/>
              <a:t>…</a:t>
            </a:r>
          </a:p>
          <a:p>
            <a:pPr eaLnBrk="1" hangingPunct="1"/>
            <a:r>
              <a:rPr lang="en-US" baseline="0" dirty="0" smtClean="0"/>
              <a:t>(</a:t>
            </a:r>
            <a:r>
              <a:rPr lang="en-US" baseline="0" dirty="0" smtClean="0"/>
              <a:t>6) God promises to </a:t>
            </a:r>
            <a:r>
              <a:rPr lang="en-US" baseline="0" dirty="0" smtClean="0"/>
              <a:t>care for His </a:t>
            </a:r>
            <a:r>
              <a:rPr lang="en-US" baseline="0" dirty="0" smtClean="0"/>
              <a:t>own beyond </a:t>
            </a:r>
            <a:r>
              <a:rPr lang="en-US" baseline="0" dirty="0" smtClean="0"/>
              <a:t>what they request…</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a:t>
            </a:r>
            <a:r>
              <a:rPr lang="en-US" baseline="0" dirty="0" smtClean="0"/>
              <a:t>Grace…</a:t>
            </a:r>
          </a:p>
          <a:p>
            <a:pPr eaLnBrk="1" hangingPunct="1"/>
            <a:r>
              <a:rPr lang="en-US" baseline="0" dirty="0" smtClean="0"/>
              <a:t>(6</a:t>
            </a:r>
            <a:r>
              <a:rPr lang="en-US" baseline="0" dirty="0" smtClean="0"/>
              <a:t>) </a:t>
            </a:r>
            <a:r>
              <a:rPr lang="en-US" b="1" baseline="0" dirty="0" smtClean="0"/>
              <a:t>Eph.3:20</a:t>
            </a:r>
            <a:r>
              <a:rPr lang="en-US" baseline="0" dirty="0" smtClean="0"/>
              <a:t>…We cannot truly fathom </a:t>
            </a:r>
            <a:r>
              <a:rPr lang="en-US" baseline="0" dirty="0" smtClean="0"/>
              <a:t>the amount of grace God bestows </a:t>
            </a:r>
            <a:r>
              <a:rPr lang="en-US" baseline="0" dirty="0" smtClean="0"/>
              <a:t>upon </a:t>
            </a:r>
            <a:r>
              <a:rPr lang="en-US" baseline="0" dirty="0" smtClean="0"/>
              <a:t>us.</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a:t>
            </a:r>
            <a:r>
              <a:rPr lang="en-US" baseline="0" dirty="0" smtClean="0"/>
              <a:t>Grace…</a:t>
            </a:r>
          </a:p>
          <a:p>
            <a:pPr eaLnBrk="1" hangingPunct="1"/>
            <a:r>
              <a:rPr lang="en-US" baseline="0" dirty="0" smtClean="0"/>
              <a:t>(7</a:t>
            </a:r>
            <a:r>
              <a:rPr lang="en-US" baseline="0" dirty="0" smtClean="0"/>
              <a:t>) </a:t>
            </a:r>
            <a:r>
              <a:rPr lang="en-US" baseline="0" dirty="0" smtClean="0"/>
              <a:t>The Spirit gives us </a:t>
            </a:r>
            <a:r>
              <a:rPr lang="en-US" baseline="0" dirty="0" smtClean="0"/>
              <a:t>special </a:t>
            </a:r>
            <a:r>
              <a:rPr lang="en-US" baseline="0" dirty="0" smtClean="0"/>
              <a:t>endowments. True Christians </a:t>
            </a:r>
            <a:r>
              <a:rPr lang="en-US" baseline="0" dirty="0" smtClean="0"/>
              <a:t>must </a:t>
            </a:r>
            <a:r>
              <a:rPr lang="en-US" baseline="0" dirty="0" smtClean="0"/>
              <a:t>make every effort to use their gifts…</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Grace</a:t>
            </a:r>
            <a:r>
              <a:rPr lang="en-US" baseline="0" dirty="0" smtClean="0"/>
              <a:t>…</a:t>
            </a:r>
          </a:p>
          <a:p>
            <a:pPr eaLnBrk="1" hangingPunct="1"/>
            <a:r>
              <a:rPr lang="en-US" baseline="0" dirty="0" smtClean="0"/>
              <a:t>(</a:t>
            </a:r>
            <a:r>
              <a:rPr lang="en-US" baseline="0" dirty="0" smtClean="0"/>
              <a:t>7) </a:t>
            </a:r>
            <a:r>
              <a:rPr lang="en-US" b="1" baseline="0" dirty="0" smtClean="0"/>
              <a:t>Rom.12:6-8</a:t>
            </a:r>
            <a:r>
              <a:rPr lang="en-US" baseline="0" dirty="0" smtClean="0"/>
              <a:t>…We understand that the </a:t>
            </a:r>
            <a:r>
              <a:rPr lang="en-US" baseline="0" dirty="0" smtClean="0"/>
              <a:t>first-century </a:t>
            </a:r>
            <a:r>
              <a:rPr lang="en-US" baseline="0" dirty="0" smtClean="0"/>
              <a:t>church </a:t>
            </a:r>
            <a:r>
              <a:rPr lang="en-US" baseline="0" dirty="0" smtClean="0"/>
              <a:t>members received </a:t>
            </a:r>
            <a:r>
              <a:rPr lang="en-US" baseline="0" dirty="0" smtClean="0"/>
              <a:t>spiritual gifts. We don’t </a:t>
            </a:r>
            <a:r>
              <a:rPr lang="en-US" baseline="0" dirty="0" smtClean="0"/>
              <a:t>receive such </a:t>
            </a:r>
            <a:r>
              <a:rPr lang="en-US" i="1" baseline="0" dirty="0" smtClean="0"/>
              <a:t>gifts</a:t>
            </a:r>
            <a:r>
              <a:rPr lang="en-US" baseline="0" dirty="0" smtClean="0"/>
              <a:t>, but that doesn’t mean </a:t>
            </a:r>
            <a:r>
              <a:rPr lang="en-US" baseline="0" dirty="0" smtClean="0"/>
              <a:t>we don’t have “special gifts” in our </a:t>
            </a:r>
            <a:r>
              <a:rPr lang="en-US" baseline="0" dirty="0" smtClean="0"/>
              <a:t>day and time?</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 Further: Grace Upon</a:t>
            </a:r>
            <a:r>
              <a:rPr lang="en-US" baseline="0" dirty="0" smtClean="0"/>
              <a:t> Grace</a:t>
            </a:r>
            <a:r>
              <a:rPr lang="en-US" baseline="0" dirty="0" smtClean="0"/>
              <a:t>…</a:t>
            </a:r>
          </a:p>
          <a:p>
            <a:pPr eaLnBrk="1" hangingPunct="1"/>
            <a:r>
              <a:rPr lang="en-US" baseline="0" dirty="0" smtClean="0"/>
              <a:t>(</a:t>
            </a:r>
            <a:r>
              <a:rPr lang="en-US" baseline="0" dirty="0" smtClean="0"/>
              <a:t>7) </a:t>
            </a:r>
            <a:r>
              <a:rPr lang="en-US" b="1" baseline="0" dirty="0" smtClean="0"/>
              <a:t>Rom.12:6-8</a:t>
            </a:r>
            <a:r>
              <a:rPr lang="en-US" baseline="0" dirty="0" smtClean="0"/>
              <a:t>…We understand that the </a:t>
            </a:r>
            <a:r>
              <a:rPr lang="en-US" baseline="0" dirty="0" smtClean="0"/>
              <a:t>first-century </a:t>
            </a:r>
            <a:r>
              <a:rPr lang="en-US" baseline="0" dirty="0" smtClean="0"/>
              <a:t>church </a:t>
            </a:r>
            <a:r>
              <a:rPr lang="en-US" baseline="0" dirty="0" smtClean="0"/>
              <a:t>members were </a:t>
            </a:r>
            <a:r>
              <a:rPr lang="en-US" baseline="0" dirty="0" smtClean="0"/>
              <a:t>given spiritual gifts. We don’t have such “gifts” </a:t>
            </a:r>
            <a:r>
              <a:rPr lang="en-US" baseline="0" dirty="0" smtClean="0"/>
              <a:t>today, </a:t>
            </a:r>
            <a:r>
              <a:rPr lang="en-US" baseline="0" dirty="0" smtClean="0"/>
              <a:t>but does this mean we don’t have “special gifts” in our day?</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1C5CB-E127-4F95-867C-49B79A3E2AC6}"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Invitation…</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744EA-F8E1-4F49-9526-046AC0F31915}"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Invitation…</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744EA-F8E1-4F49-9526-046AC0F31915}"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Introduction</a:t>
            </a:r>
            <a:r>
              <a:rPr lang="en-US" dirty="0" smtClean="0"/>
              <a:t>:  Paul made two statements:  </a:t>
            </a:r>
          </a:p>
          <a:p>
            <a:r>
              <a:rPr lang="en-US" dirty="0" smtClean="0"/>
              <a:t>(1) </a:t>
            </a:r>
            <a:r>
              <a:rPr lang="en-US" b="1" dirty="0" smtClean="0"/>
              <a:t>Acts 14:22</a:t>
            </a:r>
            <a:r>
              <a:rPr lang="en-US" dirty="0" smtClean="0"/>
              <a:t>—”We must through many tribulations enter the kingdom of God.”</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Introduction</a:t>
            </a:r>
            <a:r>
              <a:rPr lang="en-US" dirty="0" smtClean="0"/>
              <a:t>:  Paul made two statements:  </a:t>
            </a:r>
          </a:p>
          <a:p>
            <a:r>
              <a:rPr lang="en-US" dirty="0" smtClean="0"/>
              <a:t>(2) </a:t>
            </a:r>
            <a:r>
              <a:rPr lang="en-US" b="1" dirty="0" smtClean="0"/>
              <a:t>2 Tim.1:7</a:t>
            </a:r>
            <a:r>
              <a:rPr lang="en-US" dirty="0" smtClean="0"/>
              <a:t>—”For God has not given us the spirit of fear…” </a:t>
            </a:r>
          </a:p>
          <a:p>
            <a:r>
              <a:rPr lang="en-US" dirty="0" smtClean="0"/>
              <a:t>In this lesson, we want</a:t>
            </a:r>
            <a:r>
              <a:rPr lang="en-US" baseline="0" dirty="0" smtClean="0"/>
              <a:t> to show the </a:t>
            </a:r>
            <a:r>
              <a:rPr lang="en-US" b="1" u="sng" baseline="0" dirty="0" smtClean="0"/>
              <a:t>DEPTH</a:t>
            </a:r>
            <a:r>
              <a:rPr lang="en-US" baseline="0" dirty="0" smtClean="0"/>
              <a:t> of the valley and the </a:t>
            </a:r>
            <a:r>
              <a:rPr lang="en-US" b="1" u="sng" baseline="0" dirty="0" smtClean="0"/>
              <a:t>MAGNITUDE</a:t>
            </a:r>
            <a:r>
              <a:rPr lang="en-US" baseline="0" dirty="0" smtClean="0"/>
              <a:t> of God’s grace.</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a:t>
            </a:r>
            <a:r>
              <a:rPr lang="en-US" b="1" dirty="0" smtClean="0"/>
              <a:t>How Dark the Valley Can Be! </a:t>
            </a:r>
            <a:r>
              <a:rPr lang="en-US" dirty="0" smtClean="0"/>
              <a:t>Jesus’ crucifixion.</a:t>
            </a:r>
            <a:r>
              <a:rPr lang="en-US" baseline="0" dirty="0" smtClean="0"/>
              <a:t> </a:t>
            </a:r>
            <a:r>
              <a:rPr lang="en-US" baseline="0" dirty="0" smtClean="0"/>
              <a:t>(</a:t>
            </a:r>
            <a:r>
              <a:rPr lang="en-US" b="1" baseline="0" dirty="0" smtClean="0"/>
              <a:t>Matt.27:46</a:t>
            </a:r>
            <a:r>
              <a:rPr lang="en-US" baseline="0" dirty="0" smtClean="0"/>
              <a:t>)</a:t>
            </a: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2B94DE-8610-425C-B5C2-AFA7D9306FD2}"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Dark the Valley Can Be! </a:t>
            </a:r>
            <a:endParaRPr lang="en-US" b="1" dirty="0" smtClean="0"/>
          </a:p>
          <a:p>
            <a:pPr marL="228600" indent="-228600">
              <a:buAutoNum type="arabicParenBoth"/>
            </a:pPr>
            <a:r>
              <a:rPr lang="en-US" dirty="0" smtClean="0"/>
              <a:t>The words used in the </a:t>
            </a:r>
            <a:r>
              <a:rPr lang="en-US" dirty="0" smtClean="0"/>
              <a:t>Bible uses convey tremendous  ideas. Words communicate</a:t>
            </a:r>
            <a:r>
              <a:rPr lang="en-US" baseline="0" dirty="0" smtClean="0"/>
              <a:t> powerful pictures. </a:t>
            </a:r>
          </a:p>
          <a:p>
            <a:pPr marL="228600" indent="-228600">
              <a:buAutoNum type="arabicParenBoth"/>
            </a:pPr>
            <a:r>
              <a:rPr lang="en-US" b="0" u="none" baseline="0" dirty="0" smtClean="0"/>
              <a:t>The word </a:t>
            </a:r>
            <a:r>
              <a:rPr lang="en-US" b="1" i="1" u="sng" baseline="0" dirty="0" smtClean="0"/>
              <a:t>forsake</a:t>
            </a:r>
            <a:r>
              <a:rPr lang="en-US" baseline="0" dirty="0" smtClean="0"/>
              <a:t> needs to be explained in more ominous terms. Defined as…</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understood </a:t>
            </a:r>
            <a:r>
              <a:rPr lang="en-US" b="1" dirty="0" smtClean="0"/>
              <a:t>HOW DARK </a:t>
            </a:r>
            <a:r>
              <a:rPr lang="en-US" dirty="0" smtClean="0"/>
              <a:t>the valley could </a:t>
            </a:r>
            <a:r>
              <a:rPr lang="en-US" dirty="0" smtClean="0"/>
              <a:t>get. </a:t>
            </a:r>
            <a:r>
              <a:rPr lang="en-US" b="1" dirty="0" smtClean="0"/>
              <a:t>2 Tim.4:10; 4:16</a:t>
            </a:r>
            <a:r>
              <a:rPr lang="en-US" dirty="0" smtClean="0"/>
              <a:t>…</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a:t>
            </a:r>
            <a:r>
              <a:rPr lang="en-US" dirty="0" smtClean="0"/>
              <a:t>has promised that </a:t>
            </a:r>
            <a:r>
              <a:rPr lang="en-US" dirty="0" smtClean="0"/>
              <a:t>no matter how bad it gets, how dark the valley, He will never forsake</a:t>
            </a:r>
            <a:r>
              <a:rPr lang="en-US" baseline="0" dirty="0" smtClean="0"/>
              <a:t> </a:t>
            </a:r>
            <a:r>
              <a:rPr lang="en-US" baseline="0" dirty="0" smtClean="0"/>
              <a:t>us. </a:t>
            </a:r>
            <a:r>
              <a:rPr lang="en-US" baseline="0" dirty="0" smtClean="0"/>
              <a:t>David knew that the Father would not forsake the Son,</a:t>
            </a:r>
            <a:r>
              <a:rPr lang="en-US" dirty="0" smtClean="0"/>
              <a:t> </a:t>
            </a:r>
            <a:r>
              <a:rPr lang="en-US" b="1" dirty="0" smtClean="0"/>
              <a:t>Acts 2:27</a:t>
            </a:r>
            <a:r>
              <a:rPr lang="en-US" dirty="0" smtClean="0"/>
              <a:t>…</a:t>
            </a:r>
            <a:r>
              <a:rPr lang="en-US" b="1" dirty="0" smtClean="0"/>
              <a:t>Psa.16:8-10</a:t>
            </a:r>
            <a:r>
              <a:rPr lang="en-US" dirty="0" smtClean="0"/>
              <a:t>…</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Paul’s own life demonstrates </a:t>
            </a:r>
            <a:r>
              <a:rPr lang="en-US" dirty="0" smtClean="0"/>
              <a:t>for his fellow Christians the </a:t>
            </a:r>
            <a:r>
              <a:rPr lang="en-US" dirty="0" smtClean="0"/>
              <a:t>effectiveness of God’s “not </a:t>
            </a:r>
            <a:r>
              <a:rPr lang="en-US" dirty="0" smtClean="0"/>
              <a:t>forsaking.” </a:t>
            </a:r>
            <a:r>
              <a:rPr lang="en-US" b="1" dirty="0" smtClean="0"/>
              <a:t>2 Cor.4:9-11…</a:t>
            </a:r>
            <a:endParaRPr lang="en-US" dirty="0"/>
          </a:p>
        </p:txBody>
      </p:sp>
      <p:sp>
        <p:nvSpPr>
          <p:cNvPr id="4" name="Slide Number Placeholder 3"/>
          <p:cNvSpPr>
            <a:spLocks noGrp="1"/>
          </p:cNvSpPr>
          <p:nvPr>
            <p:ph type="sldNum" sz="quarter" idx="10"/>
          </p:nvPr>
        </p:nvSpPr>
        <p:spPr/>
        <p:txBody>
          <a:bodyPr/>
          <a:lstStyle/>
          <a:p>
            <a:fld id="{9088DE8E-A0C2-4C61-8B60-EA6B8FB5586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B1B4261-25FB-4441-8A13-82F47A7868F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53A674D-E8E8-438B-A558-5221D9DAD55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31EB78-F559-4C8E-BC8A-5D94EA59556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0C3B591-0468-47A1-9D5F-BAC1794328F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2E3DEE-C617-41FD-BDAA-3BCABAA033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4DFBE-895F-4FE3-82AC-65FC5E084F2F}" type="datetimeFigureOut">
              <a:rPr lang="en-US" smtClean="0"/>
              <a:pPr/>
              <a:t>3/10/2010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21D018-4B3C-42EE-87BA-0351B066025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4DFBE-895F-4FE3-82AC-65FC5E084F2F}" type="datetimeFigureOut">
              <a:rPr lang="en-US" smtClean="0"/>
              <a:pPr/>
              <a:t>3/10/2010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1D018-4B3C-42EE-87BA-0351B06602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valley1.jpg                                                    00022EE5Macintosh HD                   B7464D7A:"/>
          <p:cNvPicPr>
            <a:picLocks noGrp="1" noChangeAspect="1" noChangeArrowheads="1"/>
          </p:cNvPicPr>
          <p:nvPr>
            <p:ph sz="half" idx="2"/>
          </p:nvPr>
        </p:nvPicPr>
        <p:blipFill>
          <a:blip r:embed="rId3" cstate="print">
            <a:lum bright="-20000"/>
          </a:blip>
          <a:srcRect/>
          <a:stretch>
            <a:fillRect/>
          </a:stretch>
        </p:blipFill>
        <p:spPr>
          <a:xfrm>
            <a:off x="0" y="0"/>
            <a:ext cx="9144000" cy="6858000"/>
          </a:xfrm>
        </p:spPr>
      </p:pic>
      <p:sp>
        <p:nvSpPr>
          <p:cNvPr id="2051" name="Rectangle 2"/>
          <p:cNvSpPr>
            <a:spLocks noGrp="1" noChangeArrowheads="1"/>
          </p:cNvSpPr>
          <p:nvPr>
            <p:ph type="title"/>
          </p:nvPr>
        </p:nvSpPr>
        <p:spPr>
          <a:xfrm>
            <a:off x="685800" y="457200"/>
            <a:ext cx="7772400" cy="1143000"/>
          </a:xfrm>
        </p:spPr>
        <p:txBody>
          <a:bodyPr/>
          <a:lstStyle/>
          <a:p>
            <a:pPr eaLnBrk="1" hangingPunct="1"/>
            <a:r>
              <a:rPr lang="en-US" sz="3600" b="1" dirty="0" smtClean="0">
                <a:solidFill>
                  <a:schemeClr val="tx1"/>
                </a:solidFill>
                <a:latin typeface="Arial" pitchFamily="34" charset="0"/>
                <a:cs typeface="Arial" pitchFamily="34" charset="0"/>
              </a:rPr>
              <a:t>In the Valley But Not Forsaken</a:t>
            </a:r>
            <a:endParaRPr lang="en-US" b="1" dirty="0" smtClean="0">
              <a:solidFill>
                <a:schemeClr val="tx1"/>
              </a:solidFill>
              <a:latin typeface="Arial" pitchFamily="34" charset="0"/>
              <a:cs typeface="Arial" pitchFamily="34" charset="0"/>
            </a:endParaRPr>
          </a:p>
        </p:txBody>
      </p:sp>
      <p:sp>
        <p:nvSpPr>
          <p:cNvPr id="2052" name="Rectangle 4"/>
          <p:cNvSpPr>
            <a:spLocks noGrp="1" noChangeArrowheads="1"/>
          </p:cNvSpPr>
          <p:nvPr>
            <p:ph type="body" sz="half" idx="1"/>
          </p:nvPr>
        </p:nvSpPr>
        <p:spPr>
          <a:xfrm>
            <a:off x="762000" y="3124200"/>
            <a:ext cx="7543800" cy="2819400"/>
          </a:xfrm>
          <a:solidFill>
            <a:schemeClr val="tx1"/>
          </a:solidFill>
        </p:spPr>
        <p:txBody>
          <a:bodyPr/>
          <a:lstStyle/>
          <a:p>
            <a:pPr eaLnBrk="1" hangingPunct="1">
              <a:lnSpc>
                <a:spcPct val="90000"/>
              </a:lnSpc>
              <a:buFontTx/>
              <a:buNone/>
            </a:pPr>
            <a:r>
              <a:rPr lang="en-US" sz="2800" b="1" i="1" dirty="0" smtClean="0">
                <a:latin typeface="Arial" pitchFamily="34" charset="0"/>
                <a:cs typeface="Arial" pitchFamily="34" charset="0"/>
              </a:rPr>
              <a:t>    </a:t>
            </a:r>
            <a:r>
              <a:rPr lang="en-US" sz="2800" b="1" i="1" dirty="0" smtClean="0">
                <a:solidFill>
                  <a:schemeClr val="accent1"/>
                </a:solidFill>
                <a:latin typeface="Arial" pitchFamily="34" charset="0"/>
                <a:cs typeface="Arial" pitchFamily="34" charset="0"/>
              </a:rPr>
              <a:t>Psalm 37:23-26</a:t>
            </a:r>
            <a:r>
              <a:rPr lang="en-US" sz="2800" b="1" i="1" dirty="0" smtClean="0">
                <a:solidFill>
                  <a:schemeClr val="bg1"/>
                </a:solidFill>
                <a:latin typeface="Arial" pitchFamily="34" charset="0"/>
                <a:cs typeface="Arial" pitchFamily="34" charset="0"/>
              </a:rPr>
              <a:t> – </a:t>
            </a:r>
            <a:r>
              <a:rPr lang="en-US" sz="2800" b="1" i="1" dirty="0" smtClean="0">
                <a:solidFill>
                  <a:schemeClr val="bg1">
                    <a:lumMod val="75000"/>
                  </a:schemeClr>
                </a:solidFill>
                <a:latin typeface="Arial" pitchFamily="34" charset="0"/>
                <a:cs typeface="Arial" pitchFamily="34" charset="0"/>
              </a:rPr>
              <a:t>The steps of a man are established by the Lord; and He delights in his way. When he falls, he shall not be hurled headlong; because the Lord is the One who holds his hand. I have been young, and now I am old; yet I have</a:t>
            </a:r>
            <a:r>
              <a:rPr lang="en-US" sz="2800" b="1" i="1" dirty="0" smtClean="0">
                <a:solidFill>
                  <a:schemeClr val="bg1"/>
                </a:solidFill>
                <a:latin typeface="Arial" pitchFamily="34" charset="0"/>
                <a:cs typeface="Arial" pitchFamily="34" charset="0"/>
              </a:rPr>
              <a:t> </a:t>
            </a:r>
            <a:r>
              <a:rPr lang="en-US" sz="2800" b="1" u="sng" dirty="0" smtClean="0">
                <a:solidFill>
                  <a:schemeClr val="tx2">
                    <a:lumMod val="60000"/>
                    <a:lumOff val="40000"/>
                  </a:schemeClr>
                </a:solidFill>
                <a:latin typeface="Arial" pitchFamily="34" charset="0"/>
                <a:cs typeface="Arial" pitchFamily="34" charset="0"/>
              </a:rPr>
              <a:t>not</a:t>
            </a:r>
            <a:r>
              <a:rPr lang="en-US" sz="2800" b="1" i="1" dirty="0" smtClean="0">
                <a:solidFill>
                  <a:schemeClr val="bg1"/>
                </a:solidFill>
                <a:latin typeface="Arial" pitchFamily="34" charset="0"/>
                <a:cs typeface="Arial" pitchFamily="34" charset="0"/>
              </a:rPr>
              <a:t> </a:t>
            </a:r>
            <a:r>
              <a:rPr lang="en-US" sz="2800" b="1" i="1" dirty="0" smtClean="0">
                <a:solidFill>
                  <a:schemeClr val="bg1">
                    <a:lumMod val="75000"/>
                  </a:schemeClr>
                </a:solidFill>
                <a:latin typeface="Arial" pitchFamily="34" charset="0"/>
                <a:cs typeface="Arial" pitchFamily="34" charset="0"/>
              </a:rPr>
              <a:t>seen the righteous </a:t>
            </a:r>
            <a:r>
              <a:rPr lang="en-US" sz="2800" b="1" u="sng" dirty="0" smtClean="0">
                <a:solidFill>
                  <a:schemeClr val="tx2">
                    <a:lumMod val="60000"/>
                    <a:lumOff val="40000"/>
                  </a:schemeClr>
                </a:solidFill>
                <a:latin typeface="Arial" pitchFamily="34" charset="0"/>
                <a:cs typeface="Arial" pitchFamily="34" charset="0"/>
              </a:rPr>
              <a:t>forsaken</a:t>
            </a:r>
            <a:r>
              <a:rPr lang="en-US" sz="2800" b="1" i="1" dirty="0" smtClean="0">
                <a:solidFill>
                  <a:schemeClr val="bg1"/>
                </a:solidFill>
                <a:latin typeface="Arial" pitchFamily="34" charset="0"/>
                <a:cs typeface="Arial" pitchFamily="34" charset="0"/>
              </a:rPr>
              <a:t>…</a:t>
            </a:r>
            <a:endParaRPr lang="en-US" sz="2800" i="1" dirty="0" smtClean="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solidFill>
            <a:srgbClr val="BFBFBF">
              <a:alpha val="80000"/>
            </a:srgbClr>
          </a:solidFill>
          <a:ln w="38100">
            <a:solidFill>
              <a:srgbClr val="0000FF"/>
            </a:solidFill>
          </a:ln>
        </p:spPr>
        <p:txBody>
          <a:bodyPr>
            <a:noAutofit/>
          </a:bodyPr>
          <a:lstStyle/>
          <a:p>
            <a:pPr marL="91440" indent="0">
              <a:spcBef>
                <a:spcPts val="0"/>
              </a:spcBef>
              <a:buNone/>
            </a:pPr>
            <a:r>
              <a:rPr lang="en-US" sz="2200" i="1" dirty="0" smtClean="0">
                <a:solidFill>
                  <a:srgbClr val="0000FF"/>
                </a:solidFill>
                <a:latin typeface="Arial Narrow" pitchFamily="34" charset="0"/>
              </a:rPr>
              <a:t>“For we do not want you to be ignorant, brethren, of </a:t>
            </a:r>
            <a:r>
              <a:rPr lang="en-US" sz="2200" b="1" u="sng" dirty="0" smtClean="0">
                <a:solidFill>
                  <a:srgbClr val="0000FF"/>
                </a:solidFill>
                <a:latin typeface="Arial Narrow" pitchFamily="34" charset="0"/>
              </a:rPr>
              <a:t>our trouble</a:t>
            </a:r>
            <a:r>
              <a:rPr lang="en-US" sz="2200" i="1" dirty="0" smtClean="0">
                <a:solidFill>
                  <a:srgbClr val="0000FF"/>
                </a:solidFill>
                <a:latin typeface="Arial Narrow" pitchFamily="34" charset="0"/>
              </a:rPr>
              <a:t> which came to us in Asia: that we were burdened beyond measure, above strength, so that we despaired even of life. Yes, we had the </a:t>
            </a:r>
            <a:r>
              <a:rPr lang="en-US" sz="2200" b="1" u="sng" dirty="0" smtClean="0">
                <a:solidFill>
                  <a:srgbClr val="0000FF"/>
                </a:solidFill>
                <a:latin typeface="Arial Narrow" pitchFamily="34" charset="0"/>
              </a:rPr>
              <a:t>sentence of death</a:t>
            </a:r>
            <a:r>
              <a:rPr lang="en-US" sz="2200" b="1" dirty="0" smtClean="0">
                <a:solidFill>
                  <a:srgbClr val="0000FF"/>
                </a:solidFill>
                <a:latin typeface="Arial Narrow" pitchFamily="34" charset="0"/>
              </a:rPr>
              <a:t> </a:t>
            </a:r>
            <a:r>
              <a:rPr lang="en-US" sz="2200" i="1" dirty="0" smtClean="0">
                <a:solidFill>
                  <a:srgbClr val="0000FF"/>
                </a:solidFill>
                <a:latin typeface="Arial Narrow" pitchFamily="34" charset="0"/>
              </a:rPr>
              <a:t>in ourselves, that we should not trust in ourselves but in God who raises the dead, who delivered us from so great a death, and does deliver us; in whom we trust that He will still deliver us.”                                                {2 Corinthians 1:8-10}</a:t>
            </a:r>
            <a:endParaRPr lang="en-US" sz="2200" i="1" dirty="0">
              <a:solidFill>
                <a:srgbClr val="0000FF"/>
              </a:solidFill>
              <a:latin typeface="Arial Narrow" pitchFamily="34" charset="0"/>
            </a:endParaRPr>
          </a:p>
        </p:txBody>
      </p:sp>
      <p:sp>
        <p:nvSpPr>
          <p:cNvPr id="6" name="Title 1"/>
          <p:cNvSpPr>
            <a:spLocks noGrp="1"/>
          </p:cNvSpPr>
          <p:nvPr>
            <p:ph type="title"/>
          </p:nvPr>
        </p:nvSpPr>
        <p:spPr>
          <a:xfrm>
            <a:off x="457200" y="152400"/>
            <a:ext cx="8229600" cy="1143000"/>
          </a:xfrm>
          <a:noFill/>
          <a:ln w="38100">
            <a:noFill/>
          </a:ln>
        </p:spPr>
        <p:txBody>
          <a:bodyPr>
            <a:normAutofit/>
          </a:bodyPr>
          <a:lstStyle/>
          <a:p>
            <a:r>
              <a:rPr lang="en-US" sz="4000" b="1" dirty="0" smtClean="0">
                <a:latin typeface="Arial" pitchFamily="34" charset="0"/>
                <a:cs typeface="Arial" pitchFamily="34" charset="0"/>
              </a:rPr>
              <a:t>How Dark </a:t>
            </a:r>
            <a:r>
              <a:rPr lang="en-US" sz="4000" b="1" dirty="0" smtClean="0">
                <a:latin typeface="Arial" pitchFamily="34" charset="0"/>
                <a:cs typeface="Arial" pitchFamily="34" charset="0"/>
              </a:rPr>
              <a:t>the Valley </a:t>
            </a:r>
            <a:r>
              <a:rPr lang="en-US" sz="4000" b="1" dirty="0" smtClean="0">
                <a:latin typeface="Arial" pitchFamily="34" charset="0"/>
                <a:cs typeface="Arial" pitchFamily="34" charset="0"/>
              </a:rPr>
              <a:t>Can Be</a:t>
            </a:r>
            <a:endParaRPr lang="en-US" sz="4000" b="1" dirty="0">
              <a:latin typeface="Arial" pitchFamily="34" charset="0"/>
              <a:cs typeface="Arial" pitchFamily="34" charset="0"/>
            </a:endParaRPr>
          </a:p>
        </p:txBody>
      </p:sp>
      <p:sp>
        <p:nvSpPr>
          <p:cNvPr id="8" name="Content Placeholder 2"/>
          <p:cNvSpPr>
            <a:spLocks noGrp="1"/>
          </p:cNvSpPr>
          <p:nvPr>
            <p:ph sz="half" idx="1"/>
          </p:nvPr>
        </p:nvSpPr>
        <p:spPr>
          <a:solidFill>
            <a:srgbClr val="BFBFBF">
              <a:alpha val="80000"/>
            </a:srgbClr>
          </a:solidFill>
          <a:ln w="38100">
            <a:solidFill>
              <a:srgbClr val="0000FF"/>
            </a:solidFill>
          </a:ln>
        </p:spPr>
        <p:txBody>
          <a:bodyPr>
            <a:normAutofit/>
          </a:bodyPr>
          <a:lstStyle/>
          <a:p>
            <a:pPr marL="91440" indent="0">
              <a:lnSpc>
                <a:spcPct val="120000"/>
              </a:lnSpc>
              <a:spcBef>
                <a:spcPts val="0"/>
              </a:spcBef>
              <a:buNone/>
            </a:pPr>
            <a:r>
              <a:rPr lang="en-US" sz="2400" b="1" dirty="0" smtClean="0">
                <a:latin typeface="Arial Narrow" pitchFamily="34" charset="0"/>
              </a:rPr>
              <a:t>Paul’s own life </a:t>
            </a:r>
            <a:r>
              <a:rPr lang="en-US" sz="2400" b="1" dirty="0" smtClean="0">
                <a:latin typeface="Arial Narrow" pitchFamily="34" charset="0"/>
              </a:rPr>
              <a:t>demonstrated for his fellow </a:t>
            </a:r>
            <a:r>
              <a:rPr lang="en-US" sz="2400" b="1" dirty="0" smtClean="0">
                <a:latin typeface="Arial Narrow" pitchFamily="34" charset="0"/>
              </a:rPr>
              <a:t>Christians, </a:t>
            </a:r>
            <a:r>
              <a:rPr lang="en-US" sz="2400" b="1" dirty="0" smtClean="0">
                <a:latin typeface="Arial Narrow" pitchFamily="34" charset="0"/>
              </a:rPr>
              <a:t>the </a:t>
            </a:r>
            <a:r>
              <a:rPr lang="en-US" sz="2400" b="1" dirty="0" smtClean="0">
                <a:latin typeface="Arial Narrow" pitchFamily="34" charset="0"/>
              </a:rPr>
              <a:t>effectiveness of God’s </a:t>
            </a:r>
            <a:r>
              <a:rPr lang="en-US" sz="2400" b="1" i="1" dirty="0" smtClean="0">
                <a:latin typeface="Arial Narrow" pitchFamily="34" charset="0"/>
              </a:rPr>
              <a:t>“not </a:t>
            </a:r>
            <a:r>
              <a:rPr lang="en-US" sz="2400" b="1" i="1" dirty="0" smtClean="0">
                <a:latin typeface="Arial Narrow" pitchFamily="34" charset="0"/>
              </a:rPr>
              <a:t>forsaking.”</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8" dur="10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solidFill>
            <a:srgbClr val="BFBFBF">
              <a:alpha val="80000"/>
            </a:srgbClr>
          </a:solidFill>
          <a:ln w="38100">
            <a:solidFill>
              <a:srgbClr val="0000FF"/>
            </a:solidFill>
          </a:ln>
        </p:spPr>
        <p:txBody>
          <a:bodyPr>
            <a:noAutofit/>
          </a:bodyPr>
          <a:lstStyle/>
          <a:p>
            <a:pPr marL="91440" indent="0">
              <a:spcBef>
                <a:spcPts val="0"/>
              </a:spcBef>
              <a:buNone/>
            </a:pPr>
            <a:r>
              <a:rPr lang="en-US" sz="2200" i="1" dirty="0" smtClean="0">
                <a:solidFill>
                  <a:srgbClr val="0000FF"/>
                </a:solidFill>
                <a:latin typeface="Arial Narrow" pitchFamily="34" charset="0"/>
              </a:rPr>
              <a:t>“Are they ministers of Christ? --I speak as a fool--I am more: in labors more abundant, in stripes above measure, in prisons </a:t>
            </a:r>
            <a:r>
              <a:rPr lang="en-US" sz="2200" b="1" u="sng" dirty="0" smtClean="0">
                <a:solidFill>
                  <a:srgbClr val="0000FF"/>
                </a:solidFill>
                <a:latin typeface="Arial Narrow" pitchFamily="34" charset="0"/>
              </a:rPr>
              <a:t>more frequently, in deaths often</a:t>
            </a:r>
            <a:r>
              <a:rPr lang="en-US" sz="2200" i="1" dirty="0" smtClean="0">
                <a:solidFill>
                  <a:srgbClr val="0000FF"/>
                </a:solidFill>
                <a:latin typeface="Arial Narrow" pitchFamily="34" charset="0"/>
              </a:rPr>
              <a:t>. From the Jews five times I received forty stripes minus one. Three times I was beaten with rods; once I was stoned; three times I was shipwrecked; a night and a day I have been in the deep… If I must boast, I will boast in the things which concern my infirmity.” </a:t>
            </a:r>
            <a:r>
              <a:rPr lang="en-US" sz="2200" i="1" dirty="0" smtClean="0">
                <a:solidFill>
                  <a:srgbClr val="0000FF"/>
                </a:solidFill>
                <a:latin typeface="Arial Narrow" pitchFamily="34" charset="0"/>
              </a:rPr>
              <a:t>{</a:t>
            </a:r>
            <a:r>
              <a:rPr lang="en-US" sz="2200" i="1" dirty="0" smtClean="0">
                <a:solidFill>
                  <a:srgbClr val="0000FF"/>
                </a:solidFill>
                <a:latin typeface="Arial Narrow" pitchFamily="34" charset="0"/>
              </a:rPr>
              <a:t>2 Corinthians 11:23-25,30}</a:t>
            </a:r>
            <a:endParaRPr lang="en-US" sz="2200" i="1" dirty="0">
              <a:solidFill>
                <a:srgbClr val="0000FF"/>
              </a:solidFill>
              <a:latin typeface="Arial Narrow" pitchFamily="34" charset="0"/>
            </a:endParaRPr>
          </a:p>
        </p:txBody>
      </p:sp>
      <p:sp>
        <p:nvSpPr>
          <p:cNvPr id="6" name="Title 1"/>
          <p:cNvSpPr>
            <a:spLocks noGrp="1"/>
          </p:cNvSpPr>
          <p:nvPr>
            <p:ph type="title"/>
          </p:nvPr>
        </p:nvSpPr>
        <p:spPr>
          <a:xfrm>
            <a:off x="457200" y="152400"/>
            <a:ext cx="8229600" cy="1143000"/>
          </a:xfrm>
          <a:noFill/>
          <a:ln w="38100">
            <a:noFill/>
          </a:ln>
        </p:spPr>
        <p:txBody>
          <a:bodyPr>
            <a:normAutofit/>
          </a:bodyPr>
          <a:lstStyle/>
          <a:p>
            <a:r>
              <a:rPr lang="en-US" sz="4000" b="1" dirty="0" smtClean="0">
                <a:latin typeface="Arial" pitchFamily="34" charset="0"/>
                <a:cs typeface="Arial" pitchFamily="34" charset="0"/>
              </a:rPr>
              <a:t>How Dark </a:t>
            </a:r>
            <a:r>
              <a:rPr lang="en-US" sz="4000" b="1" dirty="0" smtClean="0">
                <a:latin typeface="Arial" pitchFamily="34" charset="0"/>
                <a:cs typeface="Arial" pitchFamily="34" charset="0"/>
              </a:rPr>
              <a:t>the Valley </a:t>
            </a:r>
            <a:r>
              <a:rPr lang="en-US" sz="4000" b="1" dirty="0" smtClean="0">
                <a:latin typeface="Arial" pitchFamily="34" charset="0"/>
                <a:cs typeface="Arial" pitchFamily="34" charset="0"/>
              </a:rPr>
              <a:t>Can Be</a:t>
            </a:r>
            <a:endParaRPr lang="en-US" sz="4000" b="1" dirty="0">
              <a:latin typeface="Arial" pitchFamily="34" charset="0"/>
              <a:cs typeface="Arial" pitchFamily="34" charset="0"/>
            </a:endParaRPr>
          </a:p>
        </p:txBody>
      </p:sp>
      <p:sp>
        <p:nvSpPr>
          <p:cNvPr id="8" name="Content Placeholder 2"/>
          <p:cNvSpPr>
            <a:spLocks noGrp="1"/>
          </p:cNvSpPr>
          <p:nvPr>
            <p:ph sz="half" idx="1"/>
          </p:nvPr>
        </p:nvSpPr>
        <p:spPr>
          <a:solidFill>
            <a:srgbClr val="BFBFBF">
              <a:alpha val="80000"/>
            </a:srgbClr>
          </a:solidFill>
          <a:ln w="38100">
            <a:solidFill>
              <a:srgbClr val="0000FF"/>
            </a:solidFill>
          </a:ln>
        </p:spPr>
        <p:txBody>
          <a:bodyPr>
            <a:normAutofit fontScale="70000" lnSpcReduction="20000"/>
          </a:bodyPr>
          <a:lstStyle/>
          <a:p>
            <a:pPr marL="91440" indent="0">
              <a:lnSpc>
                <a:spcPct val="120000"/>
              </a:lnSpc>
              <a:spcBef>
                <a:spcPts val="0"/>
              </a:spcBef>
              <a:buNone/>
            </a:pPr>
            <a:r>
              <a:rPr lang="en-US" sz="3600" b="1" dirty="0" smtClean="0">
                <a:latin typeface="Arial Narrow" pitchFamily="34" charset="0"/>
              </a:rPr>
              <a:t>Paul’s own life </a:t>
            </a:r>
            <a:r>
              <a:rPr lang="en-US" sz="3600" b="1" dirty="0" smtClean="0">
                <a:latin typeface="Arial Narrow" pitchFamily="34" charset="0"/>
              </a:rPr>
              <a:t>demonstrated for his fellow </a:t>
            </a:r>
            <a:r>
              <a:rPr lang="en-US" sz="3600" b="1" dirty="0" smtClean="0">
                <a:latin typeface="Arial Narrow" pitchFamily="34" charset="0"/>
              </a:rPr>
              <a:t>Christians, </a:t>
            </a:r>
            <a:r>
              <a:rPr lang="en-US" sz="3600" b="1" dirty="0" smtClean="0">
                <a:latin typeface="Arial Narrow" pitchFamily="34" charset="0"/>
              </a:rPr>
              <a:t>the </a:t>
            </a:r>
            <a:r>
              <a:rPr lang="en-US" sz="3600" b="1" dirty="0" smtClean="0">
                <a:latin typeface="Arial Narrow" pitchFamily="34" charset="0"/>
              </a:rPr>
              <a:t>effectiveness of God’s </a:t>
            </a:r>
            <a:r>
              <a:rPr lang="en-US" sz="3600" b="1" i="1" dirty="0" smtClean="0">
                <a:latin typeface="Arial Narrow" pitchFamily="34" charset="0"/>
              </a:rPr>
              <a:t>“not </a:t>
            </a:r>
            <a:r>
              <a:rPr lang="en-US" sz="3600" b="1" i="1" dirty="0" smtClean="0">
                <a:latin typeface="Arial Narrow" pitchFamily="34" charset="0"/>
              </a:rPr>
              <a:t>forsaking.”</a:t>
            </a:r>
            <a:endParaRPr lang="en-US" sz="36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8" dur="10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5105400"/>
          </a:xfrm>
          <a:solidFill>
            <a:srgbClr val="BFBFBF">
              <a:alpha val="80000"/>
            </a:srgbClr>
          </a:solidFill>
          <a:ln w="38100">
            <a:solidFill>
              <a:srgbClr val="0000FF"/>
            </a:solidFill>
          </a:ln>
        </p:spPr>
        <p:txBody>
          <a:bodyPr>
            <a:normAutofit/>
          </a:bodyPr>
          <a:lstStyle/>
          <a:p>
            <a:pPr marL="91440" indent="0">
              <a:lnSpc>
                <a:spcPct val="120000"/>
              </a:lnSpc>
              <a:spcBef>
                <a:spcPts val="0"/>
              </a:spcBef>
              <a:buNone/>
            </a:pPr>
            <a:r>
              <a:rPr lang="en-US" sz="2400" b="1" dirty="0" smtClean="0">
                <a:latin typeface="Arial Narrow" pitchFamily="34" charset="0"/>
              </a:rPr>
              <a:t>There is a basic principle that prevails as the extremity of faith itself.</a:t>
            </a:r>
            <a:endParaRPr lang="en-US" sz="2400" b="1" dirty="0">
              <a:latin typeface="Arial Narrow" pitchFamily="34" charset="0"/>
            </a:endParaRPr>
          </a:p>
        </p:txBody>
      </p:sp>
      <p:sp>
        <p:nvSpPr>
          <p:cNvPr id="4" name="Content Placeholder 3"/>
          <p:cNvSpPr>
            <a:spLocks noGrp="1"/>
          </p:cNvSpPr>
          <p:nvPr>
            <p:ph sz="half" idx="2"/>
          </p:nvPr>
        </p:nvSpPr>
        <p:spPr>
          <a:xfrm>
            <a:off x="4648200" y="1600200"/>
            <a:ext cx="4191000" cy="5105400"/>
          </a:xfrm>
          <a:solidFill>
            <a:srgbClr val="BFBFBF">
              <a:alpha val="80000"/>
            </a:srgbClr>
          </a:solidFill>
          <a:ln w="38100">
            <a:solidFill>
              <a:srgbClr val="0000FF"/>
            </a:solidFill>
          </a:ln>
        </p:spPr>
        <p:txBody>
          <a:bodyPr>
            <a:noAutofit/>
          </a:bodyPr>
          <a:lstStyle/>
          <a:p>
            <a:pPr marL="91440" indent="0">
              <a:spcBef>
                <a:spcPts val="0"/>
              </a:spcBef>
              <a:buNone/>
            </a:pPr>
            <a:r>
              <a:rPr lang="en-US" sz="2300" i="1" dirty="0" smtClean="0">
                <a:solidFill>
                  <a:srgbClr val="0000FF"/>
                </a:solidFill>
                <a:latin typeface="Arial Narrow" pitchFamily="34" charset="0"/>
              </a:rPr>
              <a:t>“And as she was going to get it, he called to her and said, please bring me a morsel of bread in your hand. So she said, As the LORD your God lives, I do not have bread, only a handful of flour in a bin, and a little oil in a jar; and see, I am gathering a couple of sticks that I may go in and prepare it for myself and my son, that </a:t>
            </a:r>
            <a:r>
              <a:rPr lang="en-US" sz="2300" b="1" u="sng" dirty="0" smtClean="0">
                <a:solidFill>
                  <a:srgbClr val="0000FF"/>
                </a:solidFill>
                <a:latin typeface="Arial Narrow" pitchFamily="34" charset="0"/>
              </a:rPr>
              <a:t>we may eat it, and die</a:t>
            </a:r>
            <a:r>
              <a:rPr lang="en-US" sz="2300" i="1" dirty="0" smtClean="0">
                <a:solidFill>
                  <a:srgbClr val="0000FF"/>
                </a:solidFill>
                <a:latin typeface="Arial Narrow" pitchFamily="34" charset="0"/>
              </a:rPr>
              <a:t>.“</a:t>
            </a:r>
            <a:r>
              <a:rPr lang="en-US" sz="2300" i="1" dirty="0">
                <a:solidFill>
                  <a:srgbClr val="0000FF"/>
                </a:solidFill>
                <a:latin typeface="Arial Narrow" pitchFamily="34" charset="0"/>
              </a:rPr>
              <a:t> </a:t>
            </a:r>
            <a:r>
              <a:rPr lang="en-US" sz="2300" i="1" dirty="0" smtClean="0">
                <a:solidFill>
                  <a:srgbClr val="0000FF"/>
                </a:solidFill>
                <a:latin typeface="Arial Narrow" pitchFamily="34" charset="0"/>
              </a:rPr>
              <a:t>And Elijah said to her, "Do not fear; go and do as you have said, but make me a small cake from it first...” </a:t>
            </a:r>
            <a:r>
              <a:rPr lang="en-US" sz="2300" i="1" dirty="0" smtClean="0">
                <a:solidFill>
                  <a:srgbClr val="0000FF"/>
                </a:solidFill>
                <a:latin typeface="Arial Narrow" pitchFamily="34" charset="0"/>
              </a:rPr>
              <a:t/>
            </a:r>
            <a:br>
              <a:rPr lang="en-US" sz="2300" i="1" dirty="0" smtClean="0">
                <a:solidFill>
                  <a:srgbClr val="0000FF"/>
                </a:solidFill>
                <a:latin typeface="Arial Narrow" pitchFamily="34" charset="0"/>
              </a:rPr>
            </a:br>
            <a:r>
              <a:rPr lang="en-US" sz="2300" i="1" dirty="0" smtClean="0">
                <a:solidFill>
                  <a:srgbClr val="0000FF"/>
                </a:solidFill>
                <a:latin typeface="Arial Narrow" pitchFamily="34" charset="0"/>
              </a:rPr>
              <a:t>{</a:t>
            </a:r>
            <a:r>
              <a:rPr lang="en-US" sz="2300" i="1" dirty="0" smtClean="0">
                <a:solidFill>
                  <a:srgbClr val="0000FF"/>
                </a:solidFill>
                <a:latin typeface="Arial Narrow" pitchFamily="34" charset="0"/>
              </a:rPr>
              <a:t>1 Kings 17:11-13}</a:t>
            </a:r>
            <a:endParaRPr lang="en-US" sz="2300" i="1" dirty="0">
              <a:solidFill>
                <a:srgbClr val="0000FF"/>
              </a:solidFill>
              <a:latin typeface="Arial Narrow" pitchFamily="34" charset="0"/>
            </a:endParaRPr>
          </a:p>
        </p:txBody>
      </p:sp>
      <p:sp>
        <p:nvSpPr>
          <p:cNvPr id="6" name="Title 1"/>
          <p:cNvSpPr>
            <a:spLocks noGrp="1"/>
          </p:cNvSpPr>
          <p:nvPr>
            <p:ph type="title"/>
          </p:nvPr>
        </p:nvSpPr>
        <p:spPr>
          <a:xfrm>
            <a:off x="457200" y="152400"/>
            <a:ext cx="8229600" cy="1143000"/>
          </a:xfrm>
          <a:noFill/>
          <a:ln w="38100">
            <a:noFill/>
          </a:ln>
        </p:spPr>
        <p:txBody>
          <a:bodyPr>
            <a:normAutofit/>
          </a:bodyPr>
          <a:lstStyle/>
          <a:p>
            <a:r>
              <a:rPr lang="en-US" sz="4000" b="1" dirty="0" smtClean="0">
                <a:latin typeface="Arial" pitchFamily="34" charset="0"/>
                <a:cs typeface="Arial" pitchFamily="34" charset="0"/>
              </a:rPr>
              <a:t>How Dark </a:t>
            </a:r>
            <a:r>
              <a:rPr lang="en-US" sz="4000" b="1" dirty="0" smtClean="0">
                <a:latin typeface="Arial" pitchFamily="34" charset="0"/>
                <a:cs typeface="Arial" pitchFamily="34" charset="0"/>
              </a:rPr>
              <a:t>the Valley </a:t>
            </a:r>
            <a:r>
              <a:rPr lang="en-US" sz="4000" b="1" dirty="0" smtClean="0">
                <a:latin typeface="Arial" pitchFamily="34" charset="0"/>
                <a:cs typeface="Arial" pitchFamily="34" charset="0"/>
              </a:rPr>
              <a:t>Can Be</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8"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up2.jpg                                                       00022EE5Macintosh HD                   B7464D7A:"/>
          <p:cNvPicPr>
            <a:picLocks noGrp="1" noChangeAspect="1" noChangeArrowheads="1"/>
          </p:cNvPicPr>
          <p:nvPr>
            <p:ph sz="half" idx="1"/>
          </p:nvPr>
        </p:nvPicPr>
        <p:blipFill>
          <a:blip r:embed="rId3" cstate="print"/>
          <a:srcRect/>
          <a:stretch>
            <a:fillRect/>
          </a:stretch>
        </p:blipFill>
        <p:spPr>
          <a:xfrm>
            <a:off x="0" y="0"/>
            <a:ext cx="9144000" cy="6858000"/>
          </a:xfrm>
        </p:spPr>
      </p:pic>
      <p:sp>
        <p:nvSpPr>
          <p:cNvPr id="20483" name="Rectangle 2"/>
          <p:cNvSpPr>
            <a:spLocks noGrp="1" noChangeArrowheads="1"/>
          </p:cNvSpPr>
          <p:nvPr>
            <p:ph type="title"/>
          </p:nvPr>
        </p:nvSpPr>
        <p:spPr>
          <a:xfrm>
            <a:off x="304800" y="2133600"/>
            <a:ext cx="8534400" cy="1143000"/>
          </a:xfrm>
        </p:spPr>
        <p:txBody>
          <a:bodyPr/>
          <a:lstStyle/>
          <a:p>
            <a:pPr algn="l" eaLnBrk="1" hangingPunct="1"/>
            <a:r>
              <a:rPr lang="en-US" sz="3600" b="1" dirty="0" smtClean="0">
                <a:solidFill>
                  <a:srgbClr val="FFFF66"/>
                </a:solidFill>
                <a:latin typeface="Arial" pitchFamily="34" charset="0"/>
                <a:cs typeface="Arial" pitchFamily="34" charset="0"/>
              </a:rPr>
              <a:t>B. How Great </a:t>
            </a:r>
            <a:r>
              <a:rPr lang="en-US" sz="3600" b="1" u="sng" dirty="0" smtClean="0">
                <a:solidFill>
                  <a:srgbClr val="FFFF66"/>
                </a:solidFill>
                <a:latin typeface="Arial" pitchFamily="34" charset="0"/>
                <a:cs typeface="Arial" pitchFamily="34" charset="0"/>
              </a:rPr>
              <a:t>NOT</a:t>
            </a:r>
            <a:r>
              <a:rPr lang="en-US" sz="3600" b="1" dirty="0" smtClean="0">
                <a:solidFill>
                  <a:srgbClr val="FFFF66"/>
                </a:solidFill>
                <a:latin typeface="Arial" pitchFamily="34" charset="0"/>
                <a:cs typeface="Arial" pitchFamily="34" charset="0"/>
              </a:rPr>
              <a:t> Forsaken Can Be</a:t>
            </a:r>
            <a:endParaRPr lang="en-US" b="1" dirty="0" smtClean="0">
              <a:solidFill>
                <a:srgbClr val="FFFF66"/>
              </a:solidFill>
              <a:latin typeface="Arial" pitchFamily="34" charset="0"/>
              <a:cs typeface="Arial" pitchFamily="34" charset="0"/>
            </a:endParaRPr>
          </a:p>
        </p:txBody>
      </p:sp>
      <p:sp>
        <p:nvSpPr>
          <p:cNvPr id="20484" name="Rectangle 3"/>
          <p:cNvSpPr>
            <a:spLocks noGrp="1" noChangeArrowheads="1"/>
          </p:cNvSpPr>
          <p:nvPr>
            <p:ph type="body" sz="half" idx="2"/>
          </p:nvPr>
        </p:nvSpPr>
        <p:spPr>
          <a:xfrm>
            <a:off x="762000" y="3200400"/>
            <a:ext cx="7924800" cy="2895600"/>
          </a:xfrm>
          <a:solidFill>
            <a:srgbClr val="984807">
              <a:alpha val="78039"/>
            </a:srgbClr>
          </a:solidFill>
        </p:spPr>
        <p:txBody>
          <a:bodyPr>
            <a:normAutofit lnSpcReduction="10000"/>
          </a:bodyPr>
          <a:lstStyle/>
          <a:p>
            <a:pPr marL="0" indent="0" eaLnBrk="1" hangingPunct="1">
              <a:spcBef>
                <a:spcPts val="0"/>
              </a:spcBef>
              <a:buFontTx/>
              <a:buNone/>
            </a:pPr>
            <a:r>
              <a:rPr lang="en-US" sz="2000" b="1" i="1" dirty="0" smtClean="0">
                <a:latin typeface="Arial" pitchFamily="34" charset="0"/>
                <a:cs typeface="Arial" pitchFamily="34" charset="0"/>
              </a:rPr>
              <a:t> </a:t>
            </a:r>
            <a:r>
              <a:rPr lang="en-US" sz="2800" b="1" u="sng" dirty="0" smtClean="0">
                <a:solidFill>
                  <a:schemeClr val="bg1">
                    <a:lumMod val="85000"/>
                  </a:schemeClr>
                </a:solidFill>
                <a:latin typeface="Arial" pitchFamily="34" charset="0"/>
                <a:cs typeface="Arial" pitchFamily="34" charset="0"/>
              </a:rPr>
              <a:t>Psalms 23:4-6 </a:t>
            </a:r>
            <a:r>
              <a:rPr lang="en-US" sz="2800" b="1" i="1" dirty="0" smtClean="0">
                <a:solidFill>
                  <a:schemeClr val="bg1">
                    <a:lumMod val="85000"/>
                  </a:schemeClr>
                </a:solidFill>
                <a:latin typeface="Arial" pitchFamily="34" charset="0"/>
                <a:cs typeface="Arial" pitchFamily="34" charset="0"/>
              </a:rPr>
              <a:t>– Even though I walk through the valley of the shadow of death, I fear no evil; for Thou art with me; Thy rod and Thy staff, they</a:t>
            </a:r>
            <a:r>
              <a:rPr lang="en-US" sz="2800" b="1" i="1" dirty="0" smtClean="0">
                <a:solidFill>
                  <a:schemeClr val="bg1"/>
                </a:solidFill>
                <a:latin typeface="Arial" pitchFamily="34" charset="0"/>
                <a:cs typeface="Arial" pitchFamily="34" charset="0"/>
              </a:rPr>
              <a:t> </a:t>
            </a:r>
            <a:r>
              <a:rPr lang="en-US" sz="2800" b="1" i="1" dirty="0" smtClean="0">
                <a:solidFill>
                  <a:srgbClr val="FFFF66"/>
                </a:solidFill>
                <a:latin typeface="Arial" pitchFamily="34" charset="0"/>
                <a:cs typeface="Arial" pitchFamily="34" charset="0"/>
              </a:rPr>
              <a:t>comfort</a:t>
            </a:r>
            <a:r>
              <a:rPr lang="en-US" sz="2800" b="1" i="1" dirty="0" smtClean="0">
                <a:solidFill>
                  <a:srgbClr val="FFFF00"/>
                </a:solidFill>
                <a:latin typeface="Arial" pitchFamily="34" charset="0"/>
                <a:cs typeface="Arial" pitchFamily="34" charset="0"/>
              </a:rPr>
              <a:t> </a:t>
            </a:r>
            <a:r>
              <a:rPr lang="en-US" sz="2800" b="1" i="1" dirty="0" smtClean="0">
                <a:solidFill>
                  <a:schemeClr val="bg1"/>
                </a:solidFill>
                <a:latin typeface="Arial" pitchFamily="34" charset="0"/>
                <a:cs typeface="Arial" pitchFamily="34" charset="0"/>
              </a:rPr>
              <a:t>me. Thou dost prepare a table before me </a:t>
            </a:r>
            <a:r>
              <a:rPr lang="en-US" sz="2800" b="1" i="1" dirty="0" smtClean="0">
                <a:solidFill>
                  <a:srgbClr val="FFFF66"/>
                </a:solidFill>
                <a:latin typeface="Arial" pitchFamily="34" charset="0"/>
                <a:cs typeface="Arial" pitchFamily="34" charset="0"/>
              </a:rPr>
              <a:t>in the presence of my enemies; </a:t>
            </a:r>
            <a:r>
              <a:rPr lang="en-US" sz="2800" b="1" i="1" dirty="0" smtClean="0">
                <a:solidFill>
                  <a:schemeClr val="bg1"/>
                </a:solidFill>
                <a:latin typeface="Arial" pitchFamily="34" charset="0"/>
                <a:cs typeface="Arial" pitchFamily="34" charset="0"/>
              </a:rPr>
              <a:t>Thou hast anointed my head with oil; </a:t>
            </a:r>
            <a:r>
              <a:rPr lang="en-US" sz="2800" b="1" i="1" dirty="0" smtClean="0">
                <a:solidFill>
                  <a:srgbClr val="FFFF66"/>
                </a:solidFill>
                <a:latin typeface="Arial" pitchFamily="34" charset="0"/>
                <a:cs typeface="Arial" pitchFamily="34" charset="0"/>
              </a:rPr>
              <a:t>my cup overflows…</a:t>
            </a:r>
            <a:endParaRPr lang="en-US" sz="2000" i="1" dirty="0" smtClean="0">
              <a:solidFill>
                <a:srgbClr val="FFFF66"/>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10;Awheat.jpg                                                     00022EE5Macintosh HD                   B7464D7A:"/>
          <p:cNvPicPr>
            <a:picLocks noGrp="1" noChangeAspect="1" noChangeArrowheads="1"/>
          </p:cNvPicPr>
          <p:nvPr>
            <p:ph/>
          </p:nvPr>
        </p:nvPicPr>
        <p:blipFill>
          <a:blip r:embed="rId3" cstate="print">
            <a:lum bright="-10000"/>
          </a:blip>
          <a:srcRect/>
          <a:stretch>
            <a:fillRect/>
          </a:stretch>
        </p:blipFill>
        <p:spPr>
          <a:xfrm>
            <a:off x="0" y="0"/>
            <a:ext cx="9144000" cy="6858000"/>
          </a:xfrm>
        </p:spPr>
      </p:pic>
      <p:sp>
        <p:nvSpPr>
          <p:cNvPr id="21507" name="Rectangle 2"/>
          <p:cNvSpPr>
            <a:spLocks noGrp="1" noChangeArrowheads="1"/>
          </p:cNvSpPr>
          <p:nvPr>
            <p:ph type="title" idx="4294967295"/>
          </p:nvPr>
        </p:nvSpPr>
        <p:spPr>
          <a:xfrm>
            <a:off x="304800" y="457200"/>
            <a:ext cx="8534400" cy="1143000"/>
          </a:xfrm>
        </p:spPr>
        <p:txBody>
          <a:bodyPr/>
          <a:lstStyle/>
          <a:p>
            <a:pPr eaLnBrk="1" hangingPunct="1"/>
            <a:r>
              <a:rPr lang="en-US" sz="3600" b="1" dirty="0" smtClean="0">
                <a:solidFill>
                  <a:srgbClr val="FFFF99"/>
                </a:solidFill>
                <a:latin typeface="Arial" pitchFamily="34" charset="0"/>
                <a:cs typeface="Arial" pitchFamily="34" charset="0"/>
              </a:rPr>
              <a:t>B. How Great </a:t>
            </a:r>
            <a:r>
              <a:rPr lang="en-US" sz="3600" b="1" u="sng" dirty="0" smtClean="0">
                <a:solidFill>
                  <a:srgbClr val="FFFF99"/>
                </a:solidFill>
                <a:latin typeface="Arial" pitchFamily="34" charset="0"/>
                <a:cs typeface="Arial" pitchFamily="34" charset="0"/>
              </a:rPr>
              <a:t>NOT</a:t>
            </a:r>
            <a:r>
              <a:rPr lang="en-US" sz="3600" b="1" dirty="0" smtClean="0">
                <a:solidFill>
                  <a:srgbClr val="FFFF99"/>
                </a:solidFill>
                <a:latin typeface="Arial" pitchFamily="34" charset="0"/>
                <a:cs typeface="Arial" pitchFamily="34" charset="0"/>
              </a:rPr>
              <a:t> Forsaken Can Be</a:t>
            </a:r>
          </a:p>
        </p:txBody>
      </p:sp>
      <p:sp>
        <p:nvSpPr>
          <p:cNvPr id="21508" name="Text Box 5"/>
          <p:cNvSpPr txBox="1">
            <a:spLocks noChangeArrowheads="1"/>
          </p:cNvSpPr>
          <p:nvPr/>
        </p:nvSpPr>
        <p:spPr bwMode="auto">
          <a:xfrm>
            <a:off x="685800" y="1829812"/>
            <a:ext cx="7696200" cy="3200876"/>
          </a:xfrm>
          <a:prstGeom prst="rect">
            <a:avLst/>
          </a:prstGeom>
          <a:solidFill>
            <a:srgbClr val="E46C0A">
              <a:alpha val="69804"/>
            </a:srgbClr>
          </a:solidFill>
          <a:ln w="9525">
            <a:solidFill>
              <a:schemeClr val="tx1"/>
            </a:solidFill>
            <a:miter lim="800000"/>
            <a:headEnd/>
            <a:tailEnd/>
          </a:ln>
        </p:spPr>
        <p:txBody>
          <a:bodyPr>
            <a:spAutoFit/>
          </a:bodyPr>
          <a:lstStyle/>
          <a:p>
            <a:pPr marL="457200" indent="-457200">
              <a:spcBef>
                <a:spcPts val="1200"/>
              </a:spcBef>
              <a:buFont typeface="Times" charset="0"/>
              <a:buAutoNum type="arabicPeriod"/>
            </a:pPr>
            <a:r>
              <a:rPr lang="en-US" sz="3200" b="1" dirty="0">
                <a:solidFill>
                  <a:srgbClr val="FFFF99"/>
                </a:solidFill>
                <a:latin typeface="Arial" pitchFamily="34" charset="0"/>
                <a:cs typeface="Arial" pitchFamily="34" charset="0"/>
              </a:rPr>
              <a:t>There is much by the Psalmist that correlates with God’s extreme provision</a:t>
            </a:r>
            <a:r>
              <a:rPr lang="en-US" sz="3200" b="1" dirty="0" smtClean="0">
                <a:solidFill>
                  <a:srgbClr val="FFFF99"/>
                </a:solidFill>
                <a:latin typeface="Arial" pitchFamily="34" charset="0"/>
                <a:cs typeface="Arial" pitchFamily="34" charset="0"/>
              </a:rPr>
              <a:t>.</a:t>
            </a:r>
          </a:p>
          <a:p>
            <a:pPr marL="457200" indent="-457200">
              <a:spcBef>
                <a:spcPts val="1200"/>
              </a:spcBef>
              <a:buFont typeface="Times" charset="0"/>
              <a:buAutoNum type="arabicPeriod"/>
            </a:pPr>
            <a:r>
              <a:rPr lang="en-US" sz="3200" b="1" dirty="0" smtClean="0">
                <a:solidFill>
                  <a:srgbClr val="FFFF99"/>
                </a:solidFill>
                <a:latin typeface="Arial" pitchFamily="34" charset="0"/>
                <a:cs typeface="Arial" pitchFamily="34" charset="0"/>
              </a:rPr>
              <a:t>Paul’s own examples of affliction and comfort are in the context of this subject</a:t>
            </a:r>
            <a:r>
              <a:rPr lang="en-US" sz="2800" b="1" dirty="0" smtClean="0">
                <a:solidFill>
                  <a:srgbClr val="FFFF99"/>
                </a:solidFill>
                <a:latin typeface="Arial" pitchFamily="34" charset="0"/>
                <a:cs typeface="Arial" pitchFamily="34" charset="0"/>
              </a:rPr>
              <a:t>.</a:t>
            </a:r>
            <a:endParaRPr lang="en-US" dirty="0">
              <a:solidFill>
                <a:srgbClr val="FFFF99"/>
              </a:solidFill>
              <a:latin typeface="Arial" pitchFamily="34" charset="0"/>
              <a:cs typeface="Arial" pitchFamily="34"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blinds(horizontal)">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blinds(horizontal)">
                                      <p:cBhvr>
                                        <p:cTn id="12" dur="500"/>
                                        <p:tgtEl>
                                          <p:spTgt spid="215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a:ln w="38100">
            <a:noFill/>
          </a:ln>
        </p:spPr>
        <p:txBody>
          <a:bodyPr>
            <a:noAutofit/>
          </a:bodyPr>
          <a:lstStyle/>
          <a:p>
            <a:r>
              <a:rPr lang="en-US" sz="3600" b="1" dirty="0" smtClean="0">
                <a:latin typeface="Arial" pitchFamily="34" charset="0"/>
                <a:cs typeface="Arial" pitchFamily="34" charset="0"/>
              </a:rPr>
              <a:t>How Great </a:t>
            </a:r>
            <a:r>
              <a:rPr lang="en-US" sz="3600" b="1" u="sng" dirty="0" smtClean="0">
                <a:latin typeface="Arial" pitchFamily="34" charset="0"/>
                <a:cs typeface="Arial" pitchFamily="34" charset="0"/>
              </a:rPr>
              <a:t>NOT</a:t>
            </a:r>
            <a:r>
              <a:rPr lang="en-US" sz="3600" b="1" dirty="0" smtClean="0">
                <a:latin typeface="Arial" pitchFamily="34" charset="0"/>
                <a:cs typeface="Arial" pitchFamily="34" charset="0"/>
              </a:rPr>
              <a:t> </a:t>
            </a:r>
            <a:r>
              <a:rPr lang="en-US" sz="3600" b="1" dirty="0" smtClean="0">
                <a:latin typeface="Arial" pitchFamily="34" charset="0"/>
                <a:cs typeface="Arial" pitchFamily="34" charset="0"/>
              </a:rPr>
              <a:t>Forsaken </a:t>
            </a:r>
            <a:r>
              <a:rPr lang="en-US" sz="3600" b="1" dirty="0" smtClean="0">
                <a:latin typeface="Arial" pitchFamily="34" charset="0"/>
                <a:cs typeface="Arial" pitchFamily="34" charset="0"/>
              </a:rPr>
              <a:t>Can Be</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609600" y="1905000"/>
            <a:ext cx="7848600" cy="4525963"/>
          </a:xfrm>
          <a:solidFill>
            <a:srgbClr val="BFBFBF">
              <a:alpha val="80000"/>
            </a:srgbClr>
          </a:solidFill>
          <a:ln w="38100">
            <a:solidFill>
              <a:srgbClr val="0000FF"/>
            </a:solidFill>
          </a:ln>
        </p:spPr>
        <p:txBody>
          <a:bodyPr>
            <a:normAutofit/>
          </a:bodyPr>
          <a:lstStyle/>
          <a:p>
            <a:pPr marL="91440" indent="0">
              <a:spcBef>
                <a:spcPts val="0"/>
              </a:spcBef>
              <a:buNone/>
            </a:pPr>
            <a:r>
              <a:rPr lang="en-US" i="1" dirty="0" smtClean="0">
                <a:solidFill>
                  <a:srgbClr val="0000FF"/>
                </a:solidFill>
                <a:latin typeface="Arial Narrow" pitchFamily="34" charset="0"/>
              </a:rPr>
              <a:t>“Blessed be the God and Father of our Lord Jesus Christ, the Father of mercies and </a:t>
            </a:r>
            <a:r>
              <a:rPr lang="en-US" b="1" u="sng" dirty="0" smtClean="0">
                <a:solidFill>
                  <a:srgbClr val="0000FF"/>
                </a:solidFill>
                <a:latin typeface="Arial Narrow" pitchFamily="34" charset="0"/>
              </a:rPr>
              <a:t>God of all comfort</a:t>
            </a:r>
            <a:r>
              <a:rPr lang="en-US" i="1" dirty="0" smtClean="0">
                <a:solidFill>
                  <a:srgbClr val="0000FF"/>
                </a:solidFill>
                <a:latin typeface="Arial Narrow" pitchFamily="34" charset="0"/>
              </a:rPr>
              <a:t>, who </a:t>
            </a:r>
            <a:r>
              <a:rPr lang="en-US" b="1" u="sng" dirty="0" smtClean="0">
                <a:solidFill>
                  <a:srgbClr val="0000FF"/>
                </a:solidFill>
                <a:latin typeface="Arial Narrow" pitchFamily="34" charset="0"/>
              </a:rPr>
              <a:t>comforts us</a:t>
            </a:r>
            <a:r>
              <a:rPr lang="en-US" i="1" dirty="0" smtClean="0">
                <a:solidFill>
                  <a:srgbClr val="0000FF"/>
                </a:solidFill>
                <a:latin typeface="Arial Narrow" pitchFamily="34" charset="0"/>
              </a:rPr>
              <a:t> in all our </a:t>
            </a:r>
            <a:r>
              <a:rPr lang="en-US" b="1" u="sng" dirty="0" smtClean="0">
                <a:solidFill>
                  <a:srgbClr val="0000FF"/>
                </a:solidFill>
                <a:latin typeface="Arial Narrow" pitchFamily="34" charset="0"/>
              </a:rPr>
              <a:t>tribulation</a:t>
            </a:r>
            <a:r>
              <a:rPr lang="en-US" i="1" dirty="0" smtClean="0">
                <a:solidFill>
                  <a:srgbClr val="0000FF"/>
                </a:solidFill>
                <a:latin typeface="Arial Narrow" pitchFamily="34" charset="0"/>
              </a:rPr>
              <a:t>, that we may be able to comfort those who are in any trouble, with the comfort with which we ourselves are </a:t>
            </a:r>
            <a:r>
              <a:rPr lang="en-US" b="1" u="sng" dirty="0" smtClean="0">
                <a:solidFill>
                  <a:srgbClr val="0000FF"/>
                </a:solidFill>
                <a:latin typeface="Arial Narrow" pitchFamily="34" charset="0"/>
              </a:rPr>
              <a:t>comforted by God</a:t>
            </a:r>
            <a:r>
              <a:rPr lang="en-US" i="1" dirty="0" smtClean="0">
                <a:solidFill>
                  <a:srgbClr val="0000FF"/>
                </a:solidFill>
                <a:latin typeface="Arial Narrow" pitchFamily="34" charset="0"/>
              </a:rPr>
              <a:t>. For as the sufferings  of Christ abound in us, so our </a:t>
            </a:r>
            <a:r>
              <a:rPr lang="en-US" b="1" u="sng" dirty="0" smtClean="0">
                <a:solidFill>
                  <a:srgbClr val="0000FF"/>
                </a:solidFill>
                <a:latin typeface="Arial Narrow" pitchFamily="34" charset="0"/>
              </a:rPr>
              <a:t>consolation also abounds</a:t>
            </a:r>
            <a:r>
              <a:rPr lang="en-US" i="1" dirty="0" smtClean="0">
                <a:solidFill>
                  <a:srgbClr val="0000FF"/>
                </a:solidFill>
                <a:latin typeface="Arial Narrow" pitchFamily="34" charset="0"/>
              </a:rPr>
              <a:t> through Christ.”                               {2 Corinthians 1:3-5}</a:t>
            </a:r>
            <a:endParaRPr lang="en-US" i="1" dirty="0">
              <a:solidFill>
                <a:srgbClr val="0000FF"/>
              </a:solidFill>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10;Awheat.jpg                                                     00022EE5Macintosh HD                   B7464D7A:"/>
          <p:cNvPicPr>
            <a:picLocks noGrp="1" noChangeAspect="1" noChangeArrowheads="1"/>
          </p:cNvPicPr>
          <p:nvPr>
            <p:ph/>
          </p:nvPr>
        </p:nvPicPr>
        <p:blipFill>
          <a:blip r:embed="rId3" cstate="print">
            <a:lum bright="-10000"/>
          </a:blip>
          <a:srcRect/>
          <a:stretch>
            <a:fillRect/>
          </a:stretch>
        </p:blipFill>
        <p:spPr>
          <a:xfrm>
            <a:off x="0" y="0"/>
            <a:ext cx="9144000" cy="6858000"/>
          </a:xfrm>
        </p:spPr>
      </p:pic>
      <p:sp>
        <p:nvSpPr>
          <p:cNvPr id="21508" name="Text Box 5"/>
          <p:cNvSpPr txBox="1">
            <a:spLocks noChangeArrowheads="1"/>
          </p:cNvSpPr>
          <p:nvPr/>
        </p:nvSpPr>
        <p:spPr bwMode="auto">
          <a:xfrm>
            <a:off x="685800" y="1524000"/>
            <a:ext cx="7696200" cy="4832092"/>
          </a:xfrm>
          <a:prstGeom prst="rect">
            <a:avLst/>
          </a:prstGeom>
          <a:solidFill>
            <a:srgbClr val="E46C0A">
              <a:alpha val="78039"/>
            </a:srgbClr>
          </a:solidFill>
          <a:ln w="9525">
            <a:solidFill>
              <a:schemeClr val="tx1"/>
            </a:solidFill>
            <a:miter lim="800000"/>
            <a:headEnd/>
            <a:tailEnd/>
          </a:ln>
        </p:spPr>
        <p:txBody>
          <a:bodyPr>
            <a:spAutoFit/>
          </a:bodyPr>
          <a:lstStyle/>
          <a:p>
            <a:pPr marL="457200" indent="-457200">
              <a:spcBef>
                <a:spcPts val="1200"/>
              </a:spcBef>
              <a:buFont typeface="Times" charset="0"/>
              <a:buAutoNum type="arabicPeriod"/>
            </a:pPr>
            <a:r>
              <a:rPr lang="en-US" sz="3200" b="1" dirty="0" smtClean="0">
                <a:solidFill>
                  <a:srgbClr val="FFFF99"/>
                </a:solidFill>
                <a:latin typeface="Arial" pitchFamily="34" charset="0"/>
                <a:cs typeface="Arial" pitchFamily="34" charset="0"/>
              </a:rPr>
              <a:t>There is much by the Psalmist that correlates with God’s extreme provision.</a:t>
            </a:r>
          </a:p>
          <a:p>
            <a:pPr marL="457200" indent="-457200">
              <a:spcBef>
                <a:spcPts val="1200"/>
              </a:spcBef>
              <a:buFont typeface="Times" charset="0"/>
              <a:buAutoNum type="arabicPeriod"/>
            </a:pPr>
            <a:r>
              <a:rPr lang="en-US" sz="3200" b="1" dirty="0" smtClean="0">
                <a:solidFill>
                  <a:srgbClr val="FFFF99"/>
                </a:solidFill>
                <a:latin typeface="Arial" pitchFamily="34" charset="0"/>
                <a:cs typeface="Arial" pitchFamily="34" charset="0"/>
              </a:rPr>
              <a:t>Paul’s own examples of affliction and comfort are in the context of this subject</a:t>
            </a:r>
            <a:r>
              <a:rPr lang="en-US" sz="2800" b="1" dirty="0" smtClean="0">
                <a:solidFill>
                  <a:srgbClr val="FFFF99"/>
                </a:solidFill>
                <a:latin typeface="Arial" pitchFamily="34" charset="0"/>
                <a:cs typeface="Arial" pitchFamily="34" charset="0"/>
              </a:rPr>
              <a:t>. </a:t>
            </a:r>
            <a:endParaRPr lang="en-US" sz="2800" b="1" dirty="0" smtClean="0">
              <a:solidFill>
                <a:srgbClr val="FFFF99"/>
              </a:solidFill>
              <a:latin typeface="Arial" pitchFamily="34" charset="0"/>
              <a:cs typeface="Arial" pitchFamily="34" charset="0"/>
            </a:endParaRPr>
          </a:p>
          <a:p>
            <a:pPr marL="457200" indent="-457200">
              <a:spcBef>
                <a:spcPts val="1200"/>
              </a:spcBef>
              <a:buFont typeface="Times" charset="0"/>
              <a:buAutoNum type="arabicPeriod"/>
            </a:pPr>
            <a:r>
              <a:rPr lang="en-US" sz="3200" b="1" dirty="0" smtClean="0">
                <a:solidFill>
                  <a:srgbClr val="FFFF99"/>
                </a:solidFill>
                <a:latin typeface="Arial" pitchFamily="34" charset="0"/>
                <a:cs typeface="Arial" pitchFamily="34" charset="0"/>
              </a:rPr>
              <a:t>Even in </a:t>
            </a:r>
            <a:r>
              <a:rPr lang="en-US" sz="3200" b="1" dirty="0" smtClean="0">
                <a:solidFill>
                  <a:srgbClr val="FFFF99"/>
                </a:solidFill>
                <a:latin typeface="Arial" pitchFamily="34" charset="0"/>
                <a:cs typeface="Arial" pitchFamily="34" charset="0"/>
              </a:rPr>
              <a:t>the midst of </a:t>
            </a:r>
            <a:r>
              <a:rPr lang="en-US" sz="3200" b="1" dirty="0" smtClean="0">
                <a:solidFill>
                  <a:srgbClr val="FFFF99"/>
                </a:solidFill>
                <a:latin typeface="Arial" pitchFamily="34" charset="0"/>
                <a:cs typeface="Arial" pitchFamily="34" charset="0"/>
              </a:rPr>
              <a:t>our enemies</a:t>
            </a:r>
            <a:r>
              <a:rPr lang="en-US" sz="3200" b="1" dirty="0" smtClean="0">
                <a:solidFill>
                  <a:srgbClr val="FFFF99"/>
                </a:solidFill>
                <a:latin typeface="Arial" pitchFamily="34" charset="0"/>
                <a:cs typeface="Arial" pitchFamily="34" charset="0"/>
              </a:rPr>
              <a:t>, </a:t>
            </a:r>
            <a:r>
              <a:rPr lang="en-US" sz="3200" b="1" dirty="0" smtClean="0">
                <a:solidFill>
                  <a:srgbClr val="FFFF99"/>
                </a:solidFill>
                <a:latin typeface="Arial" pitchFamily="34" charset="0"/>
                <a:cs typeface="Arial" pitchFamily="34" charset="0"/>
              </a:rPr>
              <a:t>God prepares a table where </a:t>
            </a:r>
            <a:r>
              <a:rPr lang="en-US" sz="3200" b="1" dirty="0" smtClean="0">
                <a:solidFill>
                  <a:srgbClr val="FFFF99"/>
                </a:solidFill>
                <a:latin typeface="Arial" pitchFamily="34" charset="0"/>
                <a:cs typeface="Arial" pitchFamily="34" charset="0"/>
              </a:rPr>
              <a:t>the cup </a:t>
            </a:r>
            <a:r>
              <a:rPr lang="en-US" sz="3200" b="1" dirty="0" smtClean="0">
                <a:solidFill>
                  <a:srgbClr val="FFFF99"/>
                </a:solidFill>
                <a:latin typeface="Arial" pitchFamily="34" charset="0"/>
                <a:cs typeface="Arial" pitchFamily="34" charset="0"/>
              </a:rPr>
              <a:t>overflows.</a:t>
            </a:r>
            <a:endParaRPr lang="en-US" sz="3200" dirty="0">
              <a:solidFill>
                <a:srgbClr val="FFFF99"/>
              </a:solidFill>
              <a:latin typeface="Arial" pitchFamily="34" charset="0"/>
              <a:cs typeface="Arial" pitchFamily="34" charset="0"/>
            </a:endParaRPr>
          </a:p>
        </p:txBody>
      </p:sp>
      <p:sp>
        <p:nvSpPr>
          <p:cNvPr id="5" name="Rectangle 2"/>
          <p:cNvSpPr txBox="1">
            <a:spLocks noChangeArrowheads="1"/>
          </p:cNvSpPr>
          <p:nvPr/>
        </p:nvSpPr>
        <p:spPr>
          <a:xfrm>
            <a:off x="304800" y="228600"/>
            <a:ext cx="8534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99"/>
                </a:solidFill>
                <a:effectLst/>
                <a:uLnTx/>
                <a:uFillTx/>
                <a:latin typeface="Arial" pitchFamily="34" charset="0"/>
                <a:ea typeface="+mj-ea"/>
                <a:cs typeface="Arial" pitchFamily="34" charset="0"/>
              </a:rPr>
              <a:t>B. How Great </a:t>
            </a:r>
            <a:r>
              <a:rPr kumimoji="0" lang="en-US" sz="3600" b="1" i="0" u="sng" strike="noStrike" kern="1200" cap="none" spc="0" normalizeH="0" baseline="0" noProof="0" dirty="0" smtClean="0">
                <a:ln>
                  <a:noFill/>
                </a:ln>
                <a:solidFill>
                  <a:srgbClr val="FFFF99"/>
                </a:solidFill>
                <a:effectLst/>
                <a:uLnTx/>
                <a:uFillTx/>
                <a:latin typeface="Arial" pitchFamily="34" charset="0"/>
                <a:ea typeface="+mj-ea"/>
                <a:cs typeface="Arial" pitchFamily="34" charset="0"/>
              </a:rPr>
              <a:t>NOT</a:t>
            </a:r>
            <a:r>
              <a:rPr kumimoji="0" lang="en-US" sz="3600" b="1" i="0" u="none" strike="noStrike" kern="1200" cap="none" spc="0" normalizeH="0" baseline="0" noProof="0" dirty="0" smtClean="0">
                <a:ln>
                  <a:noFill/>
                </a:ln>
                <a:solidFill>
                  <a:srgbClr val="FFFF99"/>
                </a:solidFill>
                <a:effectLst/>
                <a:uLnTx/>
                <a:uFillTx/>
                <a:latin typeface="Arial" pitchFamily="34" charset="0"/>
                <a:ea typeface="+mj-ea"/>
                <a:cs typeface="Arial" pitchFamily="34" charset="0"/>
              </a:rPr>
              <a:t> Forsaken Can Be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blinds(horizontal)">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blinds(horizontal)">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blinds(horizontal)">
                                      <p:cBhvr>
                                        <p:cTn id="17"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10;Awheat.jpg                                                     00022EE5Macintosh HD                   B7464D7A:"/>
          <p:cNvPicPr>
            <a:picLocks noGrp="1" noChangeAspect="1" noChangeArrowheads="1"/>
          </p:cNvPicPr>
          <p:nvPr>
            <p:ph/>
          </p:nvPr>
        </p:nvPicPr>
        <p:blipFill>
          <a:blip r:embed="rId3" cstate="print">
            <a:lum bright="-10000"/>
          </a:blip>
          <a:srcRect/>
          <a:stretch>
            <a:fillRect/>
          </a:stretch>
        </p:blipFill>
        <p:spPr>
          <a:xfrm>
            <a:off x="0" y="0"/>
            <a:ext cx="9144000" cy="6858000"/>
          </a:xfrm>
        </p:spPr>
      </p:pic>
      <p:sp>
        <p:nvSpPr>
          <p:cNvPr id="21508" name="Text Box 5"/>
          <p:cNvSpPr txBox="1">
            <a:spLocks noChangeArrowheads="1"/>
          </p:cNvSpPr>
          <p:nvPr/>
        </p:nvSpPr>
        <p:spPr bwMode="auto">
          <a:xfrm>
            <a:off x="685800" y="1829812"/>
            <a:ext cx="7696200" cy="2554545"/>
          </a:xfrm>
          <a:prstGeom prst="rect">
            <a:avLst/>
          </a:prstGeom>
          <a:solidFill>
            <a:srgbClr val="E46C0A">
              <a:alpha val="74118"/>
            </a:srgbClr>
          </a:solidFill>
          <a:ln w="9525">
            <a:solidFill>
              <a:schemeClr val="tx1"/>
            </a:solidFill>
            <a:miter lim="800000"/>
            <a:headEnd/>
            <a:tailEnd/>
          </a:ln>
        </p:spPr>
        <p:txBody>
          <a:bodyPr>
            <a:spAutoFit/>
          </a:bodyPr>
          <a:lstStyle/>
          <a:p>
            <a:pPr marL="457200" indent="-457200"/>
            <a:r>
              <a:rPr lang="en-US" sz="3200" b="1" dirty="0" smtClean="0">
                <a:solidFill>
                  <a:srgbClr val="FFFF99"/>
                </a:solidFill>
                <a:latin typeface="Arial" pitchFamily="34" charset="0"/>
                <a:cs typeface="Arial" pitchFamily="34" charset="0"/>
              </a:rPr>
              <a:t>4. </a:t>
            </a:r>
            <a:r>
              <a:rPr lang="en-US" sz="3200" b="1" dirty="0" smtClean="0">
                <a:solidFill>
                  <a:srgbClr val="FFFF99"/>
                </a:solidFill>
                <a:latin typeface="Arial" pitchFamily="34" charset="0"/>
                <a:cs typeface="Arial" pitchFamily="34" charset="0"/>
              </a:rPr>
              <a:t>Israel was a </a:t>
            </a:r>
            <a:r>
              <a:rPr lang="en-US" sz="3200" b="1" dirty="0" smtClean="0">
                <a:solidFill>
                  <a:srgbClr val="FFFF99"/>
                </a:solidFill>
                <a:latin typeface="Arial" pitchFamily="34" charset="0"/>
                <a:cs typeface="Arial" pitchFamily="34" charset="0"/>
              </a:rPr>
              <a:t>classic example of God taking care of His people.</a:t>
            </a:r>
          </a:p>
          <a:p>
            <a:pPr marL="457200" indent="-457200"/>
            <a:endParaRPr lang="en-US" sz="3200" b="1" dirty="0">
              <a:solidFill>
                <a:srgbClr val="FFFF99"/>
              </a:solidFill>
              <a:latin typeface="Arial" pitchFamily="34" charset="0"/>
              <a:cs typeface="Arial" pitchFamily="34" charset="0"/>
            </a:endParaRPr>
          </a:p>
          <a:p>
            <a:pPr marL="457200" indent="-457200"/>
            <a:r>
              <a:rPr lang="en-US" sz="3200" b="1" dirty="0" smtClean="0">
                <a:solidFill>
                  <a:srgbClr val="FFFF99"/>
                </a:solidFill>
                <a:latin typeface="Arial" pitchFamily="34" charset="0"/>
                <a:cs typeface="Arial" pitchFamily="34" charset="0"/>
              </a:rPr>
              <a:t>5. </a:t>
            </a:r>
            <a:r>
              <a:rPr lang="en-US" sz="3200" b="1" dirty="0" smtClean="0">
                <a:solidFill>
                  <a:srgbClr val="FFFF99"/>
                </a:solidFill>
                <a:latin typeface="Arial" pitchFamily="34" charset="0"/>
                <a:cs typeface="Arial" pitchFamily="34" charset="0"/>
              </a:rPr>
              <a:t>This </a:t>
            </a:r>
            <a:r>
              <a:rPr lang="en-US" sz="3200" b="1" dirty="0" smtClean="0">
                <a:solidFill>
                  <a:srgbClr val="FFFF99"/>
                </a:solidFill>
                <a:latin typeface="Arial" pitchFamily="34" charset="0"/>
                <a:cs typeface="Arial" pitchFamily="34" charset="0"/>
              </a:rPr>
              <a:t>is promised even more abundantly </a:t>
            </a:r>
            <a:r>
              <a:rPr lang="en-US" sz="3200" b="1" dirty="0" smtClean="0">
                <a:solidFill>
                  <a:srgbClr val="FFFF99"/>
                </a:solidFill>
                <a:latin typeface="Arial" pitchFamily="34" charset="0"/>
                <a:cs typeface="Arial" pitchFamily="34" charset="0"/>
              </a:rPr>
              <a:t>after </a:t>
            </a:r>
            <a:r>
              <a:rPr lang="en-US" sz="3200" b="1" dirty="0" smtClean="0">
                <a:solidFill>
                  <a:srgbClr val="FFFF99"/>
                </a:solidFill>
                <a:latin typeface="Arial" pitchFamily="34" charset="0"/>
                <a:cs typeface="Arial" pitchFamily="34" charset="0"/>
              </a:rPr>
              <a:t>they betrayed Him!</a:t>
            </a:r>
            <a:endParaRPr lang="en-US" sz="3200" dirty="0">
              <a:solidFill>
                <a:srgbClr val="FFFF99"/>
              </a:solidFill>
              <a:latin typeface="Arial" pitchFamily="34" charset="0"/>
              <a:cs typeface="Arial" pitchFamily="34" charset="0"/>
            </a:endParaRPr>
          </a:p>
        </p:txBody>
      </p:sp>
      <p:sp>
        <p:nvSpPr>
          <p:cNvPr id="5" name="Rectangle 2"/>
          <p:cNvSpPr txBox="1">
            <a:spLocks noChangeArrowheads="1"/>
          </p:cNvSpPr>
          <p:nvPr/>
        </p:nvSpPr>
        <p:spPr>
          <a:xfrm>
            <a:off x="304800" y="228600"/>
            <a:ext cx="8534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99"/>
                </a:solidFill>
                <a:effectLst/>
                <a:uLnTx/>
                <a:uFillTx/>
                <a:latin typeface="Arial" pitchFamily="34" charset="0"/>
                <a:ea typeface="+mj-ea"/>
                <a:cs typeface="Arial" pitchFamily="34" charset="0"/>
              </a:rPr>
              <a:t>B. How Great </a:t>
            </a:r>
            <a:r>
              <a:rPr kumimoji="0" lang="en-US" sz="3600" b="1" i="0" u="sng" strike="noStrike" kern="1200" cap="none" spc="0" normalizeH="0" baseline="0" noProof="0" dirty="0" smtClean="0">
                <a:ln>
                  <a:noFill/>
                </a:ln>
                <a:solidFill>
                  <a:srgbClr val="FFFF99"/>
                </a:solidFill>
                <a:effectLst/>
                <a:uLnTx/>
                <a:uFillTx/>
                <a:latin typeface="Arial" pitchFamily="34" charset="0"/>
                <a:ea typeface="+mj-ea"/>
                <a:cs typeface="Arial" pitchFamily="34" charset="0"/>
              </a:rPr>
              <a:t>NOT</a:t>
            </a:r>
            <a:r>
              <a:rPr kumimoji="0" lang="en-US" sz="3600" b="1" i="0" u="none" strike="noStrike" kern="1200" cap="none" spc="0" normalizeH="0" baseline="0" noProof="0" dirty="0" smtClean="0">
                <a:ln>
                  <a:noFill/>
                </a:ln>
                <a:solidFill>
                  <a:srgbClr val="FFFF99"/>
                </a:solidFill>
                <a:effectLst/>
                <a:uLnTx/>
                <a:uFillTx/>
                <a:latin typeface="Arial" pitchFamily="34" charset="0"/>
                <a:ea typeface="+mj-ea"/>
                <a:cs typeface="Arial" pitchFamily="34" charset="0"/>
              </a:rPr>
              <a:t> Forsaken Can Be</a:t>
            </a:r>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rainbow1.jpg                                                   00022EE5Macintosh HD                   B7464D7A:"/>
          <p:cNvPicPr>
            <a:picLocks noGrp="1" noChangeAspect="1" noChangeArrowheads="1"/>
          </p:cNvPicPr>
          <p:nvPr>
            <p:ph sz="half" idx="1"/>
          </p:nvPr>
        </p:nvPicPr>
        <p:blipFill>
          <a:blip r:embed="rId3" cstate="print"/>
          <a:srcRect/>
          <a:stretch>
            <a:fillRect/>
          </a:stretch>
        </p:blipFill>
        <p:spPr>
          <a:xfrm>
            <a:off x="0" y="0"/>
            <a:ext cx="4576763" cy="6858000"/>
          </a:xfrm>
        </p:spPr>
      </p:pic>
      <p:sp>
        <p:nvSpPr>
          <p:cNvPr id="27651" name="Rectangle 2"/>
          <p:cNvSpPr>
            <a:spLocks noGrp="1" noChangeArrowheads="1"/>
          </p:cNvSpPr>
          <p:nvPr>
            <p:ph type="title"/>
          </p:nvPr>
        </p:nvSpPr>
        <p:spPr>
          <a:xfrm>
            <a:off x="685800" y="304800"/>
            <a:ext cx="7772400" cy="1143000"/>
          </a:xfrm>
        </p:spPr>
        <p:txBody>
          <a:bodyPr>
            <a:normAutofit/>
          </a:bodyPr>
          <a:lstStyle/>
          <a:p>
            <a:pPr eaLnBrk="1" hangingPunct="1"/>
            <a:r>
              <a:rPr lang="en-US" sz="3600" b="1" dirty="0" smtClean="0">
                <a:solidFill>
                  <a:schemeClr val="bg2">
                    <a:lumMod val="10000"/>
                  </a:schemeClr>
                </a:solidFill>
                <a:latin typeface="Arial" pitchFamily="34" charset="0"/>
                <a:cs typeface="Arial" pitchFamily="34" charset="0"/>
              </a:rPr>
              <a:t>  C. Further: Grace </a:t>
            </a:r>
            <a:r>
              <a:rPr lang="en-US" sz="3600" b="1" dirty="0" smtClean="0">
                <a:solidFill>
                  <a:schemeClr val="bg2">
                    <a:lumMod val="10000"/>
                  </a:schemeClr>
                </a:solidFill>
                <a:latin typeface="Arial" pitchFamily="34" charset="0"/>
                <a:cs typeface="Arial" pitchFamily="34" charset="0"/>
              </a:rPr>
              <a:t>Upon </a:t>
            </a:r>
            <a:r>
              <a:rPr lang="en-US" sz="3600" b="1" dirty="0" smtClean="0">
                <a:solidFill>
                  <a:schemeClr val="bg2">
                    <a:lumMod val="10000"/>
                  </a:schemeClr>
                </a:solidFill>
                <a:latin typeface="Arial" pitchFamily="34" charset="0"/>
                <a:cs typeface="Arial" pitchFamily="34" charset="0"/>
              </a:rPr>
              <a:t>Grace </a:t>
            </a:r>
          </a:p>
        </p:txBody>
      </p:sp>
      <p:sp>
        <p:nvSpPr>
          <p:cNvPr id="27652" name="Rectangle 3"/>
          <p:cNvSpPr>
            <a:spLocks noGrp="1" noChangeArrowheads="1"/>
          </p:cNvSpPr>
          <p:nvPr>
            <p:ph type="body" sz="half" idx="2"/>
          </p:nvPr>
        </p:nvSpPr>
        <p:spPr>
          <a:xfrm>
            <a:off x="4724400" y="1371600"/>
            <a:ext cx="4191000" cy="5410200"/>
          </a:xfrm>
        </p:spPr>
        <p:txBody>
          <a:bodyPr/>
          <a:lstStyle/>
          <a:p>
            <a:pPr marL="91440" indent="0" eaLnBrk="1" hangingPunct="1">
              <a:buFontTx/>
              <a:buNone/>
            </a:pPr>
            <a:r>
              <a:rPr lang="en-US" sz="2800" b="1" i="1" dirty="0" smtClean="0">
                <a:solidFill>
                  <a:srgbClr val="1C5482"/>
                </a:solidFill>
                <a:latin typeface="Arial" pitchFamily="34" charset="0"/>
                <a:cs typeface="Arial" pitchFamily="34" charset="0"/>
              </a:rPr>
              <a:t>John </a:t>
            </a:r>
            <a:r>
              <a:rPr lang="en-US" sz="2800" b="1" i="1" dirty="0" smtClean="0">
                <a:solidFill>
                  <a:srgbClr val="1C5482"/>
                </a:solidFill>
                <a:latin typeface="Arial" pitchFamily="34" charset="0"/>
                <a:cs typeface="Arial" pitchFamily="34" charset="0"/>
              </a:rPr>
              <a:t>1:14,16 – </a:t>
            </a:r>
          </a:p>
          <a:p>
            <a:pPr marL="91440" indent="0" eaLnBrk="1" hangingPunct="1">
              <a:buFontTx/>
              <a:buNone/>
            </a:pPr>
            <a:r>
              <a:rPr lang="en-US" sz="2800" b="1" i="1" dirty="0" smtClean="0">
                <a:solidFill>
                  <a:srgbClr val="1C5482"/>
                </a:solidFill>
                <a:latin typeface="Arial" pitchFamily="34" charset="0"/>
                <a:cs typeface="Arial" pitchFamily="34" charset="0"/>
              </a:rPr>
              <a:t>“</a:t>
            </a:r>
            <a:r>
              <a:rPr lang="en-US" sz="2800" b="1" i="1" dirty="0" smtClean="0">
                <a:solidFill>
                  <a:srgbClr val="1C5482"/>
                </a:solidFill>
                <a:latin typeface="Arial" pitchFamily="34" charset="0"/>
                <a:cs typeface="Arial" pitchFamily="34" charset="0"/>
              </a:rPr>
              <a:t>And the Word became flesh, and dwelt among us, and we beheld His glory, glory as of the only begotten from the Father, </a:t>
            </a:r>
            <a:r>
              <a:rPr lang="en-US" sz="2800" b="1" u="sng" dirty="0" smtClean="0">
                <a:solidFill>
                  <a:schemeClr val="bg2">
                    <a:lumMod val="10000"/>
                  </a:schemeClr>
                </a:solidFill>
                <a:latin typeface="Arial" pitchFamily="34" charset="0"/>
                <a:cs typeface="Arial" pitchFamily="34" charset="0"/>
              </a:rPr>
              <a:t>full of grace</a:t>
            </a:r>
            <a:r>
              <a:rPr lang="en-US" sz="2800" b="1" i="1" dirty="0" smtClean="0">
                <a:solidFill>
                  <a:schemeClr val="bg2">
                    <a:lumMod val="10000"/>
                  </a:schemeClr>
                </a:solidFill>
                <a:latin typeface="Arial" pitchFamily="34" charset="0"/>
                <a:cs typeface="Arial" pitchFamily="34" charset="0"/>
              </a:rPr>
              <a:t> </a:t>
            </a:r>
            <a:r>
              <a:rPr lang="en-US" sz="2800" b="1" i="1" dirty="0" smtClean="0">
                <a:solidFill>
                  <a:srgbClr val="1C5482"/>
                </a:solidFill>
                <a:latin typeface="Arial" pitchFamily="34" charset="0"/>
                <a:cs typeface="Arial" pitchFamily="34" charset="0"/>
              </a:rPr>
              <a:t>and truth… For of His fullness we have all received, and </a:t>
            </a:r>
            <a:r>
              <a:rPr lang="en-US" sz="2800" b="1" i="1" dirty="0" smtClean="0">
                <a:solidFill>
                  <a:schemeClr val="bg2">
                    <a:lumMod val="10000"/>
                  </a:schemeClr>
                </a:solidFill>
                <a:latin typeface="Arial" pitchFamily="34" charset="0"/>
                <a:cs typeface="Arial" pitchFamily="34" charset="0"/>
              </a:rPr>
              <a:t>grace upon grace.”</a:t>
            </a:r>
            <a:endParaRPr lang="en-US" sz="2000" b="1" i="1" dirty="0" smtClean="0">
              <a:solidFill>
                <a:schemeClr val="bg2">
                  <a:lumMod val="10000"/>
                </a:schemeClr>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5" name="Rectangle 2"/>
          <p:cNvSpPr>
            <a:spLocks noGrp="1" noChangeArrowheads="1"/>
          </p:cNvSpPr>
          <p:nvPr>
            <p:ph type="title" idx="4294967295"/>
          </p:nvPr>
        </p:nvSpPr>
        <p:spPr>
          <a:xfrm>
            <a:off x="685800" y="152400"/>
            <a:ext cx="7772400" cy="1143000"/>
          </a:xfrm>
        </p:spPr>
        <p:txBody>
          <a:bodyPr/>
          <a:lstStyle/>
          <a:p>
            <a:pPr eaLnBrk="1" hangingPunct="1"/>
            <a:r>
              <a:rPr lang="en-US" sz="3600" b="1" dirty="0" smtClean="0">
                <a:solidFill>
                  <a:schemeClr val="accent5">
                    <a:lumMod val="50000"/>
                  </a:schemeClr>
                </a:solidFill>
                <a:latin typeface="Arial" pitchFamily="34" charset="0"/>
                <a:cs typeface="Arial" pitchFamily="34" charset="0"/>
              </a:rPr>
              <a:t>C. Further: </a:t>
            </a:r>
            <a:r>
              <a:rPr lang="en-US" sz="3600" b="1" u="sng" dirty="0" smtClean="0">
                <a:solidFill>
                  <a:schemeClr val="accent5">
                    <a:lumMod val="50000"/>
                  </a:schemeClr>
                </a:solidFill>
                <a:latin typeface="Arial" pitchFamily="34" charset="0"/>
                <a:cs typeface="Arial" pitchFamily="34" charset="0"/>
              </a:rPr>
              <a:t>Grace Upon Grace</a:t>
            </a:r>
          </a:p>
        </p:txBody>
      </p:sp>
      <p:sp>
        <p:nvSpPr>
          <p:cNvPr id="28676" name="Text Box 5"/>
          <p:cNvSpPr txBox="1">
            <a:spLocks noChangeArrowheads="1"/>
          </p:cNvSpPr>
          <p:nvPr/>
        </p:nvSpPr>
        <p:spPr bwMode="auto">
          <a:xfrm>
            <a:off x="4114800" y="1219200"/>
            <a:ext cx="4495800" cy="5170646"/>
          </a:xfrm>
          <a:prstGeom prst="rect">
            <a:avLst/>
          </a:prstGeom>
          <a:noFill/>
          <a:ln w="9525">
            <a:noFill/>
            <a:miter lim="800000"/>
            <a:headEnd/>
            <a:tailEnd/>
          </a:ln>
        </p:spPr>
        <p:txBody>
          <a:bodyPr wrap="square">
            <a:spAutoFit/>
          </a:bodyPr>
          <a:lstStyle/>
          <a:p>
            <a:pPr marL="457200" indent="-457200">
              <a:spcBef>
                <a:spcPts val="600"/>
              </a:spcBef>
              <a:buFont typeface="Times" charset="0"/>
              <a:buAutoNum type="arabicPeriod"/>
            </a:pPr>
            <a:r>
              <a:rPr lang="en-US" sz="3200" b="1" dirty="0">
                <a:solidFill>
                  <a:schemeClr val="accent5">
                    <a:lumMod val="50000"/>
                  </a:schemeClr>
                </a:solidFill>
                <a:latin typeface="Arial Narrow" pitchFamily="34" charset="0"/>
              </a:rPr>
              <a:t>People define </a:t>
            </a:r>
            <a:r>
              <a:rPr lang="en-US" sz="3200" b="1" dirty="0" smtClean="0">
                <a:solidFill>
                  <a:schemeClr val="accent5">
                    <a:lumMod val="50000"/>
                  </a:schemeClr>
                </a:solidFill>
                <a:latin typeface="Arial Narrow" pitchFamily="34" charset="0"/>
              </a:rPr>
              <a:t>grace </a:t>
            </a:r>
            <a:r>
              <a:rPr lang="en-US" sz="3200" b="1" dirty="0">
                <a:solidFill>
                  <a:schemeClr val="accent5">
                    <a:lumMod val="50000"/>
                  </a:schemeClr>
                </a:solidFill>
                <a:latin typeface="Arial Narrow" pitchFamily="34" charset="0"/>
              </a:rPr>
              <a:t>as </a:t>
            </a:r>
            <a:r>
              <a:rPr lang="en-US" sz="3200" b="1" i="1" dirty="0" smtClean="0">
                <a:solidFill>
                  <a:schemeClr val="accent4">
                    <a:lumMod val="75000"/>
                  </a:schemeClr>
                </a:solidFill>
                <a:latin typeface="Arial Narrow" pitchFamily="34" charset="0"/>
              </a:rPr>
              <a:t>Unmerited </a:t>
            </a:r>
            <a:r>
              <a:rPr lang="en-US" sz="3200" b="1" i="1" dirty="0">
                <a:solidFill>
                  <a:schemeClr val="accent4">
                    <a:lumMod val="75000"/>
                  </a:schemeClr>
                </a:solidFill>
                <a:latin typeface="Arial Narrow" pitchFamily="34" charset="0"/>
              </a:rPr>
              <a:t>favor</a:t>
            </a:r>
            <a:r>
              <a:rPr lang="en-US" sz="3200" b="1" i="1" dirty="0" smtClean="0">
                <a:solidFill>
                  <a:schemeClr val="accent4">
                    <a:lumMod val="75000"/>
                  </a:schemeClr>
                </a:solidFill>
                <a:latin typeface="Arial Narrow" pitchFamily="34" charset="0"/>
              </a:rPr>
              <a:t>.</a:t>
            </a:r>
            <a:r>
              <a:rPr lang="en-US" sz="3200" i="1" dirty="0" smtClean="0">
                <a:solidFill>
                  <a:schemeClr val="accent4">
                    <a:lumMod val="75000"/>
                  </a:schemeClr>
                </a:solidFill>
                <a:latin typeface="Arial Narrow" pitchFamily="34" charset="0"/>
              </a:rPr>
              <a:t> </a:t>
            </a:r>
            <a:r>
              <a:rPr lang="en-US" sz="3200" b="1" i="1" dirty="0" smtClean="0">
                <a:solidFill>
                  <a:schemeClr val="accent5">
                    <a:lumMod val="50000"/>
                  </a:schemeClr>
                </a:solidFill>
                <a:latin typeface="Arial Narrow" pitchFamily="34" charset="0"/>
              </a:rPr>
              <a:t>Something that is not merited or earned.</a:t>
            </a:r>
          </a:p>
          <a:p>
            <a:pPr marL="457200" indent="-457200">
              <a:spcBef>
                <a:spcPts val="600"/>
              </a:spcBef>
              <a:buFont typeface="Times" charset="0"/>
              <a:buAutoNum type="arabicPeriod"/>
            </a:pPr>
            <a:r>
              <a:rPr lang="en-US" sz="3200" b="1" dirty="0" smtClean="0">
                <a:solidFill>
                  <a:schemeClr val="accent5">
                    <a:lumMod val="50000"/>
                  </a:schemeClr>
                </a:solidFill>
                <a:latin typeface="Arial Narrow" pitchFamily="34" charset="0"/>
              </a:rPr>
              <a:t>What then is </a:t>
            </a:r>
            <a:r>
              <a:rPr lang="en-US" sz="3200" b="1" i="1" dirty="0" smtClean="0">
                <a:solidFill>
                  <a:schemeClr val="accent4">
                    <a:lumMod val="75000"/>
                  </a:schemeClr>
                </a:solidFill>
                <a:latin typeface="Arial Narrow" pitchFamily="34" charset="0"/>
              </a:rPr>
              <a:t>“grace” upon </a:t>
            </a:r>
            <a:r>
              <a:rPr lang="en-US" sz="3200" b="1" i="1" dirty="0" smtClean="0">
                <a:solidFill>
                  <a:schemeClr val="accent4">
                    <a:lumMod val="75000"/>
                  </a:schemeClr>
                </a:solidFill>
                <a:latin typeface="Arial Narrow" pitchFamily="34" charset="0"/>
              </a:rPr>
              <a:t>grace?”</a:t>
            </a:r>
            <a:endParaRPr lang="en-US" sz="3200" b="1" i="1" dirty="0" smtClean="0">
              <a:solidFill>
                <a:schemeClr val="accent4">
                  <a:lumMod val="75000"/>
                </a:schemeClr>
              </a:solidFill>
              <a:latin typeface="Arial Narrow" pitchFamily="34" charset="0"/>
            </a:endParaRPr>
          </a:p>
          <a:p>
            <a:pPr marL="457200" indent="-457200">
              <a:spcBef>
                <a:spcPts val="600"/>
              </a:spcBef>
              <a:buFont typeface="Times" charset="0"/>
              <a:buAutoNum type="arabicPeriod"/>
            </a:pPr>
            <a:r>
              <a:rPr lang="en-US" sz="3200" b="1" dirty="0" smtClean="0">
                <a:solidFill>
                  <a:schemeClr val="accent5">
                    <a:lumMod val="50000"/>
                  </a:schemeClr>
                </a:solidFill>
                <a:latin typeface="Arial Narrow" pitchFamily="34" charset="0"/>
              </a:rPr>
              <a:t>A regenerated life is </a:t>
            </a:r>
            <a:r>
              <a:rPr lang="en-US" sz="3200" b="1" u="sng" dirty="0" smtClean="0">
                <a:solidFill>
                  <a:schemeClr val="accent4">
                    <a:lumMod val="75000"/>
                  </a:schemeClr>
                </a:solidFill>
                <a:latin typeface="Arial Narrow" pitchFamily="34" charset="0"/>
              </a:rPr>
              <a:t>ALL</a:t>
            </a:r>
            <a:r>
              <a:rPr lang="en-US" sz="3200" b="1" dirty="0" smtClean="0">
                <a:latin typeface="Arial Narrow" pitchFamily="34" charset="0"/>
              </a:rPr>
              <a:t> </a:t>
            </a:r>
            <a:r>
              <a:rPr lang="en-US" sz="3200" b="1" dirty="0" smtClean="0">
                <a:solidFill>
                  <a:schemeClr val="accent5">
                    <a:lumMod val="50000"/>
                  </a:schemeClr>
                </a:solidFill>
                <a:latin typeface="Arial Narrow" pitchFamily="34" charset="0"/>
              </a:rPr>
              <a:t>about </a:t>
            </a:r>
            <a:r>
              <a:rPr lang="en-US" sz="3200" b="1" dirty="0" smtClean="0">
                <a:solidFill>
                  <a:schemeClr val="accent5">
                    <a:lumMod val="50000"/>
                  </a:schemeClr>
                </a:solidFill>
                <a:latin typeface="Arial Narrow" pitchFamily="34" charset="0"/>
              </a:rPr>
              <a:t>God’s grace </a:t>
            </a:r>
            <a:r>
              <a:rPr lang="en-US" sz="3200" b="1" dirty="0" smtClean="0">
                <a:solidFill>
                  <a:schemeClr val="accent5">
                    <a:lumMod val="50000"/>
                  </a:schemeClr>
                </a:solidFill>
                <a:latin typeface="Arial Narrow" pitchFamily="34" charset="0"/>
              </a:rPr>
              <a:t>and </a:t>
            </a:r>
            <a:r>
              <a:rPr lang="en-US" sz="3200" b="1" dirty="0" smtClean="0">
                <a:solidFill>
                  <a:schemeClr val="accent5">
                    <a:lumMod val="50000"/>
                  </a:schemeClr>
                </a:solidFill>
                <a:latin typeface="Arial Narrow" pitchFamily="34" charset="0"/>
              </a:rPr>
              <a:t>His work in a person’s life</a:t>
            </a:r>
            <a:r>
              <a:rPr lang="en-US" sz="3200" b="1" dirty="0" smtClean="0">
                <a:solidFill>
                  <a:schemeClr val="accent5">
                    <a:lumMod val="50000"/>
                  </a:schemeClr>
                </a:solidFill>
                <a:latin typeface="Arial Narrow"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blinds(horizontal)">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blinds(horizontal)">
                                      <p:cBhvr>
                                        <p:cTn id="17" dur="500"/>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b="1" u="sng" dirty="0" smtClean="0">
                <a:latin typeface="Arial" pitchFamily="34" charset="0"/>
                <a:cs typeface="Arial" pitchFamily="34" charset="0"/>
              </a:rPr>
              <a:t>Introduction</a:t>
            </a:r>
            <a:endParaRPr lang="en-US" b="1" u="sng" dirty="0">
              <a:latin typeface="Arial" pitchFamily="34" charset="0"/>
              <a:cs typeface="Arial" pitchFamily="34" charset="0"/>
            </a:endParaRPr>
          </a:p>
        </p:txBody>
      </p:sp>
      <p:sp>
        <p:nvSpPr>
          <p:cNvPr id="3" name="Content Placeholder 2"/>
          <p:cNvSpPr>
            <a:spLocks noGrp="1"/>
          </p:cNvSpPr>
          <p:nvPr>
            <p:ph idx="1"/>
          </p:nvPr>
        </p:nvSpPr>
        <p:spPr>
          <a:xfrm>
            <a:off x="2514600" y="1600200"/>
            <a:ext cx="6172200" cy="4525963"/>
          </a:xfrm>
        </p:spPr>
        <p:txBody>
          <a:bodyPr/>
          <a:lstStyle/>
          <a:p>
            <a:pPr>
              <a:spcBef>
                <a:spcPts val="1200"/>
              </a:spcBef>
            </a:pPr>
            <a:r>
              <a:rPr lang="en-US" dirty="0" smtClean="0">
                <a:latin typeface="Arial" pitchFamily="34" charset="0"/>
                <a:cs typeface="Arial" pitchFamily="34" charset="0"/>
              </a:rPr>
              <a:t>Yet to be discovered by many that the Lord’s people live in a different vein.</a:t>
            </a:r>
          </a:p>
          <a:p>
            <a:pPr lvl="1">
              <a:spcBef>
                <a:spcPts val="0"/>
              </a:spcBef>
            </a:pPr>
            <a:r>
              <a:rPr lang="en-US" b="1" dirty="0" smtClean="0">
                <a:solidFill>
                  <a:srgbClr val="0000FF"/>
                </a:solidFill>
                <a:latin typeface="Arial" pitchFamily="34" charset="0"/>
                <a:cs typeface="Arial" pitchFamily="34" charset="0"/>
              </a:rPr>
              <a:t>1 John 5:15,16</a:t>
            </a:r>
          </a:p>
          <a:p>
            <a:pPr>
              <a:spcBef>
                <a:spcPts val="1200"/>
              </a:spcBef>
            </a:pPr>
            <a:r>
              <a:rPr lang="en-US" dirty="0" smtClean="0">
                <a:latin typeface="Arial" pitchFamily="34" charset="0"/>
                <a:cs typeface="Arial" pitchFamily="34" charset="0"/>
              </a:rPr>
              <a:t>The godly often expect life to be peaceful and often fear adversity.</a:t>
            </a:r>
          </a:p>
          <a:p>
            <a:pPr lvl="1">
              <a:spcBef>
                <a:spcPts val="0"/>
              </a:spcBef>
            </a:pPr>
            <a:r>
              <a:rPr lang="en-US" b="1" dirty="0" smtClean="0">
                <a:solidFill>
                  <a:srgbClr val="0000FF"/>
                </a:solidFill>
                <a:latin typeface="Arial" pitchFamily="34" charset="0"/>
                <a:cs typeface="Arial" pitchFamily="34" charset="0"/>
              </a:rPr>
              <a:t>1 Peter 5:9</a:t>
            </a:r>
            <a:endParaRPr lang="en-US"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600200"/>
            <a:ext cx="4800600" cy="4524315"/>
          </a:xfrm>
          <a:prstGeom prst="rect">
            <a:avLst/>
          </a:prstGeom>
          <a:noFill/>
          <a:ln w="9525">
            <a:noFill/>
            <a:miter lim="800000"/>
            <a:headEnd/>
            <a:tailEnd/>
          </a:ln>
        </p:spPr>
        <p:txBody>
          <a:bodyPr wrap="square">
            <a:spAutoFit/>
          </a:bodyPr>
          <a:lstStyle/>
          <a:p>
            <a:pPr marL="91440"/>
            <a:r>
              <a:rPr lang="en-US" sz="3200" i="1" dirty="0" smtClean="0">
                <a:solidFill>
                  <a:schemeClr val="accent5">
                    <a:lumMod val="50000"/>
                  </a:schemeClr>
                </a:solidFill>
                <a:latin typeface="Arial" pitchFamily="34" charset="0"/>
                <a:cs typeface="Arial" pitchFamily="34" charset="0"/>
              </a:rPr>
              <a:t>“But </a:t>
            </a:r>
            <a:r>
              <a:rPr lang="en-US" sz="3200" b="1" u="sng" dirty="0" smtClean="0">
                <a:solidFill>
                  <a:schemeClr val="accent5">
                    <a:lumMod val="50000"/>
                  </a:schemeClr>
                </a:solidFill>
                <a:latin typeface="Arial" pitchFamily="34" charset="0"/>
                <a:cs typeface="Arial" pitchFamily="34" charset="0"/>
              </a:rPr>
              <a:t>by the grace of God </a:t>
            </a:r>
            <a:r>
              <a:rPr lang="en-US" sz="3200" i="1" dirty="0" smtClean="0">
                <a:solidFill>
                  <a:schemeClr val="accent5">
                    <a:lumMod val="50000"/>
                  </a:schemeClr>
                </a:solidFill>
                <a:latin typeface="Arial" pitchFamily="34" charset="0"/>
                <a:cs typeface="Arial" pitchFamily="34" charset="0"/>
              </a:rPr>
              <a:t>I </a:t>
            </a:r>
            <a:r>
              <a:rPr lang="en-US" sz="3200" b="1" u="sng" dirty="0" smtClean="0">
                <a:solidFill>
                  <a:schemeClr val="accent5">
                    <a:lumMod val="50000"/>
                  </a:schemeClr>
                </a:solidFill>
                <a:latin typeface="Arial" pitchFamily="34" charset="0"/>
                <a:cs typeface="Arial" pitchFamily="34" charset="0"/>
              </a:rPr>
              <a:t>am what I am</a:t>
            </a:r>
            <a:r>
              <a:rPr lang="en-US" sz="3200" i="1" dirty="0" smtClean="0">
                <a:solidFill>
                  <a:schemeClr val="accent5">
                    <a:lumMod val="50000"/>
                  </a:schemeClr>
                </a:solidFill>
                <a:latin typeface="Arial" pitchFamily="34" charset="0"/>
                <a:cs typeface="Arial" pitchFamily="34" charset="0"/>
              </a:rPr>
              <a:t>, and His grace toward me was not in vain; but I labored more abundantly than they all, yet not I, but the </a:t>
            </a:r>
            <a:r>
              <a:rPr lang="en-US" sz="3200" b="1" u="sng" dirty="0" smtClean="0">
                <a:solidFill>
                  <a:schemeClr val="accent5">
                    <a:lumMod val="50000"/>
                  </a:schemeClr>
                </a:solidFill>
                <a:latin typeface="Arial" pitchFamily="34" charset="0"/>
                <a:cs typeface="Arial" pitchFamily="34" charset="0"/>
              </a:rPr>
              <a:t>grace of God which was with me</a:t>
            </a:r>
            <a:r>
              <a:rPr lang="en-US" sz="3200" i="1" dirty="0" smtClean="0">
                <a:solidFill>
                  <a:schemeClr val="accent5">
                    <a:lumMod val="50000"/>
                  </a:schemeClr>
                </a:solidFill>
                <a:latin typeface="Arial" pitchFamily="34" charset="0"/>
                <a:cs typeface="Arial" pitchFamily="34" charset="0"/>
              </a:rPr>
              <a:t>.”                      {1 Corinthians 15:10}</a:t>
            </a:r>
            <a:endParaRPr lang="en-US" sz="2800" i="1" dirty="0" smtClean="0">
              <a:solidFill>
                <a:schemeClr val="accent5">
                  <a:lumMod val="50000"/>
                </a:schemeClr>
              </a:solidFill>
              <a:latin typeface="Arial" pitchFamily="34" charset="0"/>
              <a:cs typeface="Arial" pitchFamily="34" charset="0"/>
            </a:endParaRP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939766"/>
            <a:ext cx="4495800" cy="2708434"/>
          </a:xfrm>
          <a:prstGeom prst="rect">
            <a:avLst/>
          </a:prstGeom>
          <a:noFill/>
          <a:ln w="9525">
            <a:noFill/>
            <a:miter lim="800000"/>
            <a:headEnd/>
            <a:tailEnd/>
          </a:ln>
        </p:spPr>
        <p:txBody>
          <a:bodyPr wrap="square">
            <a:spAutoFit/>
          </a:bodyPr>
          <a:lstStyle/>
          <a:p>
            <a:pPr marL="457200" indent="-457200">
              <a:spcBef>
                <a:spcPts val="1200"/>
              </a:spcBef>
            </a:pPr>
            <a:r>
              <a:rPr lang="en-US" sz="3200" b="1" dirty="0" smtClean="0">
                <a:solidFill>
                  <a:schemeClr val="accent5">
                    <a:lumMod val="50000"/>
                  </a:schemeClr>
                </a:solidFill>
                <a:latin typeface="Arial" pitchFamily="34" charset="0"/>
                <a:cs typeface="Arial" pitchFamily="34" charset="0"/>
              </a:rPr>
              <a:t>4.</a:t>
            </a:r>
            <a:r>
              <a:rPr lang="en-US" sz="3200" b="1" dirty="0" smtClean="0">
                <a:latin typeface="Arial" pitchFamily="34" charset="0"/>
                <a:cs typeface="Arial" pitchFamily="34" charset="0"/>
              </a:rPr>
              <a:t> </a:t>
            </a:r>
            <a:r>
              <a:rPr lang="en-US" sz="3200" b="1" dirty="0" smtClean="0">
                <a:solidFill>
                  <a:schemeClr val="accent5">
                    <a:lumMod val="50000"/>
                  </a:schemeClr>
                </a:solidFill>
                <a:latin typeface="Arial" pitchFamily="34" charset="0"/>
                <a:cs typeface="Arial" pitchFamily="34" charset="0"/>
              </a:rPr>
              <a:t>God gives unequal return for service to Him.</a:t>
            </a:r>
            <a:endParaRPr lang="en-US" sz="3200" i="1" dirty="0" smtClean="0">
              <a:solidFill>
                <a:schemeClr val="accent5">
                  <a:lumMod val="50000"/>
                </a:schemeClr>
              </a:solidFill>
              <a:latin typeface="Arial" pitchFamily="34" charset="0"/>
              <a:cs typeface="Arial" pitchFamily="34" charset="0"/>
            </a:endParaRPr>
          </a:p>
          <a:p>
            <a:pPr marL="457200" indent="-457200">
              <a:spcBef>
                <a:spcPts val="1200"/>
              </a:spcBef>
            </a:pPr>
            <a:r>
              <a:rPr lang="en-US" sz="3200" b="1" dirty="0" smtClean="0">
                <a:solidFill>
                  <a:schemeClr val="accent5">
                    <a:lumMod val="50000"/>
                  </a:schemeClr>
                </a:solidFill>
                <a:latin typeface="Arial" pitchFamily="34" charset="0"/>
                <a:cs typeface="Arial" pitchFamily="34" charset="0"/>
              </a:rPr>
              <a:t>5.</a:t>
            </a:r>
            <a:r>
              <a:rPr lang="en-US" sz="3200" b="1" dirty="0" smtClean="0">
                <a:latin typeface="Arial" pitchFamily="34" charset="0"/>
                <a:cs typeface="Arial" pitchFamily="34" charset="0"/>
              </a:rPr>
              <a:t>  </a:t>
            </a:r>
            <a:r>
              <a:rPr lang="en-US" sz="3200" b="1" dirty="0" smtClean="0">
                <a:solidFill>
                  <a:schemeClr val="accent5">
                    <a:lumMod val="50000"/>
                  </a:schemeClr>
                </a:solidFill>
                <a:latin typeface="Arial" pitchFamily="34" charset="0"/>
                <a:cs typeface="Arial" pitchFamily="34" charset="0"/>
              </a:rPr>
              <a:t>God’s grace has </a:t>
            </a:r>
            <a:r>
              <a:rPr lang="en-US" sz="3200" b="1" u="sng" dirty="0" smtClean="0">
                <a:solidFill>
                  <a:schemeClr val="accent4">
                    <a:lumMod val="75000"/>
                  </a:schemeClr>
                </a:solidFill>
                <a:latin typeface="Arial" pitchFamily="34" charset="0"/>
                <a:cs typeface="Arial" pitchFamily="34" charset="0"/>
              </a:rPr>
              <a:t>MANIFOLD</a:t>
            </a:r>
            <a:r>
              <a:rPr lang="en-US" sz="3200" b="1" dirty="0" smtClean="0">
                <a:latin typeface="Arial" pitchFamily="34" charset="0"/>
                <a:cs typeface="Arial" pitchFamily="34" charset="0"/>
              </a:rPr>
              <a:t> </a:t>
            </a:r>
            <a:r>
              <a:rPr lang="en-US" sz="3200" b="1" dirty="0" smtClean="0">
                <a:solidFill>
                  <a:schemeClr val="accent5">
                    <a:lumMod val="50000"/>
                  </a:schemeClr>
                </a:solidFill>
                <a:latin typeface="Arial" pitchFamily="34" charset="0"/>
                <a:cs typeface="Arial" pitchFamily="34" charset="0"/>
              </a:rPr>
              <a:t>forms…</a:t>
            </a:r>
            <a:endParaRPr lang="en-US" sz="2800" b="1" dirty="0" smtClean="0">
              <a:solidFill>
                <a:schemeClr val="accent5">
                  <a:lumMod val="50000"/>
                </a:schemeClr>
              </a:solidFill>
              <a:latin typeface="Arial" pitchFamily="34" charset="0"/>
              <a:cs typeface="Arial" pitchFamily="34" charset="0"/>
            </a:endParaRP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blinds(horizontal)">
                                      <p:cBhvr>
                                        <p:cTn id="12" dur="500"/>
                                        <p:tgtEl>
                                          <p:spTgt spid="286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829812"/>
            <a:ext cx="4800600" cy="3046988"/>
          </a:xfrm>
          <a:prstGeom prst="rect">
            <a:avLst/>
          </a:prstGeom>
          <a:noFill/>
          <a:ln w="9525">
            <a:noFill/>
            <a:miter lim="800000"/>
            <a:headEnd/>
            <a:tailEnd/>
          </a:ln>
        </p:spPr>
        <p:txBody>
          <a:bodyPr wrap="square">
            <a:spAutoFit/>
          </a:bodyPr>
          <a:lstStyle/>
          <a:p>
            <a:r>
              <a:rPr lang="en-US" sz="3200" i="1" dirty="0" smtClean="0">
                <a:solidFill>
                  <a:schemeClr val="accent5">
                    <a:lumMod val="50000"/>
                  </a:schemeClr>
                </a:solidFill>
                <a:latin typeface="Arial" pitchFamily="34" charset="0"/>
                <a:cs typeface="Arial" pitchFamily="34" charset="0"/>
              </a:rPr>
              <a:t>“As each one has received a gift, minister it to one another, as good stewards of the </a:t>
            </a:r>
            <a:r>
              <a:rPr lang="en-US" sz="3200" b="1" u="sng" dirty="0" smtClean="0">
                <a:solidFill>
                  <a:schemeClr val="accent5">
                    <a:lumMod val="50000"/>
                  </a:schemeClr>
                </a:solidFill>
                <a:latin typeface="Arial" pitchFamily="34" charset="0"/>
                <a:cs typeface="Arial" pitchFamily="34" charset="0"/>
              </a:rPr>
              <a:t>manifold grace of God</a:t>
            </a:r>
            <a:r>
              <a:rPr lang="en-US" sz="3200" i="1" dirty="0" smtClean="0">
                <a:solidFill>
                  <a:schemeClr val="accent5">
                    <a:lumMod val="50000"/>
                  </a:schemeClr>
                </a:solidFill>
                <a:latin typeface="Arial" pitchFamily="34" charset="0"/>
                <a:cs typeface="Arial" pitchFamily="34" charset="0"/>
              </a:rPr>
              <a:t>.”                           {1 Peter 4:10}</a:t>
            </a:r>
            <a:endParaRPr lang="en-US" sz="2800" i="1" dirty="0" smtClean="0">
              <a:solidFill>
                <a:schemeClr val="accent5">
                  <a:lumMod val="50000"/>
                </a:schemeClr>
              </a:solidFill>
              <a:latin typeface="Arial" pitchFamily="34" charset="0"/>
              <a:cs typeface="Arial" pitchFamily="34" charset="0"/>
            </a:endParaRP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981200"/>
            <a:ext cx="4495800" cy="2062103"/>
          </a:xfrm>
          <a:prstGeom prst="rect">
            <a:avLst/>
          </a:prstGeom>
          <a:noFill/>
          <a:ln w="9525">
            <a:noFill/>
            <a:miter lim="800000"/>
            <a:headEnd/>
            <a:tailEnd/>
          </a:ln>
        </p:spPr>
        <p:txBody>
          <a:bodyPr wrap="square">
            <a:spAutoFit/>
          </a:bodyPr>
          <a:lstStyle/>
          <a:p>
            <a:pPr marL="457200" indent="-457200"/>
            <a:r>
              <a:rPr lang="en-US" sz="3200" b="1" dirty="0" smtClean="0">
                <a:solidFill>
                  <a:schemeClr val="accent5">
                    <a:lumMod val="50000"/>
                  </a:schemeClr>
                </a:solidFill>
                <a:latin typeface="Arial" pitchFamily="34" charset="0"/>
                <a:cs typeface="Arial" pitchFamily="34" charset="0"/>
              </a:rPr>
              <a:t>6. God promises to care </a:t>
            </a:r>
            <a:r>
              <a:rPr lang="en-US" sz="3200" b="1" dirty="0" smtClean="0">
                <a:solidFill>
                  <a:schemeClr val="accent5">
                    <a:lumMod val="50000"/>
                  </a:schemeClr>
                </a:solidFill>
                <a:latin typeface="Arial" pitchFamily="34" charset="0"/>
                <a:cs typeface="Arial" pitchFamily="34" charset="0"/>
              </a:rPr>
              <a:t>for His </a:t>
            </a:r>
            <a:r>
              <a:rPr lang="en-US" sz="3200" b="1" dirty="0" smtClean="0">
                <a:solidFill>
                  <a:schemeClr val="accent5">
                    <a:lumMod val="50000"/>
                  </a:schemeClr>
                </a:solidFill>
                <a:latin typeface="Arial" pitchFamily="34" charset="0"/>
                <a:cs typeface="Arial" pitchFamily="34" charset="0"/>
              </a:rPr>
              <a:t>own beyond </a:t>
            </a:r>
            <a:r>
              <a:rPr lang="en-US" sz="3200" b="1" dirty="0" smtClean="0">
                <a:solidFill>
                  <a:schemeClr val="accent5">
                    <a:lumMod val="50000"/>
                  </a:schemeClr>
                </a:solidFill>
                <a:latin typeface="Arial" pitchFamily="34" charset="0"/>
                <a:cs typeface="Arial" pitchFamily="34" charset="0"/>
              </a:rPr>
              <a:t>what they request.</a:t>
            </a:r>
            <a:endParaRPr lang="en-US" sz="2800" b="1" dirty="0" smtClean="0">
              <a:solidFill>
                <a:schemeClr val="accent5">
                  <a:lumMod val="50000"/>
                </a:schemeClr>
              </a:solidFill>
              <a:latin typeface="Arial" pitchFamily="34" charset="0"/>
              <a:cs typeface="Arial" pitchFamily="34" charset="0"/>
            </a:endParaRP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600200"/>
            <a:ext cx="4800600" cy="3539430"/>
          </a:xfrm>
          <a:prstGeom prst="rect">
            <a:avLst/>
          </a:prstGeom>
          <a:noFill/>
          <a:ln w="9525">
            <a:noFill/>
            <a:miter lim="800000"/>
            <a:headEnd/>
            <a:tailEnd/>
          </a:ln>
        </p:spPr>
        <p:txBody>
          <a:bodyPr wrap="square">
            <a:spAutoFit/>
          </a:bodyPr>
          <a:lstStyle/>
          <a:p>
            <a:r>
              <a:rPr lang="en-US" sz="3200" i="1" dirty="0" smtClean="0">
                <a:solidFill>
                  <a:schemeClr val="accent5">
                    <a:lumMod val="50000"/>
                  </a:schemeClr>
                </a:solidFill>
                <a:latin typeface="Arial" pitchFamily="34" charset="0"/>
                <a:cs typeface="Arial" pitchFamily="34" charset="0"/>
              </a:rPr>
              <a:t>“Now to Him who is able to do </a:t>
            </a:r>
            <a:r>
              <a:rPr lang="en-US" sz="3200" b="1" u="sng" dirty="0" smtClean="0">
                <a:solidFill>
                  <a:schemeClr val="accent5">
                    <a:lumMod val="50000"/>
                  </a:schemeClr>
                </a:solidFill>
                <a:latin typeface="Arial" pitchFamily="34" charset="0"/>
                <a:cs typeface="Arial" pitchFamily="34" charset="0"/>
              </a:rPr>
              <a:t>exceedingly abundantly</a:t>
            </a:r>
            <a:r>
              <a:rPr lang="en-US" sz="3200" i="1" dirty="0" smtClean="0">
                <a:solidFill>
                  <a:schemeClr val="accent5">
                    <a:lumMod val="50000"/>
                  </a:schemeClr>
                </a:solidFill>
                <a:latin typeface="Arial" pitchFamily="34" charset="0"/>
                <a:cs typeface="Arial" pitchFamily="34" charset="0"/>
              </a:rPr>
              <a:t> above all that we ask or think, according to the power that works in us.”                           {Ephesians 3:20}</a:t>
            </a:r>
            <a:endParaRPr lang="en-US" sz="2800" i="1" dirty="0" smtClean="0">
              <a:solidFill>
                <a:schemeClr val="accent5">
                  <a:lumMod val="50000"/>
                </a:schemeClr>
              </a:solidFill>
              <a:latin typeface="Arial" pitchFamily="34" charset="0"/>
              <a:cs typeface="Arial" pitchFamily="34" charset="0"/>
            </a:endParaRP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981200"/>
            <a:ext cx="4495800" cy="3046988"/>
          </a:xfrm>
          <a:prstGeom prst="rect">
            <a:avLst/>
          </a:prstGeom>
          <a:noFill/>
          <a:ln w="9525">
            <a:noFill/>
            <a:miter lim="800000"/>
            <a:headEnd/>
            <a:tailEnd/>
          </a:ln>
        </p:spPr>
        <p:txBody>
          <a:bodyPr wrap="square">
            <a:spAutoFit/>
          </a:bodyPr>
          <a:lstStyle/>
          <a:p>
            <a:pPr marL="457200" indent="-457200"/>
            <a:r>
              <a:rPr lang="en-US" sz="3200" b="1" dirty="0" smtClean="0">
                <a:solidFill>
                  <a:schemeClr val="accent5">
                    <a:lumMod val="50000"/>
                  </a:schemeClr>
                </a:solidFill>
                <a:latin typeface="Arial" pitchFamily="34" charset="0"/>
                <a:cs typeface="Arial" pitchFamily="34" charset="0"/>
              </a:rPr>
              <a:t>7. </a:t>
            </a:r>
            <a:r>
              <a:rPr lang="en-US" sz="3200" b="1" dirty="0" smtClean="0">
                <a:solidFill>
                  <a:schemeClr val="accent5">
                    <a:lumMod val="50000"/>
                  </a:schemeClr>
                </a:solidFill>
                <a:latin typeface="Arial" pitchFamily="34" charset="0"/>
                <a:cs typeface="Arial" pitchFamily="34" charset="0"/>
              </a:rPr>
              <a:t>The Spirit gives us special endowments. True Christians </a:t>
            </a:r>
            <a:r>
              <a:rPr lang="en-US" sz="3200" b="1" dirty="0" smtClean="0">
                <a:solidFill>
                  <a:schemeClr val="accent5">
                    <a:lumMod val="50000"/>
                  </a:schemeClr>
                </a:solidFill>
                <a:latin typeface="Arial" pitchFamily="34" charset="0"/>
                <a:cs typeface="Arial" pitchFamily="34" charset="0"/>
              </a:rPr>
              <a:t>must </a:t>
            </a:r>
            <a:r>
              <a:rPr lang="en-US" sz="3200" b="1" dirty="0" smtClean="0">
                <a:solidFill>
                  <a:schemeClr val="accent5">
                    <a:lumMod val="50000"/>
                  </a:schemeClr>
                </a:solidFill>
                <a:latin typeface="Arial" pitchFamily="34" charset="0"/>
                <a:cs typeface="Arial" pitchFamily="34" charset="0"/>
              </a:rPr>
              <a:t>make every effort to use their gifts.</a:t>
            </a:r>
            <a:endParaRPr lang="en-US" sz="2800" b="1" dirty="0" smtClean="0">
              <a:solidFill>
                <a:schemeClr val="accent5">
                  <a:lumMod val="50000"/>
                </a:schemeClr>
              </a:solidFill>
              <a:latin typeface="Arial" pitchFamily="34" charset="0"/>
              <a:cs typeface="Arial" pitchFamily="34" charset="0"/>
            </a:endParaRP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447800"/>
            <a:ext cx="4800600" cy="5016758"/>
          </a:xfrm>
          <a:prstGeom prst="rect">
            <a:avLst/>
          </a:prstGeom>
          <a:noFill/>
          <a:ln w="9525">
            <a:noFill/>
            <a:miter lim="800000"/>
            <a:headEnd/>
            <a:tailEnd/>
          </a:ln>
        </p:spPr>
        <p:txBody>
          <a:bodyPr wrap="square">
            <a:spAutoFit/>
          </a:bodyPr>
          <a:lstStyle/>
          <a:p>
            <a:r>
              <a:rPr lang="en-US" sz="3200" i="1" dirty="0" smtClean="0">
                <a:solidFill>
                  <a:schemeClr val="accent5">
                    <a:lumMod val="50000"/>
                  </a:schemeClr>
                </a:solidFill>
                <a:latin typeface="Arial" pitchFamily="34" charset="0"/>
                <a:cs typeface="Arial" pitchFamily="34" charset="0"/>
              </a:rPr>
              <a:t>“Having then </a:t>
            </a:r>
            <a:r>
              <a:rPr lang="en-US" sz="3200" b="1" u="sng" dirty="0" smtClean="0">
                <a:solidFill>
                  <a:schemeClr val="accent5">
                    <a:lumMod val="50000"/>
                  </a:schemeClr>
                </a:solidFill>
                <a:latin typeface="Arial" pitchFamily="34" charset="0"/>
                <a:cs typeface="Arial" pitchFamily="34" charset="0"/>
              </a:rPr>
              <a:t>gifts differing </a:t>
            </a:r>
            <a:r>
              <a:rPr lang="en-US" sz="3200" i="1" dirty="0" smtClean="0">
                <a:solidFill>
                  <a:schemeClr val="accent5">
                    <a:lumMod val="50000"/>
                  </a:schemeClr>
                </a:solidFill>
                <a:latin typeface="Arial" pitchFamily="34" charset="0"/>
                <a:cs typeface="Arial" pitchFamily="34" charset="0"/>
              </a:rPr>
              <a:t>according to the </a:t>
            </a:r>
            <a:r>
              <a:rPr lang="en-US" sz="3200" b="1" u="sng" dirty="0" smtClean="0">
                <a:solidFill>
                  <a:schemeClr val="accent5">
                    <a:lumMod val="50000"/>
                  </a:schemeClr>
                </a:solidFill>
                <a:latin typeface="Arial" pitchFamily="34" charset="0"/>
                <a:cs typeface="Arial" pitchFamily="34" charset="0"/>
              </a:rPr>
              <a:t>grace that is given to us</a:t>
            </a:r>
            <a:r>
              <a:rPr lang="en-US" sz="3200" i="1" dirty="0" smtClean="0">
                <a:solidFill>
                  <a:schemeClr val="accent5">
                    <a:lumMod val="50000"/>
                  </a:schemeClr>
                </a:solidFill>
                <a:latin typeface="Arial" pitchFamily="34" charset="0"/>
                <a:cs typeface="Arial" pitchFamily="34" charset="0"/>
              </a:rPr>
              <a:t>, let us use them: if prophecy, let us prophesy in </a:t>
            </a:r>
            <a:r>
              <a:rPr lang="en-US" sz="3200" b="1" u="sng" dirty="0" smtClean="0">
                <a:solidFill>
                  <a:schemeClr val="accent5">
                    <a:lumMod val="50000"/>
                  </a:schemeClr>
                </a:solidFill>
                <a:latin typeface="Arial" pitchFamily="34" charset="0"/>
                <a:cs typeface="Arial" pitchFamily="34" charset="0"/>
              </a:rPr>
              <a:t>proportion to our faith</a:t>
            </a:r>
            <a:r>
              <a:rPr lang="en-US" sz="3200" i="1" dirty="0" smtClean="0">
                <a:solidFill>
                  <a:schemeClr val="accent5">
                    <a:lumMod val="50000"/>
                  </a:schemeClr>
                </a:solidFill>
                <a:latin typeface="Arial" pitchFamily="34" charset="0"/>
                <a:cs typeface="Arial" pitchFamily="34" charset="0"/>
              </a:rPr>
              <a:t>; or ministry, let us use it in our ministering; he who teaches, in teaching…</a:t>
            </a: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rainbow5.jpg                                                   00022EE5Macintosh HD                   B7464D7A:"/>
          <p:cNvPicPr>
            <a:picLocks noGrp="1" noChangeAspect="1" noChangeArrowheads="1"/>
          </p:cNvPicPr>
          <p:nvPr>
            <p:ph/>
          </p:nvPr>
        </p:nvPicPr>
        <p:blipFill>
          <a:blip r:embed="rId3" cstate="print">
            <a:lum bright="60000"/>
          </a:blip>
          <a:srcRect/>
          <a:stretch>
            <a:fillRect/>
          </a:stretch>
        </p:blipFill>
        <p:spPr>
          <a:xfrm>
            <a:off x="0" y="0"/>
            <a:ext cx="9144000" cy="6858000"/>
          </a:xfrm>
        </p:spPr>
      </p:pic>
      <p:sp>
        <p:nvSpPr>
          <p:cNvPr id="28676" name="Text Box 5"/>
          <p:cNvSpPr txBox="1">
            <a:spLocks noChangeArrowheads="1"/>
          </p:cNvSpPr>
          <p:nvPr/>
        </p:nvSpPr>
        <p:spPr bwMode="auto">
          <a:xfrm>
            <a:off x="4114800" y="1447800"/>
            <a:ext cx="4800600" cy="3539430"/>
          </a:xfrm>
          <a:prstGeom prst="rect">
            <a:avLst/>
          </a:prstGeom>
          <a:noFill/>
          <a:ln w="9525">
            <a:noFill/>
            <a:miter lim="800000"/>
            <a:headEnd/>
            <a:tailEnd/>
          </a:ln>
        </p:spPr>
        <p:txBody>
          <a:bodyPr wrap="square">
            <a:spAutoFit/>
          </a:bodyPr>
          <a:lstStyle/>
          <a:p>
            <a:r>
              <a:rPr lang="en-US" sz="3200" i="1" dirty="0" smtClean="0">
                <a:solidFill>
                  <a:schemeClr val="accent5">
                    <a:lumMod val="50000"/>
                  </a:schemeClr>
                </a:solidFill>
                <a:latin typeface="Arial" pitchFamily="34" charset="0"/>
                <a:cs typeface="Arial" pitchFamily="34" charset="0"/>
              </a:rPr>
              <a:t>“He who exhorts, in exhortation; he who gives, with liberality; he who leads, with diligence; he who shows mercy, with cheerfulness.”                            {Romans 12:6-8}</a:t>
            </a:r>
          </a:p>
        </p:txBody>
      </p:sp>
      <p:sp>
        <p:nvSpPr>
          <p:cNvPr id="5" name="Rectangle 2"/>
          <p:cNvSpPr txBox="1">
            <a:spLocks noChangeArrowheads="1"/>
          </p:cNvSpPr>
          <p:nvPr/>
        </p:nvSpPr>
        <p:spPr>
          <a:xfrm>
            <a:off x="6858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C. Further: </a:t>
            </a:r>
            <a:r>
              <a:rPr kumimoji="0" lang="en-US" sz="3600" b="1" i="0" u="sng"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Grace Upon Grace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mt1.jpg                                                        00022EE5Macintosh HD                   B7464D7A:"/>
          <p:cNvPicPr>
            <a:picLocks noGrp="1" noChangeAspect="1" noChangeArrowheads="1"/>
          </p:cNvPicPr>
          <p:nvPr>
            <p:ph idx="1"/>
          </p:nvPr>
        </p:nvPicPr>
        <p:blipFill>
          <a:blip r:embed="rId3" cstate="print">
            <a:lum bright="-20000"/>
          </a:blip>
          <a:srcRect/>
          <a:stretch>
            <a:fillRect/>
          </a:stretch>
        </p:blipFill>
        <p:spPr>
          <a:xfrm>
            <a:off x="0" y="0"/>
            <a:ext cx="9144000" cy="6858000"/>
          </a:xfrm>
        </p:spPr>
      </p:pic>
      <p:sp>
        <p:nvSpPr>
          <p:cNvPr id="41987" name="Rectangle 2"/>
          <p:cNvSpPr>
            <a:spLocks noGrp="1" noChangeArrowheads="1"/>
          </p:cNvSpPr>
          <p:nvPr>
            <p:ph type="title"/>
          </p:nvPr>
        </p:nvSpPr>
        <p:spPr>
          <a:xfrm>
            <a:off x="5715000" y="4953000"/>
            <a:ext cx="2514600" cy="1143000"/>
          </a:xfrm>
        </p:spPr>
        <p:txBody>
          <a:bodyPr/>
          <a:lstStyle/>
          <a:p>
            <a:pPr algn="l" eaLnBrk="1" hangingPunct="1"/>
            <a:r>
              <a:rPr lang="en-US" sz="3200" b="1" dirty="0" smtClean="0">
                <a:solidFill>
                  <a:srgbClr val="C7B9D5"/>
                </a:solidFill>
                <a:latin typeface="Arial" pitchFamily="34" charset="0"/>
                <a:cs typeface="Arial" pitchFamily="34" charset="0"/>
              </a:rPr>
              <a:t>  </a:t>
            </a:r>
            <a:r>
              <a:rPr lang="en-US" sz="3600" b="1" dirty="0" smtClean="0">
                <a:solidFill>
                  <a:srgbClr val="C7B9D5"/>
                </a:solidFill>
                <a:latin typeface="Arial" pitchFamily="34" charset="0"/>
                <a:cs typeface="Arial" pitchFamily="34" charset="0"/>
              </a:rPr>
              <a:t>Invitation</a:t>
            </a:r>
            <a:endParaRPr lang="en-US" sz="3200" b="1" dirty="0" smtClean="0">
              <a:solidFill>
                <a:srgbClr val="C7B9D5"/>
              </a:solidFill>
              <a:latin typeface="Arial" pitchFamily="34" charset="0"/>
              <a:cs typeface="Arial" pitchFamily="34" charset="0"/>
            </a:endParaRPr>
          </a:p>
        </p:txBody>
      </p:sp>
      <p:sp>
        <p:nvSpPr>
          <p:cNvPr id="41988" name="Text Box 7"/>
          <p:cNvSpPr txBox="1">
            <a:spLocks noChangeArrowheads="1"/>
          </p:cNvSpPr>
          <p:nvPr/>
        </p:nvSpPr>
        <p:spPr bwMode="auto">
          <a:xfrm>
            <a:off x="838200" y="838200"/>
            <a:ext cx="7467600" cy="1815882"/>
          </a:xfrm>
          <a:prstGeom prst="rect">
            <a:avLst/>
          </a:prstGeom>
          <a:noFill/>
          <a:ln w="9525">
            <a:noFill/>
            <a:miter lim="800000"/>
            <a:headEnd/>
            <a:tailEnd/>
          </a:ln>
        </p:spPr>
        <p:txBody>
          <a:bodyPr>
            <a:spAutoFit/>
          </a:bodyPr>
          <a:lstStyle/>
          <a:p>
            <a:pPr eaLnBrk="1" hangingPunct="1">
              <a:spcBef>
                <a:spcPct val="20000"/>
              </a:spcBef>
            </a:pPr>
            <a:r>
              <a:rPr lang="en-US" sz="2800" b="1" i="1" dirty="0">
                <a:solidFill>
                  <a:srgbClr val="C7B9D5"/>
                </a:solidFill>
                <a:latin typeface="Arial" pitchFamily="34" charset="0"/>
                <a:cs typeface="Arial" pitchFamily="34" charset="0"/>
              </a:rPr>
              <a:t>Romans 1:17 – </a:t>
            </a:r>
            <a:r>
              <a:rPr lang="en-US" sz="2800" b="1" i="1" dirty="0">
                <a:solidFill>
                  <a:schemeClr val="tx2">
                    <a:lumMod val="20000"/>
                    <a:lumOff val="80000"/>
                  </a:schemeClr>
                </a:solidFill>
                <a:latin typeface="Arial" pitchFamily="34" charset="0"/>
                <a:cs typeface="Arial" pitchFamily="34" charset="0"/>
              </a:rPr>
              <a:t>For in it the righteousness of God is revealed from</a:t>
            </a:r>
            <a:r>
              <a:rPr lang="en-US" sz="2800" b="1" i="1" dirty="0">
                <a:solidFill>
                  <a:schemeClr val="bg1"/>
                </a:solidFill>
                <a:latin typeface="Arial" pitchFamily="34" charset="0"/>
                <a:cs typeface="Arial" pitchFamily="34" charset="0"/>
              </a:rPr>
              <a:t> </a:t>
            </a:r>
            <a:r>
              <a:rPr lang="en-US" sz="2800" b="1" i="1" dirty="0">
                <a:solidFill>
                  <a:srgbClr val="C7B9D5"/>
                </a:solidFill>
                <a:latin typeface="Arial" pitchFamily="34" charset="0"/>
                <a:cs typeface="Arial" pitchFamily="34" charset="0"/>
              </a:rPr>
              <a:t>faith to faith; </a:t>
            </a:r>
            <a:r>
              <a:rPr lang="en-US" sz="2800" b="1" i="1" dirty="0">
                <a:solidFill>
                  <a:schemeClr val="tx2">
                    <a:lumMod val="20000"/>
                    <a:lumOff val="80000"/>
                  </a:schemeClr>
                </a:solidFill>
                <a:latin typeface="Arial" pitchFamily="34" charset="0"/>
                <a:cs typeface="Arial" pitchFamily="34" charset="0"/>
              </a:rPr>
              <a:t>as it is written, “But the righteous man shall live by faith.”</a:t>
            </a:r>
            <a:endParaRPr lang="en-US" sz="2800" i="1" dirty="0">
              <a:solidFill>
                <a:schemeClr val="tx2">
                  <a:lumMod val="20000"/>
                  <a:lumOff val="80000"/>
                </a:schemeClr>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mt1.jpg                                                        00022EE5Macintosh HD                   B7464D7A:"/>
          <p:cNvPicPr>
            <a:picLocks noGrp="1" noChangeAspect="1" noChangeArrowheads="1"/>
          </p:cNvPicPr>
          <p:nvPr>
            <p:ph idx="1"/>
          </p:nvPr>
        </p:nvPicPr>
        <p:blipFill>
          <a:blip r:embed="rId3" cstate="print">
            <a:lum bright="-20000"/>
          </a:blip>
          <a:srcRect/>
          <a:stretch>
            <a:fillRect/>
          </a:stretch>
        </p:blipFill>
        <p:spPr>
          <a:xfrm>
            <a:off x="0" y="0"/>
            <a:ext cx="9144000" cy="6858000"/>
          </a:xfrm>
        </p:spPr>
      </p:pic>
      <p:sp>
        <p:nvSpPr>
          <p:cNvPr id="41987" name="Rectangle 2"/>
          <p:cNvSpPr>
            <a:spLocks noGrp="1" noChangeArrowheads="1"/>
          </p:cNvSpPr>
          <p:nvPr>
            <p:ph type="title"/>
          </p:nvPr>
        </p:nvSpPr>
        <p:spPr>
          <a:xfrm>
            <a:off x="5715000" y="4953000"/>
            <a:ext cx="2514600" cy="1143000"/>
          </a:xfrm>
        </p:spPr>
        <p:txBody>
          <a:bodyPr>
            <a:normAutofit/>
          </a:bodyPr>
          <a:lstStyle/>
          <a:p>
            <a:pPr algn="l" eaLnBrk="1" hangingPunct="1"/>
            <a:r>
              <a:rPr lang="en-US" sz="3200" b="1" dirty="0" smtClean="0">
                <a:solidFill>
                  <a:srgbClr val="C7B9D5"/>
                </a:solidFill>
                <a:latin typeface="Arial" pitchFamily="34" charset="0"/>
                <a:cs typeface="Arial" pitchFamily="34" charset="0"/>
              </a:rPr>
              <a:t>  Invitation</a:t>
            </a:r>
          </a:p>
        </p:txBody>
      </p:sp>
      <p:sp>
        <p:nvSpPr>
          <p:cNvPr id="41988" name="Text Box 7"/>
          <p:cNvSpPr txBox="1">
            <a:spLocks noChangeArrowheads="1"/>
          </p:cNvSpPr>
          <p:nvPr/>
        </p:nvSpPr>
        <p:spPr bwMode="auto">
          <a:xfrm>
            <a:off x="838200" y="304800"/>
            <a:ext cx="7467600" cy="4031873"/>
          </a:xfrm>
          <a:prstGeom prst="rect">
            <a:avLst/>
          </a:prstGeom>
          <a:noFill/>
          <a:ln w="9525">
            <a:noFill/>
            <a:miter lim="800000"/>
            <a:headEnd/>
            <a:tailEnd/>
          </a:ln>
        </p:spPr>
        <p:txBody>
          <a:bodyPr>
            <a:spAutoFit/>
          </a:bodyPr>
          <a:lstStyle/>
          <a:p>
            <a:pPr>
              <a:spcBef>
                <a:spcPct val="20000"/>
              </a:spcBef>
            </a:pPr>
            <a:r>
              <a:rPr lang="en-US" sz="3200" b="1" i="1" dirty="0" smtClean="0">
                <a:solidFill>
                  <a:srgbClr val="C7B9D5"/>
                </a:solidFill>
                <a:latin typeface="Arial" pitchFamily="34" charset="0"/>
                <a:cs typeface="Arial" pitchFamily="34" charset="0"/>
              </a:rPr>
              <a:t>Hebrews 13:5,6– </a:t>
            </a:r>
            <a:r>
              <a:rPr lang="en-US" sz="3200" b="1" i="1" dirty="0" smtClean="0">
                <a:solidFill>
                  <a:schemeClr val="tx2">
                    <a:lumMod val="40000"/>
                    <a:lumOff val="60000"/>
                  </a:schemeClr>
                </a:solidFill>
                <a:latin typeface="Arial" pitchFamily="34" charset="0"/>
                <a:cs typeface="Arial" pitchFamily="34" charset="0"/>
              </a:rPr>
              <a:t>“Let your conduct be without covetousness; be content with such things as you have. For He Himself has said, I will</a:t>
            </a:r>
            <a:r>
              <a:rPr lang="en-US" sz="3200" b="1" i="1" dirty="0" smtClean="0">
                <a:solidFill>
                  <a:schemeClr val="bg1"/>
                </a:solidFill>
                <a:latin typeface="Arial" pitchFamily="34" charset="0"/>
                <a:cs typeface="Arial" pitchFamily="34" charset="0"/>
              </a:rPr>
              <a:t> </a:t>
            </a:r>
            <a:r>
              <a:rPr lang="en-US" sz="3200" b="1" u="sng" dirty="0" smtClean="0">
                <a:solidFill>
                  <a:srgbClr val="C7B9D5"/>
                </a:solidFill>
                <a:latin typeface="Arial" pitchFamily="34" charset="0"/>
                <a:cs typeface="Arial" pitchFamily="34" charset="0"/>
              </a:rPr>
              <a:t>never leave you nor forsake you</a:t>
            </a:r>
            <a:r>
              <a:rPr lang="en-US" sz="3200" b="1" i="1" dirty="0" smtClean="0">
                <a:solidFill>
                  <a:srgbClr val="C7B9D5"/>
                </a:solidFill>
                <a:latin typeface="Arial" pitchFamily="34" charset="0"/>
                <a:cs typeface="Arial" pitchFamily="34" charset="0"/>
              </a:rPr>
              <a:t>.</a:t>
            </a:r>
            <a:r>
              <a:rPr lang="en-US" sz="3200" b="1" i="1" dirty="0" smtClean="0">
                <a:solidFill>
                  <a:schemeClr val="bg1"/>
                </a:solidFill>
                <a:latin typeface="Arial" pitchFamily="34" charset="0"/>
                <a:cs typeface="Arial" pitchFamily="34" charset="0"/>
              </a:rPr>
              <a:t> </a:t>
            </a:r>
            <a:r>
              <a:rPr lang="en-US" sz="3200" b="1" i="1" dirty="0" smtClean="0">
                <a:solidFill>
                  <a:schemeClr val="tx2">
                    <a:lumMod val="40000"/>
                    <a:lumOff val="60000"/>
                  </a:schemeClr>
                </a:solidFill>
                <a:latin typeface="Arial" pitchFamily="34" charset="0"/>
                <a:cs typeface="Arial" pitchFamily="34" charset="0"/>
              </a:rPr>
              <a:t>So we may boldly say:</a:t>
            </a:r>
            <a:r>
              <a:rPr lang="en-US" sz="3200" b="1" i="1" dirty="0" smtClean="0">
                <a:solidFill>
                  <a:schemeClr val="bg1"/>
                </a:solidFill>
                <a:latin typeface="Arial" pitchFamily="34" charset="0"/>
                <a:cs typeface="Arial" pitchFamily="34" charset="0"/>
              </a:rPr>
              <a:t> </a:t>
            </a:r>
            <a:r>
              <a:rPr lang="en-US" sz="3200" b="1" i="1" dirty="0" smtClean="0">
                <a:solidFill>
                  <a:schemeClr val="tx2">
                    <a:lumMod val="40000"/>
                    <a:lumOff val="60000"/>
                  </a:schemeClr>
                </a:solidFill>
                <a:latin typeface="Arial" pitchFamily="34" charset="0"/>
                <a:cs typeface="Arial" pitchFamily="34" charset="0"/>
              </a:rPr>
              <a:t>"The</a:t>
            </a:r>
            <a:r>
              <a:rPr lang="en-US" sz="3200" b="1" i="1" dirty="0" smtClean="0">
                <a:solidFill>
                  <a:schemeClr val="bg1"/>
                </a:solidFill>
                <a:latin typeface="Arial" pitchFamily="34" charset="0"/>
                <a:cs typeface="Arial" pitchFamily="34" charset="0"/>
              </a:rPr>
              <a:t> </a:t>
            </a:r>
            <a:r>
              <a:rPr lang="en-US" sz="3200" b="1" u="sng" dirty="0" smtClean="0">
                <a:solidFill>
                  <a:srgbClr val="C7B9D5"/>
                </a:solidFill>
                <a:latin typeface="Arial" pitchFamily="34" charset="0"/>
                <a:cs typeface="Arial" pitchFamily="34" charset="0"/>
              </a:rPr>
              <a:t>LORD is my helper</a:t>
            </a:r>
            <a:r>
              <a:rPr lang="en-US" sz="3200" b="1" i="1" dirty="0" smtClean="0">
                <a:solidFill>
                  <a:srgbClr val="C7B9D5"/>
                </a:solidFill>
                <a:latin typeface="Arial" pitchFamily="34" charset="0"/>
                <a:cs typeface="Arial" pitchFamily="34" charset="0"/>
              </a:rPr>
              <a:t>;</a:t>
            </a:r>
            <a:r>
              <a:rPr lang="en-US" sz="3200" b="1" i="1" dirty="0" smtClean="0">
                <a:solidFill>
                  <a:schemeClr val="bg1"/>
                </a:solidFill>
                <a:latin typeface="Arial" pitchFamily="34" charset="0"/>
                <a:cs typeface="Arial" pitchFamily="34" charset="0"/>
              </a:rPr>
              <a:t> </a:t>
            </a:r>
            <a:r>
              <a:rPr lang="en-US" sz="3200" b="1" i="1" dirty="0" smtClean="0">
                <a:solidFill>
                  <a:schemeClr val="tx2">
                    <a:lumMod val="40000"/>
                    <a:lumOff val="60000"/>
                  </a:schemeClr>
                </a:solidFill>
                <a:latin typeface="Arial" pitchFamily="34" charset="0"/>
                <a:cs typeface="Arial" pitchFamily="34" charset="0"/>
              </a:rPr>
              <a:t>I will not fear. What can man do to me?”</a:t>
            </a:r>
            <a:endParaRPr lang="en-US" sz="3200" i="1" dirty="0">
              <a:solidFill>
                <a:schemeClr val="tx2">
                  <a:lumMod val="40000"/>
                  <a:lumOff val="60000"/>
                </a:schemeClr>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705600" cy="1143000"/>
          </a:xfrm>
        </p:spPr>
        <p:txBody>
          <a:bodyPr/>
          <a:lstStyle/>
          <a:p>
            <a:r>
              <a:rPr lang="en-US" b="1" u="sng" dirty="0" smtClean="0">
                <a:latin typeface="Arial" pitchFamily="34" charset="0"/>
                <a:cs typeface="Arial" pitchFamily="34" charset="0"/>
              </a:rPr>
              <a:t>Introduction</a:t>
            </a:r>
            <a:endParaRPr lang="en-US" b="1" u="sng" dirty="0">
              <a:latin typeface="Arial" pitchFamily="34" charset="0"/>
              <a:cs typeface="Arial" pitchFamily="34" charset="0"/>
            </a:endParaRPr>
          </a:p>
        </p:txBody>
      </p:sp>
      <p:sp>
        <p:nvSpPr>
          <p:cNvPr id="3" name="Content Placeholder 2"/>
          <p:cNvSpPr>
            <a:spLocks noGrp="1"/>
          </p:cNvSpPr>
          <p:nvPr>
            <p:ph idx="1"/>
          </p:nvPr>
        </p:nvSpPr>
        <p:spPr>
          <a:xfrm>
            <a:off x="2514600" y="1600200"/>
            <a:ext cx="6172200" cy="4525963"/>
          </a:xfrm>
        </p:spPr>
        <p:txBody>
          <a:bodyPr/>
          <a:lstStyle/>
          <a:p>
            <a:r>
              <a:rPr lang="en-US" dirty="0" smtClean="0">
                <a:latin typeface="Arial" pitchFamily="34" charset="0"/>
                <a:cs typeface="Arial" pitchFamily="34" charset="0"/>
              </a:rPr>
              <a:t>Paul made </a:t>
            </a:r>
            <a:r>
              <a:rPr lang="en-US" b="1" u="sng" dirty="0" smtClean="0">
                <a:latin typeface="Arial" pitchFamily="34" charset="0"/>
                <a:cs typeface="Arial" pitchFamily="34" charset="0"/>
              </a:rPr>
              <a:t>two</a:t>
            </a:r>
            <a:r>
              <a:rPr lang="en-US" dirty="0" smtClean="0">
                <a:latin typeface="Arial" pitchFamily="34" charset="0"/>
                <a:cs typeface="Arial" pitchFamily="34" charset="0"/>
              </a:rPr>
              <a:t> statements:</a:t>
            </a:r>
          </a:p>
          <a:p>
            <a:pPr lvl="1"/>
            <a:r>
              <a:rPr lang="en-US" b="1" i="1" dirty="0" smtClean="0">
                <a:solidFill>
                  <a:srgbClr val="0000FF"/>
                </a:solidFill>
                <a:latin typeface="Arial" pitchFamily="34" charset="0"/>
                <a:cs typeface="Arial" pitchFamily="34" charset="0"/>
              </a:rPr>
              <a:t>“Strengthening the souls of the disciples, exhorting them to continue in the faith, and saying, ‘We must </a:t>
            </a:r>
            <a:r>
              <a:rPr lang="en-US" b="1" i="1" u="sng" dirty="0" smtClean="0">
                <a:solidFill>
                  <a:srgbClr val="0000FF"/>
                </a:solidFill>
                <a:latin typeface="Arial" pitchFamily="34" charset="0"/>
                <a:cs typeface="Arial" pitchFamily="34" charset="0"/>
              </a:rPr>
              <a:t>through many tribulations</a:t>
            </a:r>
            <a:r>
              <a:rPr lang="en-US" b="1" i="1" dirty="0" smtClean="0">
                <a:solidFill>
                  <a:srgbClr val="0000FF"/>
                </a:solidFill>
                <a:latin typeface="Arial" pitchFamily="34" charset="0"/>
                <a:cs typeface="Arial" pitchFamily="34" charset="0"/>
              </a:rPr>
              <a:t> enter the kingdom of God.’” {Acts 14:22}</a:t>
            </a:r>
          </a:p>
        </p:txBody>
      </p:sp>
      <p:pic>
        <p:nvPicPr>
          <p:cNvPr id="1026" name="Picture 2"/>
          <p:cNvPicPr>
            <a:picLocks noChangeAspect="1" noChangeArrowheads="1"/>
          </p:cNvPicPr>
          <p:nvPr/>
        </p:nvPicPr>
        <p:blipFill>
          <a:blip r:embed="rId3" cstate="print"/>
          <a:srcRect/>
          <a:stretch>
            <a:fillRect/>
          </a:stretch>
        </p:blipFill>
        <p:spPr bwMode="auto">
          <a:xfrm>
            <a:off x="533400" y="2438400"/>
            <a:ext cx="1594424" cy="17827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705600" cy="1143000"/>
          </a:xfrm>
        </p:spPr>
        <p:txBody>
          <a:bodyPr/>
          <a:lstStyle/>
          <a:p>
            <a:r>
              <a:rPr lang="en-US" b="1" u="sng" dirty="0" smtClean="0">
                <a:latin typeface="Arial" pitchFamily="34" charset="0"/>
                <a:cs typeface="Arial" pitchFamily="34" charset="0"/>
              </a:rPr>
              <a:t>Introduction</a:t>
            </a:r>
            <a:endParaRPr lang="en-US" b="1" u="sng" dirty="0">
              <a:latin typeface="Arial" pitchFamily="34" charset="0"/>
              <a:cs typeface="Arial" pitchFamily="34" charset="0"/>
            </a:endParaRPr>
          </a:p>
        </p:txBody>
      </p:sp>
      <p:sp>
        <p:nvSpPr>
          <p:cNvPr id="3" name="Content Placeholder 2"/>
          <p:cNvSpPr>
            <a:spLocks noGrp="1"/>
          </p:cNvSpPr>
          <p:nvPr>
            <p:ph idx="1"/>
          </p:nvPr>
        </p:nvSpPr>
        <p:spPr>
          <a:xfrm>
            <a:off x="2514600" y="1600200"/>
            <a:ext cx="6172200" cy="4876800"/>
          </a:xfrm>
        </p:spPr>
        <p:txBody>
          <a:bodyPr>
            <a:normAutofit/>
          </a:bodyPr>
          <a:lstStyle/>
          <a:p>
            <a:r>
              <a:rPr lang="en-US" dirty="0" smtClean="0">
                <a:latin typeface="Arial" pitchFamily="34" charset="0"/>
                <a:cs typeface="Arial" pitchFamily="34" charset="0"/>
              </a:rPr>
              <a:t>Paul made </a:t>
            </a:r>
            <a:r>
              <a:rPr lang="en-US" b="1" u="sng" dirty="0" smtClean="0">
                <a:latin typeface="Arial" pitchFamily="34" charset="0"/>
                <a:cs typeface="Arial" pitchFamily="34" charset="0"/>
              </a:rPr>
              <a:t>two</a:t>
            </a:r>
            <a:r>
              <a:rPr lang="en-US" dirty="0" smtClean="0">
                <a:latin typeface="Arial" pitchFamily="34" charset="0"/>
                <a:cs typeface="Arial" pitchFamily="34" charset="0"/>
              </a:rPr>
              <a:t> statements:</a:t>
            </a:r>
          </a:p>
          <a:p>
            <a:pPr lvl="1"/>
            <a:r>
              <a:rPr lang="en-US" b="1" i="1" dirty="0" smtClean="0">
                <a:solidFill>
                  <a:srgbClr val="0000FF"/>
                </a:solidFill>
                <a:latin typeface="Arial" pitchFamily="34" charset="0"/>
                <a:cs typeface="Arial" pitchFamily="34" charset="0"/>
              </a:rPr>
              <a:t>“For God has </a:t>
            </a:r>
            <a:r>
              <a:rPr lang="en-US" b="1" i="1" u="sng" dirty="0" smtClean="0">
                <a:solidFill>
                  <a:srgbClr val="0000FF"/>
                </a:solidFill>
                <a:latin typeface="Arial" pitchFamily="34" charset="0"/>
                <a:cs typeface="Arial" pitchFamily="34" charset="0"/>
              </a:rPr>
              <a:t>not given us a spirit of fear</a:t>
            </a:r>
            <a:r>
              <a:rPr lang="en-US" b="1" i="1" dirty="0" smtClean="0">
                <a:solidFill>
                  <a:srgbClr val="0000FF"/>
                </a:solidFill>
                <a:latin typeface="Arial" pitchFamily="34" charset="0"/>
                <a:cs typeface="Arial" pitchFamily="34" charset="0"/>
              </a:rPr>
              <a:t>, but of power and of love and of a sound mind.” {2 Timothy 1:7}</a:t>
            </a:r>
          </a:p>
          <a:p>
            <a:pPr>
              <a:spcBef>
                <a:spcPts val="1200"/>
              </a:spcBef>
            </a:pPr>
            <a:r>
              <a:rPr lang="en-US" b="1" dirty="0" smtClean="0">
                <a:latin typeface="Arial" pitchFamily="34" charset="0"/>
                <a:cs typeface="Arial" pitchFamily="34" charset="0"/>
              </a:rPr>
              <a:t>In this lesson, we want to show the depth of the valley and the magnitude of God’s grace.</a:t>
            </a:r>
          </a:p>
        </p:txBody>
      </p:sp>
      <p:pic>
        <p:nvPicPr>
          <p:cNvPr id="1026" name="Picture 2"/>
          <p:cNvPicPr>
            <a:picLocks noChangeAspect="1" noChangeArrowheads="1"/>
          </p:cNvPicPr>
          <p:nvPr/>
        </p:nvPicPr>
        <p:blipFill>
          <a:blip r:embed="rId3" cstate="print"/>
          <a:srcRect/>
          <a:stretch>
            <a:fillRect/>
          </a:stretch>
        </p:blipFill>
        <p:spPr bwMode="auto">
          <a:xfrm>
            <a:off x="533400" y="2362200"/>
            <a:ext cx="1458124" cy="16303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c3.jpg                                                        00022EE5Macintosh HD                   B7464D7A:"/>
          <p:cNvPicPr>
            <a:picLocks noGrp="1" noChangeAspect="1" noChangeArrowheads="1"/>
          </p:cNvPicPr>
          <p:nvPr>
            <p:ph sz="half" idx="2"/>
          </p:nvPr>
        </p:nvPicPr>
        <p:blipFill>
          <a:blip r:embed="rId3" cstate="print"/>
          <a:srcRect/>
          <a:stretch>
            <a:fillRect/>
          </a:stretch>
        </p:blipFill>
        <p:spPr>
          <a:xfrm>
            <a:off x="4608513" y="0"/>
            <a:ext cx="4535487" cy="6858000"/>
          </a:xfrm>
        </p:spPr>
      </p:pic>
      <p:sp>
        <p:nvSpPr>
          <p:cNvPr id="8195" name="Rectangle 2"/>
          <p:cNvSpPr>
            <a:spLocks noGrp="1" noChangeArrowheads="1"/>
          </p:cNvSpPr>
          <p:nvPr>
            <p:ph type="title"/>
          </p:nvPr>
        </p:nvSpPr>
        <p:spPr>
          <a:xfrm>
            <a:off x="1644650" y="304800"/>
            <a:ext cx="5943600" cy="1143000"/>
          </a:xfrm>
        </p:spPr>
        <p:txBody>
          <a:bodyPr/>
          <a:lstStyle/>
          <a:p>
            <a:pPr algn="l" eaLnBrk="1" hangingPunct="1"/>
            <a:r>
              <a:rPr lang="en-US" sz="3600" b="1" dirty="0" smtClean="0">
                <a:latin typeface="Arial" pitchFamily="34" charset="0"/>
                <a:cs typeface="Arial" pitchFamily="34" charset="0"/>
              </a:rPr>
              <a:t>A. How </a:t>
            </a:r>
            <a:r>
              <a:rPr lang="en-US" sz="3600" b="1" dirty="0" smtClean="0">
                <a:latin typeface="Arial" pitchFamily="34" charset="0"/>
                <a:cs typeface="Arial" pitchFamily="34" charset="0"/>
              </a:rPr>
              <a:t>Dark </a:t>
            </a:r>
            <a:r>
              <a:rPr lang="en-US" sz="3600" b="1" dirty="0" smtClean="0">
                <a:latin typeface="Arial" pitchFamily="34" charset="0"/>
                <a:cs typeface="Arial" pitchFamily="34" charset="0"/>
              </a:rPr>
              <a:t>the Valley</a:t>
            </a:r>
            <a:endParaRPr lang="en-US" b="1" dirty="0" smtClean="0">
              <a:latin typeface="Arial" pitchFamily="34" charset="0"/>
              <a:cs typeface="Arial" pitchFamily="34" charset="0"/>
            </a:endParaRPr>
          </a:p>
        </p:txBody>
      </p:sp>
      <p:sp>
        <p:nvSpPr>
          <p:cNvPr id="8196" name="Rectangle 3"/>
          <p:cNvSpPr>
            <a:spLocks noGrp="1" noChangeArrowheads="1"/>
          </p:cNvSpPr>
          <p:nvPr>
            <p:ph type="body" sz="half" idx="1"/>
          </p:nvPr>
        </p:nvSpPr>
        <p:spPr>
          <a:xfrm>
            <a:off x="685800" y="2057400"/>
            <a:ext cx="3810000" cy="4038600"/>
          </a:xfrm>
          <a:solidFill>
            <a:srgbClr val="BFBFBF">
              <a:alpha val="80000"/>
            </a:srgbClr>
          </a:solidFill>
          <a:ln w="28575">
            <a:solidFill>
              <a:srgbClr val="0000FF"/>
            </a:solidFill>
          </a:ln>
        </p:spPr>
        <p:txBody>
          <a:bodyPr/>
          <a:lstStyle/>
          <a:p>
            <a:pPr eaLnBrk="1" hangingPunct="1">
              <a:buFontTx/>
              <a:buNone/>
            </a:pPr>
            <a:r>
              <a:rPr lang="en-US" sz="2800" b="1" i="1" dirty="0" smtClean="0">
                <a:solidFill>
                  <a:srgbClr val="0000FF"/>
                </a:solidFill>
                <a:latin typeface="Arial" pitchFamily="34" charset="0"/>
                <a:cs typeface="Arial" pitchFamily="34" charset="0"/>
              </a:rPr>
              <a:t>    Matthew 27:46 – </a:t>
            </a:r>
          </a:p>
          <a:p>
            <a:pPr eaLnBrk="1" hangingPunct="1">
              <a:buFontTx/>
              <a:buNone/>
            </a:pPr>
            <a:r>
              <a:rPr lang="en-US" sz="2800" b="1" i="1" dirty="0" smtClean="0">
                <a:solidFill>
                  <a:srgbClr val="0000FF"/>
                </a:solidFill>
                <a:latin typeface="Arial" pitchFamily="34" charset="0"/>
                <a:cs typeface="Arial" pitchFamily="34" charset="0"/>
              </a:rPr>
              <a:t>    “And about the ninth hour Jesus cried out with a loud voice, saying,.. </a:t>
            </a:r>
            <a:r>
              <a:rPr lang="en-US" sz="2800" b="1" i="1" dirty="0" smtClean="0">
                <a:solidFill>
                  <a:srgbClr val="0000FF"/>
                </a:solidFill>
                <a:latin typeface="Arial" pitchFamily="34" charset="0"/>
                <a:cs typeface="Arial" pitchFamily="34" charset="0"/>
              </a:rPr>
              <a:t>‘My </a:t>
            </a:r>
            <a:r>
              <a:rPr lang="en-US" sz="2800" b="1" i="1" dirty="0" smtClean="0">
                <a:solidFill>
                  <a:srgbClr val="0000FF"/>
                </a:solidFill>
                <a:latin typeface="Arial" pitchFamily="34" charset="0"/>
                <a:cs typeface="Arial" pitchFamily="34" charset="0"/>
              </a:rPr>
              <a:t>God, My God, why hast Thou </a:t>
            </a:r>
            <a:r>
              <a:rPr lang="en-US" sz="2800" b="1" u="sng" dirty="0" smtClean="0">
                <a:solidFill>
                  <a:srgbClr val="0000FF"/>
                </a:solidFill>
                <a:latin typeface="Arial" pitchFamily="34" charset="0"/>
                <a:cs typeface="Arial" pitchFamily="34" charset="0"/>
              </a:rPr>
              <a:t>forsaken</a:t>
            </a:r>
            <a:r>
              <a:rPr lang="en-US" sz="2800" b="1" i="1" dirty="0" smtClean="0">
                <a:solidFill>
                  <a:srgbClr val="0000FF"/>
                </a:solidFill>
                <a:latin typeface="Arial" pitchFamily="34" charset="0"/>
                <a:cs typeface="Arial" pitchFamily="34" charset="0"/>
              </a:rPr>
              <a:t> Me</a:t>
            </a:r>
            <a:r>
              <a:rPr lang="en-US" sz="2800" b="1" i="1" dirty="0" smtClean="0">
                <a:solidFill>
                  <a:srgbClr val="0000FF"/>
                </a:solidFill>
                <a:latin typeface="Arial" pitchFamily="34" charset="0"/>
                <a:cs typeface="Arial" pitchFamily="34" charset="0"/>
              </a:rPr>
              <a:t>?’”</a:t>
            </a:r>
            <a:endParaRPr lang="en-US" sz="2800" i="1" dirty="0" smtClean="0">
              <a:solidFill>
                <a:srgbClr val="0000FF"/>
              </a:solidFill>
              <a:latin typeface="Arial" pitchFamily="34" charset="0"/>
              <a:cs typeface="Arial" pitchFamily="34" charset="0"/>
            </a:endParaRPr>
          </a:p>
        </p:txBody>
      </p:sp>
      <p:sp>
        <p:nvSpPr>
          <p:cNvPr id="8197" name="Rectangle 6"/>
          <p:cNvSpPr>
            <a:spLocks noChangeArrowheads="1"/>
          </p:cNvSpPr>
          <p:nvPr/>
        </p:nvSpPr>
        <p:spPr bwMode="auto">
          <a:xfrm>
            <a:off x="2286000" y="762000"/>
            <a:ext cx="1981200" cy="1143000"/>
          </a:xfrm>
          <a:prstGeom prst="rect">
            <a:avLst/>
          </a:prstGeom>
          <a:noFill/>
          <a:ln w="9525">
            <a:noFill/>
            <a:miter lim="800000"/>
            <a:headEnd/>
            <a:tailEnd/>
          </a:ln>
        </p:spPr>
        <p:txBody>
          <a:bodyPr anchor="ctr"/>
          <a:lstStyle/>
          <a:p>
            <a:pPr eaLnBrk="1" hangingPunct="1"/>
            <a:r>
              <a:rPr lang="en-US" sz="3600" b="1" dirty="0">
                <a:latin typeface="Arial" pitchFamily="34" charset="0"/>
                <a:cs typeface="Arial" pitchFamily="34" charset="0"/>
              </a:rPr>
              <a:t>Can </a:t>
            </a:r>
            <a:r>
              <a:rPr lang="en-US" sz="3600" b="1" dirty="0" smtClean="0">
                <a:latin typeface="Arial" pitchFamily="34" charset="0"/>
                <a:cs typeface="Arial" pitchFamily="34" charset="0"/>
              </a:rPr>
              <a:t>Be!</a:t>
            </a:r>
            <a:endParaRPr lang="en-US" sz="4400" b="1"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20000" cy="1143000"/>
          </a:xfrm>
          <a:noFill/>
          <a:ln w="38100">
            <a:noFill/>
          </a:ln>
        </p:spPr>
        <p:txBody>
          <a:bodyPr>
            <a:normAutofit/>
          </a:bodyPr>
          <a:lstStyle/>
          <a:p>
            <a:r>
              <a:rPr lang="en-US" sz="4000" b="1" dirty="0" smtClean="0">
                <a:latin typeface="Arial" pitchFamily="34" charset="0"/>
                <a:cs typeface="Arial" pitchFamily="34" charset="0"/>
              </a:rPr>
              <a:t>How Dark </a:t>
            </a:r>
            <a:r>
              <a:rPr lang="en-US" sz="4000" b="1" dirty="0" smtClean="0">
                <a:latin typeface="Arial" pitchFamily="34" charset="0"/>
                <a:cs typeface="Arial" pitchFamily="34" charset="0"/>
              </a:rPr>
              <a:t>the Valley </a:t>
            </a:r>
            <a:r>
              <a:rPr lang="en-US" sz="4000" b="1" dirty="0" smtClean="0">
                <a:latin typeface="Arial" pitchFamily="34" charset="0"/>
                <a:cs typeface="Arial" pitchFamily="34" charset="0"/>
              </a:rPr>
              <a:t>Can Be</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2438400" y="1600200"/>
            <a:ext cx="6248400" cy="4525963"/>
          </a:xfrm>
        </p:spPr>
        <p:txBody>
          <a:bodyPr/>
          <a:lstStyle/>
          <a:p>
            <a:pPr>
              <a:spcBef>
                <a:spcPts val="1200"/>
              </a:spcBef>
            </a:pPr>
            <a:r>
              <a:rPr lang="en-US" dirty="0" smtClean="0">
                <a:latin typeface="Arial" pitchFamily="34" charset="0"/>
                <a:cs typeface="Arial" pitchFamily="34" charset="0"/>
              </a:rPr>
              <a:t>The words used in the Bible </a:t>
            </a:r>
            <a:r>
              <a:rPr lang="en-US" dirty="0" smtClean="0">
                <a:latin typeface="Arial" pitchFamily="34" charset="0"/>
                <a:cs typeface="Arial" pitchFamily="34" charset="0"/>
              </a:rPr>
              <a:t>convey tremendous ideas.</a:t>
            </a:r>
          </a:p>
          <a:p>
            <a:pPr>
              <a:spcBef>
                <a:spcPts val="1200"/>
              </a:spcBef>
            </a:pPr>
            <a:r>
              <a:rPr lang="en-US" dirty="0" smtClean="0">
                <a:latin typeface="Arial" pitchFamily="34" charset="0"/>
                <a:cs typeface="Arial" pitchFamily="34" charset="0"/>
              </a:rPr>
              <a:t>The word </a:t>
            </a:r>
            <a:r>
              <a:rPr lang="en-US" b="1" i="1" u="sng" dirty="0" smtClean="0">
                <a:latin typeface="Arial" pitchFamily="34" charset="0"/>
                <a:cs typeface="Arial" pitchFamily="34" charset="0"/>
              </a:rPr>
              <a:t>forsake</a:t>
            </a:r>
            <a:r>
              <a:rPr lang="en-US" dirty="0" smtClean="0">
                <a:latin typeface="Arial" pitchFamily="34" charset="0"/>
                <a:cs typeface="Arial" pitchFamily="34" charset="0"/>
              </a:rPr>
              <a:t> needs </a:t>
            </a:r>
            <a:r>
              <a:rPr lang="en-US" dirty="0" smtClean="0">
                <a:latin typeface="Arial" pitchFamily="34" charset="0"/>
                <a:cs typeface="Arial" pitchFamily="34" charset="0"/>
              </a:rPr>
              <a:t>to be </a:t>
            </a:r>
            <a:r>
              <a:rPr lang="en-US" dirty="0" smtClean="0">
                <a:latin typeface="Arial" pitchFamily="34" charset="0"/>
                <a:cs typeface="Arial" pitchFamily="34" charset="0"/>
              </a:rPr>
              <a:t>explained in more ominous </a:t>
            </a:r>
            <a:r>
              <a:rPr lang="en-US" dirty="0" smtClean="0">
                <a:latin typeface="Arial" pitchFamily="34" charset="0"/>
                <a:cs typeface="Arial" pitchFamily="34" charset="0"/>
              </a:rPr>
              <a:t>terms.</a:t>
            </a:r>
          </a:p>
          <a:p>
            <a:pPr lvl="1">
              <a:spcBef>
                <a:spcPts val="1200"/>
              </a:spcBef>
            </a:pPr>
            <a:r>
              <a:rPr lang="en-US" b="1" dirty="0" smtClean="0">
                <a:solidFill>
                  <a:srgbClr val="0000FF"/>
                </a:solidFill>
                <a:latin typeface="Arial" pitchFamily="34" charset="0"/>
                <a:cs typeface="Arial" pitchFamily="34" charset="0"/>
              </a:rPr>
              <a:t>“To give up (something formerly held dear); renounce; abandon; leave altogether.”</a:t>
            </a:r>
            <a:endParaRPr lang="en-US"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solidFill>
            <a:schemeClr val="bg1">
              <a:lumMod val="75000"/>
            </a:schemeClr>
          </a:solidFill>
          <a:ln w="38100">
            <a:solidFill>
              <a:srgbClr val="0000FF"/>
            </a:solidFill>
          </a:ln>
        </p:spPr>
        <p:txBody>
          <a:bodyPr>
            <a:normAutofit/>
          </a:bodyPr>
          <a:lstStyle/>
          <a:p>
            <a:pPr marL="91440" indent="0">
              <a:spcBef>
                <a:spcPts val="1200"/>
              </a:spcBef>
              <a:buNone/>
            </a:pPr>
            <a:r>
              <a:rPr lang="en-US" sz="3200" i="1" dirty="0" smtClean="0">
                <a:solidFill>
                  <a:srgbClr val="0000FF"/>
                </a:solidFill>
                <a:latin typeface="Arial" pitchFamily="34" charset="0"/>
                <a:cs typeface="Arial" pitchFamily="34" charset="0"/>
              </a:rPr>
              <a:t>“For Demas has </a:t>
            </a:r>
            <a:r>
              <a:rPr lang="en-US" sz="3200" b="1" u="sng" dirty="0" smtClean="0">
                <a:solidFill>
                  <a:srgbClr val="0000FF"/>
                </a:solidFill>
                <a:latin typeface="Arial" pitchFamily="34" charset="0"/>
                <a:cs typeface="Arial" pitchFamily="34" charset="0"/>
              </a:rPr>
              <a:t>forsaken me</a:t>
            </a:r>
            <a:r>
              <a:rPr lang="en-US" sz="3200" i="1" dirty="0" smtClean="0">
                <a:solidFill>
                  <a:srgbClr val="0000FF"/>
                </a:solidFill>
                <a:latin typeface="Arial" pitchFamily="34" charset="0"/>
                <a:cs typeface="Arial" pitchFamily="34" charset="0"/>
              </a:rPr>
              <a:t>, having loved this present world, and has departed for Thessalonica…”                   {2 Timothy 4:10}</a:t>
            </a:r>
            <a:endParaRPr lang="en-US" sz="3200" i="1" dirty="0">
              <a:solidFill>
                <a:srgbClr val="0000FF"/>
              </a:solidFill>
              <a:latin typeface="Arial" pitchFamily="34" charset="0"/>
              <a:cs typeface="Arial" pitchFamily="34" charset="0"/>
            </a:endParaRPr>
          </a:p>
        </p:txBody>
      </p:sp>
      <p:sp>
        <p:nvSpPr>
          <p:cNvPr id="4" name="Content Placeholder 3"/>
          <p:cNvSpPr>
            <a:spLocks noGrp="1"/>
          </p:cNvSpPr>
          <p:nvPr>
            <p:ph sz="half" idx="2"/>
          </p:nvPr>
        </p:nvSpPr>
        <p:spPr>
          <a:solidFill>
            <a:schemeClr val="bg1">
              <a:lumMod val="75000"/>
            </a:schemeClr>
          </a:solidFill>
          <a:ln w="38100">
            <a:solidFill>
              <a:srgbClr val="0000FF"/>
            </a:solidFill>
          </a:ln>
        </p:spPr>
        <p:txBody>
          <a:bodyPr>
            <a:normAutofit/>
          </a:bodyPr>
          <a:lstStyle/>
          <a:p>
            <a:pPr marL="91440" indent="0">
              <a:buNone/>
            </a:pPr>
            <a:r>
              <a:rPr lang="en-US" sz="3200" i="1" dirty="0" smtClean="0">
                <a:solidFill>
                  <a:srgbClr val="0000FF"/>
                </a:solidFill>
                <a:latin typeface="Arial" pitchFamily="34" charset="0"/>
                <a:cs typeface="Arial" pitchFamily="34" charset="0"/>
              </a:rPr>
              <a:t>“At my first defense no one stood with me, but </a:t>
            </a:r>
            <a:r>
              <a:rPr lang="en-US" sz="3200" b="1" u="sng" dirty="0" smtClean="0">
                <a:solidFill>
                  <a:srgbClr val="0000FF"/>
                </a:solidFill>
                <a:latin typeface="Arial" pitchFamily="34" charset="0"/>
                <a:cs typeface="Arial" pitchFamily="34" charset="0"/>
              </a:rPr>
              <a:t>all forsook </a:t>
            </a:r>
            <a:r>
              <a:rPr lang="en-US" sz="3200" i="1" dirty="0" smtClean="0">
                <a:solidFill>
                  <a:srgbClr val="0000FF"/>
                </a:solidFill>
                <a:latin typeface="Arial" pitchFamily="34" charset="0"/>
                <a:cs typeface="Arial" pitchFamily="34" charset="0"/>
              </a:rPr>
              <a:t>me. May it not be charged against them.”                             {2 Timothy 4:16}</a:t>
            </a:r>
            <a:endParaRPr lang="en-US" sz="3200" i="1" dirty="0">
              <a:solidFill>
                <a:srgbClr val="0000FF"/>
              </a:solidFill>
              <a:latin typeface="Arial" pitchFamily="34" charset="0"/>
              <a:cs typeface="Arial" pitchFamily="34" charset="0"/>
            </a:endParaRPr>
          </a:p>
        </p:txBody>
      </p:sp>
      <p:sp>
        <p:nvSpPr>
          <p:cNvPr id="6" name="Title 1"/>
          <p:cNvSpPr>
            <a:spLocks noGrp="1"/>
          </p:cNvSpPr>
          <p:nvPr>
            <p:ph type="title"/>
          </p:nvPr>
        </p:nvSpPr>
        <p:spPr>
          <a:noFill/>
          <a:ln w="38100">
            <a:noFill/>
          </a:ln>
        </p:spPr>
        <p:txBody>
          <a:bodyPr>
            <a:normAutofit/>
          </a:bodyPr>
          <a:lstStyle/>
          <a:p>
            <a:r>
              <a:rPr lang="en-US" sz="4000" b="1" dirty="0" smtClean="0">
                <a:latin typeface="Arial" pitchFamily="34" charset="0"/>
                <a:cs typeface="Arial" pitchFamily="34" charset="0"/>
              </a:rPr>
              <a:t>How Dark </a:t>
            </a:r>
            <a:r>
              <a:rPr lang="en-US" sz="4000" b="1" dirty="0" smtClean="0">
                <a:latin typeface="Arial" pitchFamily="34" charset="0"/>
                <a:cs typeface="Arial" pitchFamily="34" charset="0"/>
              </a:rPr>
              <a:t>the Valley </a:t>
            </a:r>
            <a:r>
              <a:rPr lang="en-US" sz="4000" b="1" dirty="0" smtClean="0">
                <a:latin typeface="Arial" pitchFamily="34" charset="0"/>
                <a:cs typeface="Arial" pitchFamily="34" charset="0"/>
              </a:rPr>
              <a:t>Can Be</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8"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solidFill>
            <a:srgbClr val="BFBFBF">
              <a:alpha val="80000"/>
            </a:srgbClr>
          </a:solidFill>
          <a:ln w="38100">
            <a:solidFill>
              <a:srgbClr val="0000FF"/>
            </a:solidFill>
          </a:ln>
        </p:spPr>
        <p:txBody>
          <a:bodyPr>
            <a:normAutofit/>
          </a:bodyPr>
          <a:lstStyle/>
          <a:p>
            <a:pPr marL="91440" indent="0">
              <a:buNone/>
            </a:pPr>
            <a:r>
              <a:rPr lang="en-US" sz="3200" b="1" dirty="0" smtClean="0">
                <a:latin typeface="Arial" pitchFamily="34" charset="0"/>
                <a:cs typeface="Arial" pitchFamily="34" charset="0"/>
              </a:rPr>
              <a:t>God </a:t>
            </a:r>
            <a:r>
              <a:rPr lang="en-US" sz="3200" b="1" dirty="0" smtClean="0">
                <a:latin typeface="Arial" pitchFamily="34" charset="0"/>
                <a:cs typeface="Arial" pitchFamily="34" charset="0"/>
              </a:rPr>
              <a:t>has promised that no </a:t>
            </a:r>
            <a:r>
              <a:rPr lang="en-US" sz="3200" b="1" dirty="0" smtClean="0">
                <a:latin typeface="Arial" pitchFamily="34" charset="0"/>
                <a:cs typeface="Arial" pitchFamily="34" charset="0"/>
              </a:rPr>
              <a:t>matter how bad it gets, how dark the valley, He will never forsake us!</a:t>
            </a:r>
            <a:endParaRPr lang="en-US" sz="3200" b="1" dirty="0">
              <a:latin typeface="Arial" pitchFamily="34" charset="0"/>
              <a:cs typeface="Arial" pitchFamily="34" charset="0"/>
            </a:endParaRPr>
          </a:p>
        </p:txBody>
      </p:sp>
      <p:sp>
        <p:nvSpPr>
          <p:cNvPr id="4" name="Content Placeholder 3"/>
          <p:cNvSpPr>
            <a:spLocks noGrp="1"/>
          </p:cNvSpPr>
          <p:nvPr>
            <p:ph sz="half" idx="2"/>
          </p:nvPr>
        </p:nvSpPr>
        <p:spPr>
          <a:solidFill>
            <a:srgbClr val="BFBFBF">
              <a:alpha val="80000"/>
            </a:srgbClr>
          </a:solidFill>
          <a:ln w="38100">
            <a:solidFill>
              <a:srgbClr val="0000FF"/>
            </a:solidFill>
          </a:ln>
        </p:spPr>
        <p:txBody>
          <a:bodyPr>
            <a:normAutofit/>
          </a:bodyPr>
          <a:lstStyle/>
          <a:p>
            <a:pPr marL="91440" indent="0">
              <a:buNone/>
            </a:pPr>
            <a:r>
              <a:rPr lang="en-US" sz="3200" i="1" dirty="0" smtClean="0">
                <a:solidFill>
                  <a:srgbClr val="0000FF"/>
                </a:solidFill>
                <a:latin typeface="Arial" pitchFamily="34" charset="0"/>
                <a:cs typeface="Arial" pitchFamily="34" charset="0"/>
              </a:rPr>
              <a:t>“For You will not leave my soul in Hades, </a:t>
            </a:r>
            <a:r>
              <a:rPr lang="en-US" sz="3200" i="1" dirty="0" smtClean="0">
                <a:solidFill>
                  <a:srgbClr val="0000FF"/>
                </a:solidFill>
                <a:latin typeface="Arial" pitchFamily="34" charset="0"/>
                <a:cs typeface="Arial" pitchFamily="34" charset="0"/>
              </a:rPr>
              <a:t>nor will </a:t>
            </a:r>
            <a:r>
              <a:rPr lang="en-US" sz="3200" i="1" dirty="0" smtClean="0">
                <a:solidFill>
                  <a:srgbClr val="0000FF"/>
                </a:solidFill>
                <a:latin typeface="Arial" pitchFamily="34" charset="0"/>
                <a:cs typeface="Arial" pitchFamily="34" charset="0"/>
              </a:rPr>
              <a:t>You allow Your Holy One to see corruption.”                             {Acts 2:27}</a:t>
            </a:r>
            <a:endParaRPr lang="en-US" sz="3200" i="1" dirty="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152400"/>
            <a:ext cx="8229600" cy="1143000"/>
          </a:xfrm>
          <a:noFill/>
          <a:ln w="38100">
            <a:noFill/>
          </a:ln>
        </p:spPr>
        <p:txBody>
          <a:bodyPr>
            <a:normAutofit/>
          </a:bodyPr>
          <a:lstStyle/>
          <a:p>
            <a:r>
              <a:rPr lang="en-US" sz="4000" b="1" dirty="0" smtClean="0">
                <a:latin typeface="Arial" pitchFamily="34" charset="0"/>
                <a:cs typeface="Arial" pitchFamily="34" charset="0"/>
              </a:rPr>
              <a:t>How Dark </a:t>
            </a:r>
            <a:r>
              <a:rPr lang="en-US" sz="4000" b="1" dirty="0" smtClean="0">
                <a:latin typeface="Arial" pitchFamily="34" charset="0"/>
                <a:cs typeface="Arial" pitchFamily="34" charset="0"/>
              </a:rPr>
              <a:t>the Valley </a:t>
            </a:r>
            <a:r>
              <a:rPr lang="en-US" sz="4000" b="1" dirty="0" smtClean="0">
                <a:latin typeface="Arial" pitchFamily="34" charset="0"/>
                <a:cs typeface="Arial" pitchFamily="34" charset="0"/>
              </a:rPr>
              <a:t>Can Be</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8"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solidFill>
            <a:srgbClr val="BFBFBF">
              <a:alpha val="80000"/>
            </a:srgbClr>
          </a:solidFill>
          <a:ln w="38100">
            <a:solidFill>
              <a:srgbClr val="0000FF"/>
            </a:solidFill>
          </a:ln>
        </p:spPr>
        <p:txBody>
          <a:bodyPr>
            <a:normAutofit fontScale="85000" lnSpcReduction="20000"/>
          </a:bodyPr>
          <a:lstStyle/>
          <a:p>
            <a:pPr marL="91440" indent="0">
              <a:lnSpc>
                <a:spcPct val="120000"/>
              </a:lnSpc>
              <a:spcBef>
                <a:spcPts val="0"/>
              </a:spcBef>
              <a:buNone/>
            </a:pPr>
            <a:r>
              <a:rPr lang="en-US" sz="3200" b="1" dirty="0" smtClean="0">
                <a:latin typeface="Arial Narrow" pitchFamily="34" charset="0"/>
              </a:rPr>
              <a:t>Paul’s own life </a:t>
            </a:r>
            <a:r>
              <a:rPr lang="en-US" sz="3200" b="1" dirty="0" smtClean="0">
                <a:latin typeface="Arial Narrow" pitchFamily="34" charset="0"/>
              </a:rPr>
              <a:t>demonstrated for his fellow </a:t>
            </a:r>
            <a:r>
              <a:rPr lang="en-US" sz="3200" b="1" dirty="0" smtClean="0">
                <a:latin typeface="Arial Narrow" pitchFamily="34" charset="0"/>
              </a:rPr>
              <a:t>Christians, </a:t>
            </a:r>
            <a:r>
              <a:rPr lang="en-US" sz="3200" b="1" dirty="0" smtClean="0">
                <a:latin typeface="Arial Narrow" pitchFamily="34" charset="0"/>
              </a:rPr>
              <a:t>the </a:t>
            </a:r>
            <a:r>
              <a:rPr lang="en-US" sz="3200" b="1" dirty="0" smtClean="0">
                <a:latin typeface="Arial Narrow" pitchFamily="34" charset="0"/>
              </a:rPr>
              <a:t>effectiveness of God’s </a:t>
            </a:r>
            <a:r>
              <a:rPr lang="en-US" sz="3200" b="1" i="1" dirty="0" smtClean="0">
                <a:latin typeface="Arial Narrow" pitchFamily="34" charset="0"/>
              </a:rPr>
              <a:t>“not </a:t>
            </a:r>
            <a:r>
              <a:rPr lang="en-US" sz="3200" b="1" i="1" dirty="0" smtClean="0">
                <a:latin typeface="Arial Narrow" pitchFamily="34" charset="0"/>
              </a:rPr>
              <a:t>forsaking.”</a:t>
            </a:r>
            <a:endParaRPr lang="en-US" sz="3200" b="1" dirty="0">
              <a:latin typeface="Arial Narrow" pitchFamily="34" charset="0"/>
            </a:endParaRPr>
          </a:p>
        </p:txBody>
      </p:sp>
      <p:sp>
        <p:nvSpPr>
          <p:cNvPr id="4" name="Content Placeholder 3"/>
          <p:cNvSpPr>
            <a:spLocks noGrp="1"/>
          </p:cNvSpPr>
          <p:nvPr>
            <p:ph sz="half" idx="2"/>
          </p:nvPr>
        </p:nvSpPr>
        <p:spPr>
          <a:solidFill>
            <a:srgbClr val="BFBFBF">
              <a:alpha val="80000"/>
            </a:srgbClr>
          </a:solidFill>
          <a:ln w="38100">
            <a:solidFill>
              <a:srgbClr val="0000FF"/>
            </a:solidFill>
          </a:ln>
        </p:spPr>
        <p:txBody>
          <a:bodyPr>
            <a:normAutofit fontScale="85000" lnSpcReduction="20000"/>
          </a:bodyPr>
          <a:lstStyle/>
          <a:p>
            <a:pPr marL="91440" indent="0">
              <a:lnSpc>
                <a:spcPct val="120000"/>
              </a:lnSpc>
              <a:spcBef>
                <a:spcPts val="0"/>
              </a:spcBef>
              <a:buNone/>
            </a:pPr>
            <a:r>
              <a:rPr lang="en-US" sz="3200" i="1" dirty="0" smtClean="0">
                <a:solidFill>
                  <a:srgbClr val="0000FF"/>
                </a:solidFill>
                <a:latin typeface="Arial Narrow" pitchFamily="34" charset="0"/>
              </a:rPr>
              <a:t>“</a:t>
            </a:r>
            <a:r>
              <a:rPr lang="en-US" i="1" dirty="0" smtClean="0">
                <a:solidFill>
                  <a:srgbClr val="0000FF"/>
                </a:solidFill>
                <a:latin typeface="Arial Narrow" pitchFamily="34" charset="0"/>
              </a:rPr>
              <a:t>Persecuted, but </a:t>
            </a:r>
            <a:r>
              <a:rPr lang="en-US" b="1" u="sng" dirty="0" smtClean="0">
                <a:solidFill>
                  <a:srgbClr val="0000FF"/>
                </a:solidFill>
                <a:latin typeface="Arial Narrow" pitchFamily="34" charset="0"/>
              </a:rPr>
              <a:t>not forsaken</a:t>
            </a:r>
            <a:r>
              <a:rPr lang="en-US" i="1" dirty="0" smtClean="0">
                <a:solidFill>
                  <a:srgbClr val="0000FF"/>
                </a:solidFill>
                <a:latin typeface="Arial Narrow" pitchFamily="34" charset="0"/>
              </a:rPr>
              <a:t>; struck down, but not destroyed—always carrying about in the body the dying of the Lord Jesus, that the life of Jesus also may be manifested in our body. For we who live are always delivered to death for Jesus' sake, that the life of Jesus also may be manifested in our mortal flesh.</a:t>
            </a:r>
            <a:r>
              <a:rPr lang="en-US" sz="3200" i="1" dirty="0" smtClean="0">
                <a:solidFill>
                  <a:srgbClr val="0000FF"/>
                </a:solidFill>
                <a:latin typeface="Arial Narrow" pitchFamily="34" charset="0"/>
              </a:rPr>
              <a:t>”                             </a:t>
            </a:r>
            <a:r>
              <a:rPr lang="en-US" i="1" dirty="0" smtClean="0">
                <a:solidFill>
                  <a:srgbClr val="0000FF"/>
                </a:solidFill>
                <a:latin typeface="Arial Narrow" pitchFamily="34" charset="0"/>
              </a:rPr>
              <a:t>{2 Corinthians 4:9-11}</a:t>
            </a:r>
            <a:endParaRPr lang="en-US" i="1" dirty="0">
              <a:solidFill>
                <a:srgbClr val="0000FF"/>
              </a:solidFill>
              <a:latin typeface="Arial Narrow" pitchFamily="34" charset="0"/>
            </a:endParaRPr>
          </a:p>
        </p:txBody>
      </p:sp>
      <p:sp>
        <p:nvSpPr>
          <p:cNvPr id="6" name="Title 1"/>
          <p:cNvSpPr>
            <a:spLocks noGrp="1"/>
          </p:cNvSpPr>
          <p:nvPr>
            <p:ph type="title"/>
          </p:nvPr>
        </p:nvSpPr>
        <p:spPr>
          <a:xfrm>
            <a:off x="457200" y="152400"/>
            <a:ext cx="8229600" cy="1143000"/>
          </a:xfrm>
          <a:noFill/>
          <a:ln w="38100">
            <a:noFill/>
          </a:ln>
        </p:spPr>
        <p:txBody>
          <a:bodyPr>
            <a:normAutofit/>
          </a:bodyPr>
          <a:lstStyle/>
          <a:p>
            <a:r>
              <a:rPr lang="en-US" sz="4000" b="1" dirty="0" smtClean="0">
                <a:latin typeface="Arial" pitchFamily="34" charset="0"/>
                <a:cs typeface="Arial" pitchFamily="34" charset="0"/>
              </a:rPr>
              <a:t>How Dark </a:t>
            </a:r>
            <a:r>
              <a:rPr lang="en-US" sz="4000" b="1" dirty="0" smtClean="0">
                <a:latin typeface="Arial" pitchFamily="34" charset="0"/>
                <a:cs typeface="Arial" pitchFamily="34" charset="0"/>
              </a:rPr>
              <a:t>the Valley </a:t>
            </a:r>
            <a:r>
              <a:rPr lang="en-US" sz="4000" b="1" dirty="0" smtClean="0">
                <a:latin typeface="Arial" pitchFamily="34" charset="0"/>
                <a:cs typeface="Arial" pitchFamily="34" charset="0"/>
              </a:rPr>
              <a:t>Can Be</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8" dur="1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2642</Words>
  <Application>Microsoft Office PowerPoint</Application>
  <PresentationFormat>On-screen Show (4:3)</PresentationFormat>
  <Paragraphs>164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 the Valley But Not Forsaken</vt:lpstr>
      <vt:lpstr>Introduction</vt:lpstr>
      <vt:lpstr>Introduction</vt:lpstr>
      <vt:lpstr>Introduction</vt:lpstr>
      <vt:lpstr>A. How Dark the Valley</vt:lpstr>
      <vt:lpstr>How Dark the Valley Can Be</vt:lpstr>
      <vt:lpstr>How Dark the Valley Can Be</vt:lpstr>
      <vt:lpstr>How Dark the Valley Can Be</vt:lpstr>
      <vt:lpstr>How Dark the Valley Can Be</vt:lpstr>
      <vt:lpstr>How Dark the Valley Can Be</vt:lpstr>
      <vt:lpstr>How Dark the Valley Can Be</vt:lpstr>
      <vt:lpstr>How Dark the Valley Can Be</vt:lpstr>
      <vt:lpstr>B. How Great NOT Forsaken Can Be</vt:lpstr>
      <vt:lpstr>B. How Great NOT Forsaken Can Be</vt:lpstr>
      <vt:lpstr>How Great NOT Forsaken Can Be</vt:lpstr>
      <vt:lpstr>Slide 16</vt:lpstr>
      <vt:lpstr>Slide 17</vt:lpstr>
      <vt:lpstr>  C. Further: Grace Upon Grace </vt:lpstr>
      <vt:lpstr>C. Further: Grace Upon Grace</vt:lpstr>
      <vt:lpstr>Slide 20</vt:lpstr>
      <vt:lpstr>Slide 21</vt:lpstr>
      <vt:lpstr>Slide 22</vt:lpstr>
      <vt:lpstr>Slide 23</vt:lpstr>
      <vt:lpstr>Slide 24</vt:lpstr>
      <vt:lpstr>Slide 25</vt:lpstr>
      <vt:lpstr>Slide 26</vt:lpstr>
      <vt:lpstr>Slide 27</vt:lpstr>
      <vt:lpstr>  Invitation</vt:lpstr>
      <vt:lpstr>  Invitation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Valley But Not Forsaken</dc:title>
  <dc:creator>Keith Greer</dc:creator>
  <cp:lastModifiedBy>Carolyn Rix</cp:lastModifiedBy>
  <cp:revision>63</cp:revision>
  <dcterms:created xsi:type="dcterms:W3CDTF">2009-12-16T15:48:39Z</dcterms:created>
  <dcterms:modified xsi:type="dcterms:W3CDTF">2010-03-11T01:01:10Z</dcterms:modified>
</cp:coreProperties>
</file>